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306" r:id="rId3"/>
    <p:sldId id="314" r:id="rId4"/>
    <p:sldId id="307" r:id="rId5"/>
    <p:sldId id="309" r:id="rId6"/>
    <p:sldId id="310" r:id="rId7"/>
    <p:sldId id="317" r:id="rId8"/>
    <p:sldId id="311" r:id="rId9"/>
    <p:sldId id="316" r:id="rId10"/>
    <p:sldId id="312" r:id="rId11"/>
    <p:sldId id="315" r:id="rId12"/>
    <p:sldId id="318" r:id="rId13"/>
    <p:sldId id="313" r:id="rId14"/>
    <p:sldId id="30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1" autoAdjust="0"/>
    <p:restoredTop sz="97681" autoAdjust="0"/>
  </p:normalViewPr>
  <p:slideViewPr>
    <p:cSldViewPr>
      <p:cViewPr>
        <p:scale>
          <a:sx n="90" d="100"/>
          <a:sy n="90" d="100"/>
        </p:scale>
        <p:origin x="-13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83FEF-8354-46B4-8B56-1EB2CD9703DC}" type="datetimeFigureOut">
              <a:rPr lang="fr-FR" smtClean="0"/>
              <a:pPr/>
              <a:t>06/09/2021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0BD51-756A-4362-A947-F3DC8995230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EE37EA8-911A-4C93-9251-AE8EF99885B0}" type="datetime1">
              <a:rPr lang="fr-FR" smtClean="0"/>
              <a:pPr/>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FD40739-3CA2-4196-8683-C5F4D6D3F6DE}" type="datetime1">
              <a:rPr lang="fr-FR" smtClean="0"/>
              <a:pPr/>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20BC5D0-1E51-44A6-9AF2-BB8829157CCD}" type="datetime1">
              <a:rPr lang="fr-FR" smtClean="0"/>
              <a:pPr/>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9504EA5-DFD1-4D03-A657-5C055617CCDC}" type="datetime1">
              <a:rPr lang="fr-FR" smtClean="0"/>
              <a:pPr/>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51932-D473-4FC5-80F4-033AAE303DB3}" type="datetime1">
              <a:rPr lang="fr-FR" smtClean="0"/>
              <a:pPr/>
              <a:t>06/09/2021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2A6ED36-729A-4EBD-84D9-71DDB0E1D7B0}" type="datetime1">
              <a:rPr lang="fr-FR" smtClean="0"/>
              <a:pPr/>
              <a:t>06/09/2021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ECCF59E-661B-401B-9E93-2A40B0A01F1A}" type="datetime1">
              <a:rPr lang="fr-FR" smtClean="0"/>
              <a:pPr/>
              <a:t>06/09/2021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FAFD4AA0-AFB5-42FF-A994-D7AAA53A808E}" type="datetime1">
              <a:rPr lang="fr-FR" smtClean="0"/>
              <a:pPr/>
              <a:t>06/09/2021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220FF-AD40-4369-ACCB-702F9B61EE1B}" type="datetime1">
              <a:rPr lang="fr-FR" smtClean="0"/>
              <a:pPr/>
              <a:t>06/09/2021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14A10-6AF5-4991-A461-8A232F21E0FA}" type="datetime1">
              <a:rPr lang="fr-FR" smtClean="0"/>
              <a:pPr/>
              <a:t>06/09/2021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FF51D-F513-40DB-852E-76C58A706E24}" type="datetime1">
              <a:rPr lang="fr-FR" smtClean="0"/>
              <a:pPr/>
              <a:t>06/09/2021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E81F21-D3B5-43E7-AB8D-2E958B36A67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DC4AF-DBAA-4E12-ADCA-AC98FCB929DC}" type="datetime1">
              <a:rPr lang="fr-FR" smtClean="0"/>
              <a:pPr/>
              <a:t>06/09/2021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81F21-D3B5-43E7-AB8D-2E958B36A67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ome.segal@gmail.com" TargetMode="External"/><Relationship Id="rId2" Type="http://schemas.openxmlformats.org/officeDocument/2006/relationships/hyperlink" Target="http://jerome-segal.d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8775"/>
            <a:ext cx="8424936" cy="893961"/>
          </a:xfrm>
        </p:spPr>
        <p:txBody>
          <a:bodyPr>
            <a:noAutofit/>
          </a:bodyPr>
          <a:lstStyle/>
          <a:p>
            <a:r>
              <a:rPr lang="fr-FR" sz="4000" b="1" dirty="0" smtClean="0">
                <a:latin typeface="+mn-lt"/>
              </a:rPr>
              <a:t>Séminaire du GICA</a:t>
            </a:r>
            <a:br>
              <a:rPr lang="fr-FR" sz="4000" b="1" dirty="0" smtClean="0">
                <a:latin typeface="+mn-lt"/>
              </a:rPr>
            </a:br>
            <a:r>
              <a:rPr lang="fr-FR" sz="3000" b="1" dirty="0" smtClean="0">
                <a:latin typeface="+mn-lt"/>
              </a:rPr>
              <a:t>(Groupe Interdisciplinaire sur la Condition Animale)</a:t>
            </a:r>
          </a:p>
        </p:txBody>
      </p:sp>
      <p:sp>
        <p:nvSpPr>
          <p:cNvPr id="5" name="TextBox 4"/>
          <p:cNvSpPr txBox="1"/>
          <p:nvPr/>
        </p:nvSpPr>
        <p:spPr>
          <a:xfrm>
            <a:off x="1444206" y="6167045"/>
            <a:ext cx="6917856" cy="646331"/>
          </a:xfrm>
          <a:prstGeom prst="rect">
            <a:avLst/>
          </a:prstGeom>
          <a:noFill/>
        </p:spPr>
        <p:txBody>
          <a:bodyPr wrap="none" rtlCol="0">
            <a:spAutoFit/>
          </a:bodyPr>
          <a:lstStyle/>
          <a:p>
            <a:pPr algn="ctr"/>
            <a:r>
              <a:rPr lang="fr-FR" dirty="0" smtClean="0"/>
              <a:t>Jérôme Segal, maître de conférences à Sorbonne Université </a:t>
            </a:r>
          </a:p>
          <a:p>
            <a:pPr algn="ctr"/>
            <a:r>
              <a:rPr lang="fr-FR" dirty="0" smtClean="0">
                <a:hlinkClick r:id="rId2"/>
              </a:rPr>
              <a:t>http://jerome-segal.de</a:t>
            </a:r>
            <a:r>
              <a:rPr lang="fr-FR" dirty="0" smtClean="0"/>
              <a:t>  - 6 septembre 2021 -  </a:t>
            </a:r>
            <a:r>
              <a:rPr lang="fr-FR" dirty="0" smtClean="0">
                <a:hlinkClick r:id="rId3"/>
              </a:rPr>
              <a:t>jerome.segal@gmail.com</a:t>
            </a:r>
            <a:r>
              <a:rPr lang="fr-FR" dirty="0" smtClean="0"/>
              <a:t> </a:t>
            </a:r>
            <a:endParaRPr lang="fr-FR" dirty="0"/>
          </a:p>
        </p:txBody>
      </p:sp>
      <p:grpSp>
        <p:nvGrpSpPr>
          <p:cNvPr id="23" name="Group 22"/>
          <p:cNvGrpSpPr/>
          <p:nvPr/>
        </p:nvGrpSpPr>
        <p:grpSpPr>
          <a:xfrm>
            <a:off x="539552" y="1556792"/>
            <a:ext cx="2160240" cy="3897724"/>
            <a:chOff x="6660232" y="1988840"/>
            <a:chExt cx="2251481" cy="3969732"/>
          </a:xfrm>
        </p:grpSpPr>
        <p:pic>
          <p:nvPicPr>
            <p:cNvPr id="1031" name="Picture 7"/>
            <p:cNvPicPr>
              <a:picLocks noChangeAspect="1" noChangeArrowheads="1"/>
            </p:cNvPicPr>
            <p:nvPr/>
          </p:nvPicPr>
          <p:blipFill>
            <a:blip r:embed="rId4" cstate="print"/>
            <a:srcRect t="1935"/>
            <a:stretch>
              <a:fillRect/>
            </a:stretch>
          </p:blipFill>
          <p:spPr bwMode="auto">
            <a:xfrm>
              <a:off x="6660232" y="1988840"/>
              <a:ext cx="2251481" cy="3648472"/>
            </a:xfrm>
            <a:prstGeom prst="rect">
              <a:avLst/>
            </a:prstGeom>
            <a:noFill/>
            <a:ln w="9525">
              <a:noFill/>
              <a:miter lim="800000"/>
              <a:headEnd/>
              <a:tailEnd/>
            </a:ln>
          </p:spPr>
        </p:pic>
        <p:sp>
          <p:nvSpPr>
            <p:cNvPr id="22" name="TextBox 21"/>
            <p:cNvSpPr txBox="1"/>
            <p:nvPr/>
          </p:nvSpPr>
          <p:spPr>
            <a:xfrm>
              <a:off x="7252813" y="5589240"/>
              <a:ext cx="1066318" cy="369332"/>
            </a:xfrm>
            <a:prstGeom prst="rect">
              <a:avLst/>
            </a:prstGeom>
            <a:noFill/>
          </p:spPr>
          <p:txBody>
            <a:bodyPr wrap="none" rtlCol="0">
              <a:spAutoFit/>
            </a:bodyPr>
            <a:lstStyle/>
            <a:p>
              <a:r>
                <a:rPr lang="fr-FR" dirty="0" smtClean="0"/>
                <a:t>Mai 2021</a:t>
              </a:r>
              <a:endParaRPr lang="fr-FR" dirty="0"/>
            </a:p>
          </p:txBody>
        </p:sp>
      </p:grpSp>
      <p:sp>
        <p:nvSpPr>
          <p:cNvPr id="11" name="TextBox 10"/>
          <p:cNvSpPr txBox="1"/>
          <p:nvPr/>
        </p:nvSpPr>
        <p:spPr>
          <a:xfrm>
            <a:off x="3275856" y="2324487"/>
            <a:ext cx="5182316" cy="2400657"/>
          </a:xfrm>
          <a:prstGeom prst="rect">
            <a:avLst/>
          </a:prstGeom>
          <a:noFill/>
        </p:spPr>
        <p:txBody>
          <a:bodyPr wrap="none" rtlCol="0">
            <a:spAutoFit/>
          </a:bodyPr>
          <a:lstStyle/>
          <a:p>
            <a:pPr marL="342900" indent="-342900">
              <a:buFont typeface="+mj-lt"/>
              <a:buAutoNum type="arabicPeriod"/>
            </a:pPr>
            <a:r>
              <a:rPr lang="fr-FR" sz="2500" dirty="0" smtClean="0"/>
              <a:t>La « liberté face aux valeurs »</a:t>
            </a:r>
          </a:p>
          <a:p>
            <a:pPr marL="342900" indent="-342900">
              <a:buFont typeface="+mj-lt"/>
              <a:buAutoNum type="arabicPeriod"/>
            </a:pPr>
            <a:r>
              <a:rPr lang="fr-FR" sz="2500" dirty="0" smtClean="0"/>
              <a:t>La lutte pour l’hégémonie culturelle</a:t>
            </a:r>
          </a:p>
          <a:p>
            <a:pPr marL="342900" indent="-342900">
              <a:buFont typeface="+mj-lt"/>
              <a:buAutoNum type="arabicPeriod"/>
            </a:pPr>
            <a:r>
              <a:rPr lang="fr-FR" sz="2500" dirty="0" smtClean="0"/>
              <a:t>Antispécisme et féminisme</a:t>
            </a:r>
          </a:p>
          <a:p>
            <a:pPr marL="342900" indent="-342900">
              <a:buFont typeface="+mj-lt"/>
              <a:buAutoNum type="arabicPeriod"/>
            </a:pPr>
            <a:r>
              <a:rPr lang="fr-FR" sz="2500" dirty="0" smtClean="0"/>
              <a:t>Antispécisme et écologie</a:t>
            </a:r>
          </a:p>
          <a:p>
            <a:pPr marL="342900" indent="-342900">
              <a:buFont typeface="+mj-lt"/>
              <a:buAutoNum type="arabicPeriod"/>
            </a:pPr>
            <a:r>
              <a:rPr lang="fr-FR" sz="2500" dirty="0" smtClean="0"/>
              <a:t>Antispécisme et humanisme</a:t>
            </a:r>
          </a:p>
          <a:p>
            <a:pPr marL="342900" indent="-342900">
              <a:buFont typeface="+mj-lt"/>
              <a:buAutoNum type="arabicPeriod"/>
            </a:pPr>
            <a:r>
              <a:rPr lang="fr-FR" sz="2500" dirty="0" smtClean="0"/>
              <a:t>Antispécisme et véganisme</a:t>
            </a:r>
            <a:endParaRPr lang="fr-F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10</a:t>
            </a:fld>
            <a:r>
              <a:rPr lang="fr-FR" dirty="0" smtClean="0"/>
              <a:t>/14</a:t>
            </a:r>
            <a:endParaRPr lang="fr-FR" dirty="0"/>
          </a:p>
        </p:txBody>
      </p:sp>
      <p:sp>
        <p:nvSpPr>
          <p:cNvPr id="5" name="Rectangle 4"/>
          <p:cNvSpPr/>
          <p:nvPr/>
        </p:nvSpPr>
        <p:spPr>
          <a:xfrm>
            <a:off x="467544" y="404664"/>
            <a:ext cx="4970400" cy="553998"/>
          </a:xfrm>
          <a:prstGeom prst="rect">
            <a:avLst/>
          </a:prstGeom>
        </p:spPr>
        <p:txBody>
          <a:bodyPr wrap="none">
            <a:spAutoFit/>
          </a:bodyPr>
          <a:lstStyle/>
          <a:p>
            <a:pPr marL="342900" indent="-342900"/>
            <a:r>
              <a:rPr lang="fr-FR" sz="3000" dirty="0" smtClean="0"/>
              <a:t>5. </a:t>
            </a:r>
            <a:r>
              <a:rPr lang="fr-FR" sz="3000" u="sng" dirty="0" smtClean="0"/>
              <a:t>Antispécisme et humanisme</a:t>
            </a:r>
          </a:p>
        </p:txBody>
      </p:sp>
      <p:pic>
        <p:nvPicPr>
          <p:cNvPr id="3073" name="Picture 1"/>
          <p:cNvPicPr>
            <a:picLocks noChangeAspect="1" noChangeArrowheads="1"/>
          </p:cNvPicPr>
          <p:nvPr/>
        </p:nvPicPr>
        <p:blipFill>
          <a:blip r:embed="rId2" cstate="print"/>
          <a:srcRect l="3252"/>
          <a:stretch>
            <a:fillRect/>
          </a:stretch>
        </p:blipFill>
        <p:spPr bwMode="auto">
          <a:xfrm>
            <a:off x="3923928" y="5517232"/>
            <a:ext cx="4285109" cy="942975"/>
          </a:xfrm>
          <a:prstGeom prst="rect">
            <a:avLst/>
          </a:prstGeom>
          <a:noFill/>
          <a:ln w="9525">
            <a:noFill/>
            <a:miter lim="800000"/>
            <a:headEnd/>
            <a:tailEnd/>
          </a:ln>
        </p:spPr>
      </p:pic>
      <p:sp>
        <p:nvSpPr>
          <p:cNvPr id="6" name="TextBox 5"/>
          <p:cNvSpPr txBox="1"/>
          <p:nvPr/>
        </p:nvSpPr>
        <p:spPr>
          <a:xfrm>
            <a:off x="827584" y="1196753"/>
            <a:ext cx="7632848" cy="4247317"/>
          </a:xfrm>
          <a:prstGeom prst="rect">
            <a:avLst/>
          </a:prstGeom>
          <a:noFill/>
        </p:spPr>
        <p:txBody>
          <a:bodyPr wrap="square" rtlCol="0">
            <a:spAutoFit/>
          </a:bodyPr>
          <a:lstStyle/>
          <a:p>
            <a:r>
              <a:rPr lang="fr-FR" dirty="0" smtClean="0"/>
              <a:t>Sigmund Freud, </a:t>
            </a:r>
            <a:r>
              <a:rPr lang="fr-FR" i="1" dirty="0" smtClean="0"/>
              <a:t>Essais de psychanalyse appliquée</a:t>
            </a:r>
            <a:r>
              <a:rPr lang="fr-FR" dirty="0" smtClean="0"/>
              <a:t> (1933 )</a:t>
            </a:r>
          </a:p>
          <a:p>
            <a:endParaRPr lang="fr-FR" dirty="0" smtClean="0"/>
          </a:p>
          <a:p>
            <a:r>
              <a:rPr lang="fr-FR" dirty="0" smtClean="0"/>
              <a:t>« </a:t>
            </a:r>
            <a:r>
              <a:rPr lang="fr-FR" b="1" dirty="0" smtClean="0"/>
              <a:t>L’homme </a:t>
            </a:r>
            <a:r>
              <a:rPr lang="fr-FR" dirty="0" smtClean="0"/>
              <a:t>s’éleva, au cours de son évolution culturelle, au rôle de </a:t>
            </a:r>
            <a:r>
              <a:rPr lang="fr-FR" b="1" dirty="0" smtClean="0"/>
              <a:t>seigneur sur ses semblables de race animale</a:t>
            </a:r>
            <a:r>
              <a:rPr lang="fr-FR" dirty="0" smtClean="0"/>
              <a:t>. Mais, non content de cette prédominance,</a:t>
            </a:r>
            <a:br>
              <a:rPr lang="fr-FR" dirty="0" smtClean="0"/>
            </a:br>
            <a:r>
              <a:rPr lang="fr-FR" dirty="0" smtClean="0"/>
              <a:t>il se mit à </a:t>
            </a:r>
            <a:r>
              <a:rPr lang="fr-FR" b="1" dirty="0" smtClean="0"/>
              <a:t>creuser un abîme</a:t>
            </a:r>
            <a:r>
              <a:rPr lang="fr-FR" dirty="0" smtClean="0"/>
              <a:t> entre eux et lui-même. Il leur refusa la raison et s’octroya une âme immortelle, se targua d’une descendance divine qui lui permettait de </a:t>
            </a:r>
            <a:r>
              <a:rPr lang="fr-FR" b="1" dirty="0" smtClean="0"/>
              <a:t>déchirer tout lien de solidarité avec le monde animal.</a:t>
            </a:r>
            <a:r>
              <a:rPr lang="fr-FR" dirty="0" smtClean="0"/>
              <a:t/>
            </a:r>
            <a:br>
              <a:rPr lang="fr-FR" dirty="0" smtClean="0"/>
            </a:br>
            <a:r>
              <a:rPr lang="fr-FR" dirty="0" smtClean="0"/>
              <a:t>[…] Nous savons tous que les travaux de Charles </a:t>
            </a:r>
            <a:r>
              <a:rPr lang="fr-FR" b="1" u="sng" dirty="0" smtClean="0"/>
              <a:t>Darwin</a:t>
            </a:r>
            <a:r>
              <a:rPr lang="fr-FR" dirty="0" smtClean="0"/>
              <a:t> […] ont mis fin à cette prétention de l’homme voici à peine un peu plus d’un demi-siècle. L’homme n’est rien d’autre, n’est rien de mieux que l’animal, il est lui-même issu de la série animale, il est apparenté de plus près à certaines espèces, à d’autres de plus loin. Ses conquêtes extérieures ne sont pas parvenues à </a:t>
            </a:r>
            <a:r>
              <a:rPr lang="fr-FR" dirty="0" err="1" smtClean="0"/>
              <a:t>eﬀacer</a:t>
            </a:r>
            <a:r>
              <a:rPr lang="fr-FR" dirty="0" smtClean="0"/>
              <a:t> les témoignages de cette équivalence qui se manifestent tant dans la conformation de son corps que dans ses dispositions psychiques. C’est là cependant la  seconde humiliation du narcissisme humain : </a:t>
            </a:r>
            <a:r>
              <a:rPr lang="fr-FR" b="1" dirty="0" smtClean="0"/>
              <a:t>l’humiliation biologique</a:t>
            </a: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11</a:t>
            </a:fld>
            <a:r>
              <a:rPr lang="fr-FR" dirty="0" smtClean="0"/>
              <a:t>/14</a:t>
            </a:r>
            <a:endParaRPr lang="fr-FR" dirty="0"/>
          </a:p>
        </p:txBody>
      </p:sp>
      <p:sp>
        <p:nvSpPr>
          <p:cNvPr id="3" name="TextBox 2"/>
          <p:cNvSpPr txBox="1"/>
          <p:nvPr/>
        </p:nvSpPr>
        <p:spPr>
          <a:xfrm>
            <a:off x="395536" y="764704"/>
            <a:ext cx="8280920" cy="923330"/>
          </a:xfrm>
          <a:prstGeom prst="rect">
            <a:avLst/>
          </a:prstGeom>
          <a:noFill/>
        </p:spPr>
        <p:txBody>
          <a:bodyPr wrap="square" rtlCol="0">
            <a:spAutoFit/>
          </a:bodyPr>
          <a:lstStyle/>
          <a:p>
            <a:r>
              <a:rPr lang="fr-FR" dirty="0" smtClean="0"/>
              <a:t>1948 : Déclaration universelle des droits de l’homme </a:t>
            </a:r>
          </a:p>
          <a:p>
            <a:r>
              <a:rPr lang="fr-FR" dirty="0" smtClean="0"/>
              <a:t>Concept de « dignité humaine » permettant d’extraire l’humain du monde animal .</a:t>
            </a:r>
          </a:p>
          <a:p>
            <a:r>
              <a:rPr lang="fr-FR" dirty="0" smtClean="0"/>
              <a:t>=&gt; Tuer «dignement», « viande éthique »…</a:t>
            </a:r>
            <a:endParaRPr lang="fr-FR" dirty="0"/>
          </a:p>
        </p:txBody>
      </p:sp>
      <p:pic>
        <p:nvPicPr>
          <p:cNvPr id="28674" name="Picture 2" descr="C:\Users\Jerome\Documents\Articles et LIVRES\ANIMAL STUDIES\Véganisme et antispécisme (ressources)\service sociaux.jpg"/>
          <p:cNvPicPr>
            <a:picLocks noChangeAspect="1" noChangeArrowheads="1"/>
          </p:cNvPicPr>
          <p:nvPr/>
        </p:nvPicPr>
        <p:blipFill>
          <a:blip r:embed="rId2" cstate="print"/>
          <a:srcRect b="43333"/>
          <a:stretch>
            <a:fillRect/>
          </a:stretch>
        </p:blipFill>
        <p:spPr bwMode="auto">
          <a:xfrm>
            <a:off x="5147438" y="1628800"/>
            <a:ext cx="3799857" cy="2091848"/>
          </a:xfrm>
          <a:prstGeom prst="rect">
            <a:avLst/>
          </a:prstGeom>
          <a:noFill/>
        </p:spPr>
      </p:pic>
      <p:pic>
        <p:nvPicPr>
          <p:cNvPr id="28675" name="Picture 3"/>
          <p:cNvPicPr>
            <a:picLocks noChangeAspect="1" noChangeArrowheads="1"/>
          </p:cNvPicPr>
          <p:nvPr/>
        </p:nvPicPr>
        <p:blipFill>
          <a:blip r:embed="rId3" cstate="print"/>
          <a:srcRect/>
          <a:stretch>
            <a:fillRect/>
          </a:stretch>
        </p:blipFill>
        <p:spPr bwMode="auto">
          <a:xfrm>
            <a:off x="5148064" y="4077072"/>
            <a:ext cx="3803526" cy="1586305"/>
          </a:xfrm>
          <a:prstGeom prst="rect">
            <a:avLst/>
          </a:prstGeom>
          <a:noFill/>
          <a:ln w="9525">
            <a:noFill/>
            <a:miter lim="800000"/>
            <a:headEnd/>
            <a:tailEnd/>
          </a:ln>
        </p:spPr>
      </p:pic>
      <p:grpSp>
        <p:nvGrpSpPr>
          <p:cNvPr id="8" name="Group 7"/>
          <p:cNvGrpSpPr/>
          <p:nvPr/>
        </p:nvGrpSpPr>
        <p:grpSpPr>
          <a:xfrm>
            <a:off x="395536" y="1844824"/>
            <a:ext cx="7776864" cy="5339626"/>
            <a:chOff x="395536" y="1844824"/>
            <a:chExt cx="7776864" cy="5339626"/>
          </a:xfrm>
        </p:grpSpPr>
        <p:sp>
          <p:nvSpPr>
            <p:cNvPr id="6" name="TextBox 5"/>
            <p:cNvSpPr txBox="1"/>
            <p:nvPr/>
          </p:nvSpPr>
          <p:spPr>
            <a:xfrm>
              <a:off x="395536" y="1844824"/>
              <a:ext cx="4680520" cy="3970318"/>
            </a:xfrm>
            <a:prstGeom prst="rect">
              <a:avLst/>
            </a:prstGeom>
            <a:noFill/>
          </p:spPr>
          <p:txBody>
            <a:bodyPr wrap="square" rtlCol="0">
              <a:spAutoFit/>
            </a:bodyPr>
            <a:lstStyle/>
            <a:p>
              <a:r>
                <a:rPr lang="fr-FR" dirty="0" smtClean="0"/>
                <a:t>« J’ai le sentiment que toutes les tragédies que nous avons vécues, d’abord avec le colonialisme, puis avec le fascisme, enfin les camps d’extermination, cela s’inscrit </a:t>
              </a:r>
              <a:r>
                <a:rPr lang="fr-FR" u="sng" dirty="0" smtClean="0"/>
                <a:t>non en opposition ou en contradiction avec le prétendu humanisme</a:t>
              </a:r>
              <a:r>
                <a:rPr lang="fr-FR" dirty="0" smtClean="0"/>
                <a:t> sous la forme où nous le pratiquons depuis plusieurs siècles, mais, dirais-je, presque dans son </a:t>
              </a:r>
              <a:r>
                <a:rPr lang="fr-FR" u="sng" dirty="0" smtClean="0"/>
                <a:t>prolongement naturel</a:t>
              </a:r>
              <a:r>
                <a:rPr lang="fr-FR" dirty="0" smtClean="0"/>
                <a:t>. Puisque c’est, en quelque sorte, d’une seule et même foulée que l’homme a commencé par tracer la </a:t>
              </a:r>
              <a:r>
                <a:rPr lang="fr-FR" u="sng" dirty="0" smtClean="0"/>
                <a:t>frontière de ces droits entre lui-même et les autres espèces vivantes</a:t>
              </a:r>
              <a:r>
                <a:rPr lang="fr-FR" dirty="0" smtClean="0"/>
                <a:t>, et s’est ensuite trouvé amené à reporter cette frontière au sein de l’espèce humaine, séparant certaines catégories</a:t>
              </a:r>
              <a:endParaRPr lang="fr-FR" dirty="0"/>
            </a:p>
          </p:txBody>
        </p:sp>
        <p:sp>
          <p:nvSpPr>
            <p:cNvPr id="7" name="TextBox 6"/>
            <p:cNvSpPr txBox="1"/>
            <p:nvPr/>
          </p:nvSpPr>
          <p:spPr>
            <a:xfrm>
              <a:off x="395537" y="5707122"/>
              <a:ext cx="7776863" cy="1477328"/>
            </a:xfrm>
            <a:prstGeom prst="rect">
              <a:avLst/>
            </a:prstGeom>
            <a:noFill/>
          </p:spPr>
          <p:txBody>
            <a:bodyPr wrap="square" rtlCol="0">
              <a:spAutoFit/>
            </a:bodyPr>
            <a:lstStyle/>
            <a:p>
              <a:r>
                <a:rPr lang="fr-FR" dirty="0" smtClean="0"/>
                <a:t> reconnues seules véritablement humaines d’autres catégories qui subissent alors une dégradation conçue sur le même modèle qui servait à discriminer entre espèces vivantes humaines et non humaines. » (C. Lévi-Strauss, 1979)</a:t>
              </a:r>
              <a:br>
                <a:rPr lang="fr-FR" dirty="0" smtClean="0"/>
              </a:br>
              <a:endParaRPr lang="fr-FR" dirty="0" smtClean="0"/>
            </a:p>
            <a:p>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12</a:t>
            </a:fld>
            <a:r>
              <a:rPr lang="fr-FR" dirty="0" smtClean="0"/>
              <a:t>/14</a:t>
            </a:r>
            <a:endParaRPr lang="fr-FR" dirty="0"/>
          </a:p>
        </p:txBody>
      </p:sp>
      <p:sp>
        <p:nvSpPr>
          <p:cNvPr id="3" name="Rectangle 2"/>
          <p:cNvSpPr/>
          <p:nvPr/>
        </p:nvSpPr>
        <p:spPr>
          <a:xfrm>
            <a:off x="179512" y="260648"/>
            <a:ext cx="7128792" cy="369332"/>
          </a:xfrm>
          <a:prstGeom prst="rect">
            <a:avLst/>
          </a:prstGeom>
        </p:spPr>
        <p:txBody>
          <a:bodyPr wrap="square">
            <a:spAutoFit/>
          </a:bodyPr>
          <a:lstStyle/>
          <a:p>
            <a:r>
              <a:rPr lang="fr-FR" dirty="0" smtClean="0">
                <a:sym typeface="Wingdings"/>
              </a:rPr>
              <a:t> </a:t>
            </a:r>
            <a:r>
              <a:rPr lang="fr-FR" dirty="0" smtClean="0"/>
              <a:t>Rejet de l’humanisme ou développement d’un humanisme rénové ?</a:t>
            </a:r>
            <a:endParaRPr lang="fr-FR" dirty="0"/>
          </a:p>
        </p:txBody>
      </p:sp>
      <p:grpSp>
        <p:nvGrpSpPr>
          <p:cNvPr id="11" name="Group 10"/>
          <p:cNvGrpSpPr/>
          <p:nvPr/>
        </p:nvGrpSpPr>
        <p:grpSpPr>
          <a:xfrm>
            <a:off x="1139056" y="929283"/>
            <a:ext cx="6743427" cy="1352550"/>
            <a:chOff x="1139056" y="929283"/>
            <a:chExt cx="6743427" cy="1352550"/>
          </a:xfrm>
        </p:grpSpPr>
        <p:sp>
          <p:nvSpPr>
            <p:cNvPr id="4" name="Rectangle 3"/>
            <p:cNvSpPr/>
            <p:nvPr/>
          </p:nvSpPr>
          <p:spPr>
            <a:xfrm>
              <a:off x="1139056" y="1145307"/>
              <a:ext cx="4572000" cy="923330"/>
            </a:xfrm>
            <a:prstGeom prst="rect">
              <a:avLst/>
            </a:prstGeom>
          </p:spPr>
          <p:txBody>
            <a:bodyPr>
              <a:spAutoFit/>
            </a:bodyPr>
            <a:lstStyle/>
            <a:p>
              <a:r>
                <a:rPr lang="fr-FR" dirty="0" smtClean="0"/>
                <a:t>Humanisme inclusif tenant compte de la précarité des vies (Judith Butler</a:t>
              </a:r>
              <a:r>
                <a:rPr lang="fr-FR" dirty="0" smtClean="0"/>
                <a:t>). </a:t>
              </a:r>
              <a:br>
                <a:rPr lang="fr-FR" dirty="0" smtClean="0"/>
              </a:br>
              <a:r>
                <a:rPr lang="fr-FR" dirty="0" smtClean="0">
                  <a:sym typeface="Wingdings"/>
                </a:rPr>
                <a:t> </a:t>
              </a:r>
              <a:r>
                <a:rPr lang="fr-FR" dirty="0" err="1" smtClean="0"/>
                <a:t>Sanura</a:t>
              </a:r>
              <a:r>
                <a:rPr lang="fr-FR" dirty="0" smtClean="0"/>
                <a:t> Taylor, </a:t>
              </a:r>
              <a:r>
                <a:rPr lang="fr-FR" i="1" dirty="0" err="1" smtClean="0"/>
                <a:t>Beast</a:t>
              </a:r>
              <a:r>
                <a:rPr lang="fr-FR" i="1" dirty="0" smtClean="0"/>
                <a:t> of </a:t>
              </a:r>
              <a:r>
                <a:rPr lang="fr-FR" i="1" dirty="0" err="1" smtClean="0"/>
                <a:t>Burden</a:t>
              </a:r>
              <a:r>
                <a:rPr lang="fr-FR" dirty="0" smtClean="0"/>
                <a:t>, 2017</a:t>
              </a:r>
              <a:endParaRPr lang="fr-FR" dirty="0"/>
            </a:p>
          </p:txBody>
        </p:sp>
        <p:pic>
          <p:nvPicPr>
            <p:cNvPr id="29698" name="Picture 2"/>
            <p:cNvPicPr>
              <a:picLocks noChangeAspect="1" noChangeArrowheads="1"/>
            </p:cNvPicPr>
            <p:nvPr/>
          </p:nvPicPr>
          <p:blipFill>
            <a:blip r:embed="rId2" cstate="print"/>
            <a:srcRect/>
            <a:stretch>
              <a:fillRect/>
            </a:stretch>
          </p:blipFill>
          <p:spPr bwMode="auto">
            <a:xfrm>
              <a:off x="6444208" y="929283"/>
              <a:ext cx="1438275" cy="1352550"/>
            </a:xfrm>
            <a:prstGeom prst="rect">
              <a:avLst/>
            </a:prstGeom>
            <a:noFill/>
            <a:ln w="9525">
              <a:noFill/>
              <a:miter lim="800000"/>
              <a:headEnd/>
              <a:tailEnd/>
            </a:ln>
          </p:spPr>
        </p:pic>
      </p:grpSp>
      <p:grpSp>
        <p:nvGrpSpPr>
          <p:cNvPr id="12" name="Group 11"/>
          <p:cNvGrpSpPr/>
          <p:nvPr/>
        </p:nvGrpSpPr>
        <p:grpSpPr>
          <a:xfrm>
            <a:off x="1211064" y="2513459"/>
            <a:ext cx="6648177" cy="1594495"/>
            <a:chOff x="1211064" y="2513459"/>
            <a:chExt cx="6648177" cy="1594495"/>
          </a:xfrm>
        </p:grpSpPr>
        <p:sp>
          <p:nvSpPr>
            <p:cNvPr id="5" name="Rectangle 4"/>
            <p:cNvSpPr/>
            <p:nvPr/>
          </p:nvSpPr>
          <p:spPr>
            <a:xfrm>
              <a:off x="1211064" y="2513459"/>
              <a:ext cx="4572000" cy="646331"/>
            </a:xfrm>
            <a:prstGeom prst="rect">
              <a:avLst/>
            </a:prstGeom>
          </p:spPr>
          <p:txBody>
            <a:bodyPr>
              <a:spAutoFit/>
            </a:bodyPr>
            <a:lstStyle/>
            <a:p>
              <a:r>
                <a:rPr lang="fr-FR" dirty="0" smtClean="0"/>
                <a:t>Humanisme reposant la vulnérabilité des corps (Corine </a:t>
              </a:r>
              <a:r>
                <a:rPr lang="fr-FR" dirty="0" err="1" smtClean="0"/>
                <a:t>Pelluchon</a:t>
              </a:r>
              <a:r>
                <a:rPr lang="fr-FR" dirty="0" smtClean="0"/>
                <a:t>) </a:t>
              </a:r>
              <a:endParaRPr lang="fr-FR" dirty="0"/>
            </a:p>
          </p:txBody>
        </p:sp>
        <p:pic>
          <p:nvPicPr>
            <p:cNvPr id="29699" name="Picture 3"/>
            <p:cNvPicPr>
              <a:picLocks noChangeAspect="1" noChangeArrowheads="1"/>
            </p:cNvPicPr>
            <p:nvPr/>
          </p:nvPicPr>
          <p:blipFill>
            <a:blip r:embed="rId3" cstate="print"/>
            <a:srcRect/>
            <a:stretch>
              <a:fillRect/>
            </a:stretch>
          </p:blipFill>
          <p:spPr bwMode="auto">
            <a:xfrm>
              <a:off x="6516216" y="2564904"/>
              <a:ext cx="1343025" cy="1543050"/>
            </a:xfrm>
            <a:prstGeom prst="rect">
              <a:avLst/>
            </a:prstGeom>
            <a:noFill/>
            <a:ln w="9525">
              <a:noFill/>
              <a:miter lim="800000"/>
              <a:headEnd/>
              <a:tailEnd/>
            </a:ln>
          </p:spPr>
        </p:pic>
      </p:grpSp>
      <p:sp>
        <p:nvSpPr>
          <p:cNvPr id="10" name="Rectangle 9"/>
          <p:cNvSpPr/>
          <p:nvPr/>
        </p:nvSpPr>
        <p:spPr>
          <a:xfrm>
            <a:off x="179512" y="4665910"/>
            <a:ext cx="7128792" cy="923330"/>
          </a:xfrm>
          <a:prstGeom prst="rect">
            <a:avLst/>
          </a:prstGeom>
        </p:spPr>
        <p:txBody>
          <a:bodyPr wrap="square">
            <a:spAutoFit/>
          </a:bodyPr>
          <a:lstStyle/>
          <a:p>
            <a:r>
              <a:rPr lang="fr-FR" dirty="0" smtClean="0">
                <a:sym typeface="Wingdings"/>
              </a:rPr>
              <a:t> </a:t>
            </a:r>
            <a:r>
              <a:rPr lang="fr-FR" dirty="0" smtClean="0"/>
              <a:t>La simple remise en cause d’une forme de l’humanisme , proche d’un suprémacisme humain, alimente la « </a:t>
            </a:r>
            <a:r>
              <a:rPr lang="fr-FR" dirty="0" err="1" smtClean="0"/>
              <a:t>végéphobie</a:t>
            </a:r>
            <a:r>
              <a:rPr lang="fr-FR" dirty="0" smtClean="0"/>
              <a:t> ».</a:t>
            </a:r>
          </a:p>
          <a:p>
            <a:r>
              <a:rPr lang="fr-FR" dirty="0" smtClean="0"/>
              <a:t>Deux « </a:t>
            </a:r>
            <a:r>
              <a:rPr lang="fr-FR" dirty="0" err="1" smtClean="0"/>
              <a:t>coming</a:t>
            </a:r>
            <a:r>
              <a:rPr lang="fr-FR" dirty="0" smtClean="0"/>
              <a:t> out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13</a:t>
            </a:fld>
            <a:r>
              <a:rPr lang="fr-FR" dirty="0" smtClean="0"/>
              <a:t>/14</a:t>
            </a:r>
            <a:endParaRPr lang="fr-FR" dirty="0"/>
          </a:p>
        </p:txBody>
      </p:sp>
      <p:sp>
        <p:nvSpPr>
          <p:cNvPr id="5" name="Rectangle 4"/>
          <p:cNvSpPr/>
          <p:nvPr/>
        </p:nvSpPr>
        <p:spPr>
          <a:xfrm>
            <a:off x="467544" y="404664"/>
            <a:ext cx="4792787" cy="553998"/>
          </a:xfrm>
          <a:prstGeom prst="rect">
            <a:avLst/>
          </a:prstGeom>
        </p:spPr>
        <p:txBody>
          <a:bodyPr wrap="none">
            <a:spAutoFit/>
          </a:bodyPr>
          <a:lstStyle/>
          <a:p>
            <a:pPr marL="342900" indent="-342900"/>
            <a:r>
              <a:rPr lang="fr-FR" sz="3000" dirty="0" smtClean="0"/>
              <a:t>6. </a:t>
            </a:r>
            <a:r>
              <a:rPr lang="fr-FR" sz="3000" u="sng" dirty="0" smtClean="0"/>
              <a:t>Antispécisme et véganisme</a:t>
            </a:r>
          </a:p>
        </p:txBody>
      </p:sp>
      <p:pic>
        <p:nvPicPr>
          <p:cNvPr id="2049" name="Picture 1"/>
          <p:cNvPicPr>
            <a:picLocks noChangeAspect="1" noChangeArrowheads="1"/>
          </p:cNvPicPr>
          <p:nvPr/>
        </p:nvPicPr>
        <p:blipFill>
          <a:blip r:embed="rId2" cstate="print"/>
          <a:srcRect l="3259"/>
          <a:stretch>
            <a:fillRect/>
          </a:stretch>
        </p:blipFill>
        <p:spPr bwMode="auto">
          <a:xfrm>
            <a:off x="4211960" y="1117873"/>
            <a:ext cx="4275584" cy="942975"/>
          </a:xfrm>
          <a:prstGeom prst="rect">
            <a:avLst/>
          </a:prstGeom>
          <a:noFill/>
          <a:ln w="9525">
            <a:noFill/>
            <a:miter lim="800000"/>
            <a:headEnd/>
            <a:tailEnd/>
          </a:ln>
        </p:spPr>
      </p:pic>
      <p:pic>
        <p:nvPicPr>
          <p:cNvPr id="2051" name="Picture 3" descr="http://jerome-segal.de/Publis/tousveganes.JPG"/>
          <p:cNvPicPr>
            <a:picLocks noChangeAspect="1" noChangeArrowheads="1"/>
          </p:cNvPicPr>
          <p:nvPr/>
        </p:nvPicPr>
        <p:blipFill>
          <a:blip r:embed="rId3" cstate="print"/>
          <a:srcRect/>
          <a:stretch>
            <a:fillRect/>
          </a:stretch>
        </p:blipFill>
        <p:spPr bwMode="auto">
          <a:xfrm>
            <a:off x="6804248" y="2492896"/>
            <a:ext cx="2228850" cy="3705225"/>
          </a:xfrm>
          <a:prstGeom prst="rect">
            <a:avLst/>
          </a:prstGeom>
          <a:noFill/>
        </p:spPr>
      </p:pic>
      <p:sp>
        <p:nvSpPr>
          <p:cNvPr id="6" name="Rectangle 5"/>
          <p:cNvSpPr/>
          <p:nvPr/>
        </p:nvSpPr>
        <p:spPr>
          <a:xfrm>
            <a:off x="251520" y="3429000"/>
            <a:ext cx="6552728" cy="3139321"/>
          </a:xfrm>
          <a:prstGeom prst="rect">
            <a:avLst/>
          </a:prstGeom>
        </p:spPr>
        <p:txBody>
          <a:bodyPr wrap="square">
            <a:spAutoFit/>
          </a:bodyPr>
          <a:lstStyle/>
          <a:p>
            <a:r>
              <a:rPr lang="fr-FR" dirty="0" smtClean="0"/>
              <a:t>« L’obsession de l’individualisme et du consumérisme coûte cher au mouvement : elle récompense la prise de conscience plutôt que le passage à l’acte, elle met en avant </a:t>
            </a:r>
            <a:r>
              <a:rPr lang="fr-FR" b="1" dirty="0" smtClean="0"/>
              <a:t>le véganisme plutôt que l’antispécisme</a:t>
            </a:r>
            <a:r>
              <a:rPr lang="fr-FR" dirty="0" smtClean="0"/>
              <a:t>. </a:t>
            </a:r>
            <a:r>
              <a:rPr lang="fr-FR" u="sng" dirty="0" smtClean="0"/>
              <a:t>L’action directe</a:t>
            </a:r>
            <a:r>
              <a:rPr lang="fr-FR" dirty="0" smtClean="0"/>
              <a:t>, par sa radicalité et ce qu’elle implique en matière d’engagement, m’apparaît alors nécessaire pour (</a:t>
            </a:r>
            <a:r>
              <a:rPr lang="fr-FR" dirty="0" err="1" smtClean="0"/>
              <a:t>re</a:t>
            </a:r>
            <a:r>
              <a:rPr lang="fr-FR" dirty="0" smtClean="0"/>
              <a:t>)politiser un mouvement qui s’éloigne dangereusement de ses fondamentaux. […] L’action directe, c’est ce qui met le feu aux poudres. Par la situation de crise qu’elle est à même d’engendrer, par son potentiel subversif, elle mobilise durablement et profondément l’opinion publique sur la question animale – et </a:t>
            </a:r>
            <a:r>
              <a:rPr lang="fr-FR" u="sng" dirty="0" smtClean="0"/>
              <a:t>sans réclamer que des milliers de personnes descendent dans la rue</a:t>
            </a:r>
            <a:r>
              <a:rPr lang="fr-FR" dirty="0" smtClean="0"/>
              <a:t>. »</a:t>
            </a:r>
            <a:endParaRPr lang="fr-FR" dirty="0"/>
          </a:p>
        </p:txBody>
      </p:sp>
      <p:grpSp>
        <p:nvGrpSpPr>
          <p:cNvPr id="7" name="Group 6"/>
          <p:cNvGrpSpPr/>
          <p:nvPr/>
        </p:nvGrpSpPr>
        <p:grpSpPr>
          <a:xfrm>
            <a:off x="251520" y="1700808"/>
            <a:ext cx="2476512" cy="1305436"/>
            <a:chOff x="-64752" y="1844824"/>
            <a:chExt cx="2476512" cy="1305436"/>
          </a:xfrm>
        </p:grpSpPr>
        <p:sp>
          <p:nvSpPr>
            <p:cNvPr id="8" name="TextBox 7"/>
            <p:cNvSpPr txBox="1"/>
            <p:nvPr/>
          </p:nvSpPr>
          <p:spPr>
            <a:xfrm>
              <a:off x="-64752" y="2780928"/>
              <a:ext cx="2476512" cy="369332"/>
            </a:xfrm>
            <a:prstGeom prst="rect">
              <a:avLst/>
            </a:prstGeom>
            <a:noFill/>
          </p:spPr>
          <p:txBody>
            <a:bodyPr wrap="none" rtlCol="0">
              <a:spAutoFit/>
            </a:bodyPr>
            <a:lstStyle/>
            <a:p>
              <a:pPr algn="ctr"/>
              <a:r>
                <a:rPr lang="fr-FR" dirty="0" smtClean="0"/>
                <a:t>(269 Libération animale)</a:t>
              </a:r>
              <a:endParaRPr lang="fr-FR" dirty="0"/>
            </a:p>
          </p:txBody>
        </p:sp>
        <p:pic>
          <p:nvPicPr>
            <p:cNvPr id="9" name="Picture 5"/>
            <p:cNvPicPr>
              <a:picLocks noChangeAspect="1" noChangeArrowheads="1"/>
            </p:cNvPicPr>
            <p:nvPr/>
          </p:nvPicPr>
          <p:blipFill>
            <a:blip r:embed="rId4" cstate="print"/>
            <a:srcRect/>
            <a:stretch>
              <a:fillRect/>
            </a:stretch>
          </p:blipFill>
          <p:spPr bwMode="auto">
            <a:xfrm>
              <a:off x="179512" y="1844824"/>
              <a:ext cx="2009775" cy="10191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associée"/>
          <p:cNvPicPr>
            <a:picLocks noChangeAspect="1" noChangeArrowheads="1"/>
          </p:cNvPicPr>
          <p:nvPr/>
        </p:nvPicPr>
        <p:blipFill>
          <a:blip r:embed="rId2" cstate="print"/>
          <a:srcRect l="7791" t="6925" r="9109" b="7667"/>
          <a:stretch>
            <a:fillRect/>
          </a:stretch>
        </p:blipFill>
        <p:spPr bwMode="auto">
          <a:xfrm>
            <a:off x="6230130" y="4797152"/>
            <a:ext cx="2740196" cy="1584176"/>
          </a:xfrm>
          <a:prstGeom prst="rect">
            <a:avLst/>
          </a:prstGeom>
          <a:noFill/>
        </p:spPr>
      </p:pic>
      <p:grpSp>
        <p:nvGrpSpPr>
          <p:cNvPr id="14" name="Group 13"/>
          <p:cNvGrpSpPr/>
          <p:nvPr/>
        </p:nvGrpSpPr>
        <p:grpSpPr>
          <a:xfrm>
            <a:off x="7308304" y="188640"/>
            <a:ext cx="1615569" cy="2158499"/>
            <a:chOff x="1835696" y="4221088"/>
            <a:chExt cx="1615569" cy="2158499"/>
          </a:xfrm>
        </p:grpSpPr>
        <p:sp>
          <p:nvSpPr>
            <p:cNvPr id="11" name="Rectangle 10"/>
            <p:cNvSpPr/>
            <p:nvPr/>
          </p:nvSpPr>
          <p:spPr>
            <a:xfrm>
              <a:off x="1835696" y="5733256"/>
              <a:ext cx="1534459" cy="646331"/>
            </a:xfrm>
            <a:prstGeom prst="rect">
              <a:avLst/>
            </a:prstGeom>
          </p:spPr>
          <p:txBody>
            <a:bodyPr wrap="none">
              <a:spAutoFit/>
            </a:bodyPr>
            <a:lstStyle/>
            <a:p>
              <a:pPr algn="ctr"/>
              <a:r>
                <a:rPr lang="fr-FR" dirty="0" smtClean="0"/>
                <a:t>Joseph </a:t>
              </a:r>
              <a:r>
                <a:rPr lang="fr-FR" dirty="0" err="1" smtClean="0"/>
                <a:t>Andras</a:t>
              </a:r>
              <a:endParaRPr lang="fr-FR" dirty="0" smtClean="0"/>
            </a:p>
            <a:p>
              <a:pPr algn="ctr"/>
              <a:r>
                <a:rPr lang="fr-FR" dirty="0" smtClean="0"/>
                <a:t>(né en 1984)</a:t>
              </a:r>
              <a:endParaRPr lang="fr-FR" dirty="0"/>
            </a:p>
          </p:txBody>
        </p:sp>
        <p:pic>
          <p:nvPicPr>
            <p:cNvPr id="2051" name="Picture 3"/>
            <p:cNvPicPr>
              <a:picLocks noChangeAspect="1" noChangeArrowheads="1"/>
            </p:cNvPicPr>
            <p:nvPr/>
          </p:nvPicPr>
          <p:blipFill>
            <a:blip r:embed="rId3" cstate="print"/>
            <a:srcRect/>
            <a:stretch>
              <a:fillRect/>
            </a:stretch>
          </p:blipFill>
          <p:spPr bwMode="auto">
            <a:xfrm>
              <a:off x="1835696" y="4221088"/>
              <a:ext cx="1615569" cy="1471811"/>
            </a:xfrm>
            <a:prstGeom prst="rect">
              <a:avLst/>
            </a:prstGeom>
            <a:noFill/>
            <a:ln w="9525">
              <a:noFill/>
              <a:miter lim="800000"/>
              <a:headEnd/>
              <a:tailEnd/>
            </a:ln>
          </p:spPr>
        </p:pic>
      </p:grpSp>
      <p:pic>
        <p:nvPicPr>
          <p:cNvPr id="2052" name="Picture 4"/>
          <p:cNvPicPr>
            <a:picLocks noChangeAspect="1" noChangeArrowheads="1"/>
          </p:cNvPicPr>
          <p:nvPr/>
        </p:nvPicPr>
        <p:blipFill>
          <a:blip r:embed="rId4" cstate="print"/>
          <a:srcRect/>
          <a:stretch>
            <a:fillRect/>
          </a:stretch>
        </p:blipFill>
        <p:spPr bwMode="auto">
          <a:xfrm>
            <a:off x="7524328" y="2420888"/>
            <a:ext cx="1253017" cy="2093243"/>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91E81F21-D3B5-43E7-AB8D-2E958B36A678}" type="slidenum">
              <a:rPr lang="fr-FR" smtClean="0"/>
              <a:pPr/>
              <a:t>14</a:t>
            </a:fld>
            <a:r>
              <a:rPr lang="fr-FR" dirty="0" smtClean="0"/>
              <a:t>/14</a:t>
            </a:r>
            <a:endParaRPr lang="fr-FR" dirty="0"/>
          </a:p>
        </p:txBody>
      </p:sp>
      <p:pic>
        <p:nvPicPr>
          <p:cNvPr id="1026" name="Picture 2"/>
          <p:cNvPicPr>
            <a:picLocks noChangeAspect="1" noChangeArrowheads="1"/>
          </p:cNvPicPr>
          <p:nvPr/>
        </p:nvPicPr>
        <p:blipFill>
          <a:blip r:embed="rId5" cstate="print"/>
          <a:srcRect/>
          <a:stretch>
            <a:fillRect/>
          </a:stretch>
        </p:blipFill>
        <p:spPr bwMode="auto">
          <a:xfrm>
            <a:off x="323528" y="603473"/>
            <a:ext cx="3076575" cy="505777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275856" y="260648"/>
            <a:ext cx="2667000" cy="169545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3563888" y="1916832"/>
            <a:ext cx="1981200" cy="1571625"/>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3563888" y="3440782"/>
            <a:ext cx="2181225"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2</a:t>
            </a:fld>
            <a:r>
              <a:rPr lang="fr-FR" dirty="0" smtClean="0"/>
              <a:t>/14</a:t>
            </a:r>
            <a:endParaRPr lang="fr-FR" dirty="0"/>
          </a:p>
        </p:txBody>
      </p:sp>
      <p:sp>
        <p:nvSpPr>
          <p:cNvPr id="5" name="Rectangle 4"/>
          <p:cNvSpPr/>
          <p:nvPr/>
        </p:nvSpPr>
        <p:spPr>
          <a:xfrm>
            <a:off x="467544" y="404664"/>
            <a:ext cx="5120504" cy="553998"/>
          </a:xfrm>
          <a:prstGeom prst="rect">
            <a:avLst/>
          </a:prstGeom>
        </p:spPr>
        <p:txBody>
          <a:bodyPr wrap="none">
            <a:spAutoFit/>
          </a:bodyPr>
          <a:lstStyle/>
          <a:p>
            <a:pPr marL="342900" indent="-342900">
              <a:buFont typeface="+mj-lt"/>
              <a:buAutoNum type="arabicPeriod"/>
            </a:pPr>
            <a:r>
              <a:rPr lang="fr-FR" sz="3000" u="sng" dirty="0" smtClean="0"/>
              <a:t>La « liberté face aux valeurs »</a:t>
            </a:r>
          </a:p>
        </p:txBody>
      </p:sp>
      <p:grpSp>
        <p:nvGrpSpPr>
          <p:cNvPr id="9" name="Group 8"/>
          <p:cNvGrpSpPr/>
          <p:nvPr/>
        </p:nvGrpSpPr>
        <p:grpSpPr>
          <a:xfrm>
            <a:off x="323528" y="2505670"/>
            <a:ext cx="2016224" cy="4091682"/>
            <a:chOff x="539552" y="2780928"/>
            <a:chExt cx="2016224" cy="4091682"/>
          </a:xfrm>
        </p:grpSpPr>
        <p:pic>
          <p:nvPicPr>
            <p:cNvPr id="6" name="Picture 5" descr="http://jerome-segal.de/Publis/livre-lux.JPG"/>
            <p:cNvPicPr>
              <a:picLocks noChangeAspect="1" noChangeArrowheads="1"/>
            </p:cNvPicPr>
            <p:nvPr/>
          </p:nvPicPr>
          <p:blipFill>
            <a:blip r:embed="rId2" cstate="print"/>
            <a:srcRect/>
            <a:stretch>
              <a:fillRect/>
            </a:stretch>
          </p:blipFill>
          <p:spPr bwMode="auto">
            <a:xfrm>
              <a:off x="539552" y="2780928"/>
              <a:ext cx="2016224" cy="3330848"/>
            </a:xfrm>
            <a:prstGeom prst="rect">
              <a:avLst/>
            </a:prstGeom>
            <a:noFill/>
          </p:spPr>
        </p:pic>
        <p:sp>
          <p:nvSpPr>
            <p:cNvPr id="7" name="TextBox 6"/>
            <p:cNvSpPr txBox="1"/>
            <p:nvPr/>
          </p:nvSpPr>
          <p:spPr>
            <a:xfrm>
              <a:off x="683568" y="5949280"/>
              <a:ext cx="1728191" cy="923330"/>
            </a:xfrm>
            <a:prstGeom prst="rect">
              <a:avLst/>
            </a:prstGeom>
            <a:noFill/>
          </p:spPr>
          <p:txBody>
            <a:bodyPr wrap="square" rtlCol="0">
              <a:spAutoFit/>
            </a:bodyPr>
            <a:lstStyle/>
            <a:p>
              <a:pPr algn="ctr"/>
              <a:r>
                <a:rPr lang="fr-FR" dirty="0" smtClean="0"/>
                <a:t>Mai 2020</a:t>
              </a:r>
            </a:p>
            <a:p>
              <a:pPr algn="ctr"/>
              <a:r>
                <a:rPr lang="fr-FR" dirty="0" smtClean="0"/>
                <a:t>(</a:t>
              </a:r>
              <a:r>
                <a:rPr lang="fr-FR" dirty="0" err="1" smtClean="0"/>
                <a:t>socio-histoire</a:t>
              </a:r>
              <a:r>
                <a:rPr lang="fr-FR" dirty="0" smtClean="0"/>
                <a:t>,</a:t>
              </a:r>
              <a:br>
                <a:rPr lang="fr-FR" dirty="0" smtClean="0"/>
              </a:br>
              <a:r>
                <a:rPr lang="fr-FR" dirty="0" smtClean="0"/>
                <a:t>‘dérives’)</a:t>
              </a:r>
              <a:endParaRPr lang="fr-FR" dirty="0"/>
            </a:p>
          </p:txBody>
        </p:sp>
      </p:grpSp>
      <p:sp>
        <p:nvSpPr>
          <p:cNvPr id="8" name="TextBox 7"/>
          <p:cNvSpPr txBox="1"/>
          <p:nvPr/>
        </p:nvSpPr>
        <p:spPr>
          <a:xfrm>
            <a:off x="827584" y="1052736"/>
            <a:ext cx="7632848" cy="1200329"/>
          </a:xfrm>
          <a:prstGeom prst="rect">
            <a:avLst/>
          </a:prstGeom>
          <a:noFill/>
        </p:spPr>
        <p:txBody>
          <a:bodyPr wrap="square" rtlCol="0">
            <a:spAutoFit/>
          </a:bodyPr>
          <a:lstStyle/>
          <a:p>
            <a:r>
              <a:rPr lang="fr-FR" dirty="0" smtClean="0"/>
              <a:t>Le 14 février 2021, la ministre de l’enseignement supérieur et de la recherche Frédérique Vidal avait annoncé son intention de confier au CNRS une enquête visant à </a:t>
            </a:r>
            <a:r>
              <a:rPr lang="fr-FR" b="1" dirty="0" smtClean="0"/>
              <a:t>distinguer « ce qui relève de la recherche académique et ce qui relève du militantisme et de l’opinion </a:t>
            </a:r>
            <a:r>
              <a:rPr lang="fr-FR" dirty="0" smtClean="0"/>
              <a:t>».</a:t>
            </a:r>
            <a:endParaRPr lang="fr-FR" dirty="0"/>
          </a:p>
        </p:txBody>
      </p:sp>
      <p:sp>
        <p:nvSpPr>
          <p:cNvPr id="10" name="TextBox 9"/>
          <p:cNvSpPr txBox="1"/>
          <p:nvPr/>
        </p:nvSpPr>
        <p:spPr>
          <a:xfrm>
            <a:off x="2915816" y="2348880"/>
            <a:ext cx="5982215" cy="923330"/>
          </a:xfrm>
          <a:prstGeom prst="rect">
            <a:avLst/>
          </a:prstGeom>
          <a:noFill/>
        </p:spPr>
        <p:txBody>
          <a:bodyPr wrap="none" rtlCol="0">
            <a:spAutoFit/>
          </a:bodyPr>
          <a:lstStyle/>
          <a:p>
            <a:r>
              <a:rPr lang="fr-FR" dirty="0" smtClean="0">
                <a:sym typeface="Wingdings"/>
              </a:rPr>
              <a:t> </a:t>
            </a:r>
            <a:r>
              <a:rPr lang="fr-FR" dirty="0" smtClean="0"/>
              <a:t>« </a:t>
            </a:r>
            <a:r>
              <a:rPr lang="fr-FR" i="1" dirty="0" err="1" smtClean="0"/>
              <a:t>Wertfreiheit</a:t>
            </a:r>
            <a:r>
              <a:rPr lang="fr-FR" dirty="0" smtClean="0"/>
              <a:t>  » selon Max Weber (liberté face aux valeurs)</a:t>
            </a:r>
          </a:p>
          <a:p>
            <a:r>
              <a:rPr lang="fr-FR" dirty="0" smtClean="0"/>
              <a:t>Et non pas « neutralité axiologique ».</a:t>
            </a:r>
          </a:p>
          <a:p>
            <a:r>
              <a:rPr lang="fr-FR" dirty="0" smtClean="0">
                <a:sym typeface="Wingdings"/>
              </a:rPr>
              <a:t> Approche ni scientiste ni militante.</a:t>
            </a:r>
            <a:endParaRPr lang="fr-FR" dirty="0"/>
          </a:p>
        </p:txBody>
      </p:sp>
      <p:pic>
        <p:nvPicPr>
          <p:cNvPr id="9218" name="Picture 2" descr="https://upload.wikimedia.org/wikipedia/commons/thumb/6/65/Max_Weber%2C_1918.jpg/170px-Max_Weber%2C_1918.jpg"/>
          <p:cNvPicPr>
            <a:picLocks noChangeAspect="1" noChangeArrowheads="1"/>
          </p:cNvPicPr>
          <p:nvPr/>
        </p:nvPicPr>
        <p:blipFill>
          <a:blip r:embed="rId3" cstate="print"/>
          <a:srcRect/>
          <a:stretch>
            <a:fillRect/>
          </a:stretch>
        </p:blipFill>
        <p:spPr bwMode="auto">
          <a:xfrm>
            <a:off x="7020272" y="3140968"/>
            <a:ext cx="1619250" cy="2219326"/>
          </a:xfrm>
          <a:prstGeom prst="rect">
            <a:avLst/>
          </a:prstGeom>
          <a:noFill/>
        </p:spPr>
      </p:pic>
      <p:pic>
        <p:nvPicPr>
          <p:cNvPr id="9220" name="Picture 4" descr="Le mouvement du 22 mars sans les clichés : qui étaient ces militants de 1968  ?"/>
          <p:cNvPicPr>
            <a:picLocks noChangeAspect="1" noChangeArrowheads="1"/>
          </p:cNvPicPr>
          <p:nvPr/>
        </p:nvPicPr>
        <p:blipFill>
          <a:blip r:embed="rId4" cstate="print"/>
          <a:srcRect/>
          <a:stretch>
            <a:fillRect/>
          </a:stretch>
        </p:blipFill>
        <p:spPr bwMode="auto">
          <a:xfrm>
            <a:off x="2988429" y="3960440"/>
            <a:ext cx="3743811" cy="2492896"/>
          </a:xfrm>
          <a:prstGeom prst="rect">
            <a:avLst/>
          </a:prstGeom>
          <a:noFill/>
        </p:spPr>
      </p:pic>
      <p:sp>
        <p:nvSpPr>
          <p:cNvPr id="13" name="TextBox 12"/>
          <p:cNvSpPr txBox="1"/>
          <p:nvPr/>
        </p:nvSpPr>
        <p:spPr>
          <a:xfrm>
            <a:off x="2915816" y="3491716"/>
            <a:ext cx="3314754" cy="369332"/>
          </a:xfrm>
          <a:prstGeom prst="rect">
            <a:avLst/>
          </a:prstGeom>
          <a:noFill/>
        </p:spPr>
        <p:txBody>
          <a:bodyPr wrap="none" rtlCol="0">
            <a:spAutoFit/>
          </a:bodyPr>
          <a:lstStyle/>
          <a:p>
            <a:r>
              <a:rPr lang="fr-FR" dirty="0" smtClean="0">
                <a:sym typeface="Wingdings"/>
              </a:rPr>
              <a:t> « D’où parles-tu, camarade ?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3</a:t>
            </a:fld>
            <a:r>
              <a:rPr lang="fr-FR" dirty="0" smtClean="0"/>
              <a:t>/14</a:t>
            </a:r>
            <a:endParaRPr lang="fr-FR" dirty="0"/>
          </a:p>
        </p:txBody>
      </p:sp>
      <p:sp>
        <p:nvSpPr>
          <p:cNvPr id="5" name="TextBox 4"/>
          <p:cNvSpPr txBox="1"/>
          <p:nvPr/>
        </p:nvSpPr>
        <p:spPr>
          <a:xfrm>
            <a:off x="395536" y="3429000"/>
            <a:ext cx="4924746" cy="553998"/>
          </a:xfrm>
          <a:prstGeom prst="rect">
            <a:avLst/>
          </a:prstGeom>
          <a:noFill/>
        </p:spPr>
        <p:txBody>
          <a:bodyPr wrap="none" rtlCol="0">
            <a:spAutoFit/>
          </a:bodyPr>
          <a:lstStyle/>
          <a:p>
            <a:r>
              <a:rPr lang="fr-FR" sz="3000" dirty="0" smtClean="0">
                <a:latin typeface="Bradley Hand ITC" pitchFamily="66" charset="0"/>
              </a:rPr>
              <a:t>« Et vous, vous êtes végane ? »</a:t>
            </a:r>
            <a:endParaRPr lang="fr-FR" sz="3000" dirty="0">
              <a:latin typeface="Bradley Hand ITC" pitchFamily="66" charset="0"/>
            </a:endParaRPr>
          </a:p>
        </p:txBody>
      </p:sp>
      <p:pic>
        <p:nvPicPr>
          <p:cNvPr id="1026" name="Picture 2" descr="Paul Ariès déculpabilise les mangeurs de viande"/>
          <p:cNvPicPr>
            <a:picLocks noChangeAspect="1" noChangeArrowheads="1"/>
          </p:cNvPicPr>
          <p:nvPr/>
        </p:nvPicPr>
        <p:blipFill>
          <a:blip r:embed="rId2" cstate="print"/>
          <a:srcRect/>
          <a:stretch>
            <a:fillRect/>
          </a:stretch>
        </p:blipFill>
        <p:spPr bwMode="auto">
          <a:xfrm>
            <a:off x="611560" y="260648"/>
            <a:ext cx="1724025" cy="2647951"/>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2555777" y="260648"/>
            <a:ext cx="1656184" cy="266488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4427984" y="260648"/>
            <a:ext cx="1771650" cy="2676525"/>
          </a:xfrm>
          <a:prstGeom prst="rect">
            <a:avLst/>
          </a:prstGeom>
          <a:noFill/>
          <a:ln w="9525">
            <a:noFill/>
            <a:miter lim="800000"/>
            <a:headEnd/>
            <a:tailEnd/>
          </a:ln>
        </p:spPr>
      </p:pic>
      <p:sp>
        <p:nvSpPr>
          <p:cNvPr id="15" name="TextBox 14"/>
          <p:cNvSpPr txBox="1"/>
          <p:nvPr/>
        </p:nvSpPr>
        <p:spPr>
          <a:xfrm>
            <a:off x="6444208" y="1340768"/>
            <a:ext cx="2406877" cy="369332"/>
          </a:xfrm>
          <a:prstGeom prst="rect">
            <a:avLst/>
          </a:prstGeom>
          <a:noFill/>
        </p:spPr>
        <p:txBody>
          <a:bodyPr wrap="none" rtlCol="0">
            <a:spAutoFit/>
          </a:bodyPr>
          <a:lstStyle/>
          <a:p>
            <a:r>
              <a:rPr lang="fr-FR" dirty="0" smtClean="0">
                <a:sym typeface="Wingdings"/>
              </a:rPr>
              <a:t> Prétendue neutralité</a:t>
            </a:r>
            <a:endParaRPr lang="fr-FR" dirty="0"/>
          </a:p>
        </p:txBody>
      </p:sp>
      <p:sp>
        <p:nvSpPr>
          <p:cNvPr id="16" name="TextBox 15"/>
          <p:cNvSpPr txBox="1"/>
          <p:nvPr/>
        </p:nvSpPr>
        <p:spPr>
          <a:xfrm>
            <a:off x="3320587" y="4365104"/>
            <a:ext cx="1125629" cy="369332"/>
          </a:xfrm>
          <a:prstGeom prst="rect">
            <a:avLst/>
          </a:prstGeom>
          <a:noFill/>
        </p:spPr>
        <p:txBody>
          <a:bodyPr wrap="none" rtlCol="0">
            <a:spAutoFit/>
          </a:bodyPr>
          <a:lstStyle/>
          <a:p>
            <a:r>
              <a:rPr lang="fr-FR" dirty="0" smtClean="0">
                <a:sym typeface="Wingdings"/>
              </a:rPr>
              <a:t> « Oui »</a:t>
            </a:r>
            <a:endParaRPr lang="fr-FR" dirty="0"/>
          </a:p>
        </p:txBody>
      </p:sp>
      <p:sp>
        <p:nvSpPr>
          <p:cNvPr id="17" name="TextBox 16"/>
          <p:cNvSpPr txBox="1"/>
          <p:nvPr/>
        </p:nvSpPr>
        <p:spPr>
          <a:xfrm>
            <a:off x="3320587" y="5003884"/>
            <a:ext cx="1191352" cy="369332"/>
          </a:xfrm>
          <a:prstGeom prst="rect">
            <a:avLst/>
          </a:prstGeom>
          <a:noFill/>
        </p:spPr>
        <p:txBody>
          <a:bodyPr wrap="none" rtlCol="0">
            <a:spAutoFit/>
          </a:bodyPr>
          <a:lstStyle/>
          <a:p>
            <a:r>
              <a:rPr lang="fr-FR" dirty="0" smtClean="0">
                <a:sym typeface="Wingdings"/>
              </a:rPr>
              <a:t> « Non »</a:t>
            </a:r>
            <a:endParaRPr lang="fr-FR" dirty="0"/>
          </a:p>
        </p:txBody>
      </p:sp>
      <p:sp>
        <p:nvSpPr>
          <p:cNvPr id="18" name="TextBox 17"/>
          <p:cNvSpPr txBox="1"/>
          <p:nvPr/>
        </p:nvSpPr>
        <p:spPr>
          <a:xfrm>
            <a:off x="3320587" y="5651956"/>
            <a:ext cx="2475549" cy="369332"/>
          </a:xfrm>
          <a:prstGeom prst="rect">
            <a:avLst/>
          </a:prstGeom>
          <a:noFill/>
        </p:spPr>
        <p:txBody>
          <a:bodyPr wrap="none" rtlCol="0">
            <a:spAutoFit/>
          </a:bodyPr>
          <a:lstStyle/>
          <a:p>
            <a:r>
              <a:rPr lang="fr-FR" dirty="0" smtClean="0">
                <a:sym typeface="Wingdings"/>
              </a:rPr>
              <a:t> « Je ne réponds pas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4</a:t>
            </a:fld>
            <a:r>
              <a:rPr lang="fr-FR" dirty="0" smtClean="0"/>
              <a:t>/14</a:t>
            </a:r>
            <a:endParaRPr lang="fr-FR" dirty="0"/>
          </a:p>
        </p:txBody>
      </p:sp>
      <p:sp>
        <p:nvSpPr>
          <p:cNvPr id="7" name="Rectangle 6"/>
          <p:cNvSpPr/>
          <p:nvPr/>
        </p:nvSpPr>
        <p:spPr>
          <a:xfrm>
            <a:off x="467544" y="404665"/>
            <a:ext cx="6134821" cy="553998"/>
          </a:xfrm>
          <a:prstGeom prst="rect">
            <a:avLst/>
          </a:prstGeom>
        </p:spPr>
        <p:txBody>
          <a:bodyPr wrap="square">
            <a:spAutoFit/>
          </a:bodyPr>
          <a:lstStyle/>
          <a:p>
            <a:pPr marL="342900" indent="-342900"/>
            <a:r>
              <a:rPr lang="fr-FR" sz="3000" dirty="0" smtClean="0"/>
              <a:t>2. </a:t>
            </a:r>
            <a:r>
              <a:rPr lang="fr-FR" sz="3000" u="sng" dirty="0" smtClean="0"/>
              <a:t>La lutte pour l’hégémonie culturelle</a:t>
            </a:r>
          </a:p>
        </p:txBody>
      </p:sp>
      <p:sp>
        <p:nvSpPr>
          <p:cNvPr id="8194" name="AutoShape 2" descr="Hégémonie culturelle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6" name="AutoShape 4" descr="Hégémonie culturelle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8" name="Picture 6" descr="Hégémonie culturelle — Wikipédia"/>
          <p:cNvPicPr>
            <a:picLocks noChangeAspect="1" noChangeArrowheads="1"/>
          </p:cNvPicPr>
          <p:nvPr/>
        </p:nvPicPr>
        <p:blipFill>
          <a:blip r:embed="rId2" cstate="print"/>
          <a:srcRect/>
          <a:stretch>
            <a:fillRect/>
          </a:stretch>
        </p:blipFill>
        <p:spPr bwMode="auto">
          <a:xfrm>
            <a:off x="395536" y="1196753"/>
            <a:ext cx="1944216" cy="2589362"/>
          </a:xfrm>
          <a:prstGeom prst="rect">
            <a:avLst/>
          </a:prstGeom>
          <a:noFill/>
        </p:spPr>
      </p:pic>
      <p:grpSp>
        <p:nvGrpSpPr>
          <p:cNvPr id="17" name="Group 16"/>
          <p:cNvGrpSpPr/>
          <p:nvPr/>
        </p:nvGrpSpPr>
        <p:grpSpPr>
          <a:xfrm>
            <a:off x="2843808" y="1196752"/>
            <a:ext cx="1999853" cy="3177644"/>
            <a:chOff x="3707904" y="1268760"/>
            <a:chExt cx="1999853" cy="3177644"/>
          </a:xfrm>
        </p:grpSpPr>
        <p:pic>
          <p:nvPicPr>
            <p:cNvPr id="8199" name="Picture 7"/>
            <p:cNvPicPr>
              <a:picLocks noChangeAspect="1" noChangeArrowheads="1"/>
            </p:cNvPicPr>
            <p:nvPr/>
          </p:nvPicPr>
          <p:blipFill>
            <a:blip r:embed="rId3" cstate="print"/>
            <a:srcRect/>
            <a:stretch>
              <a:fillRect/>
            </a:stretch>
          </p:blipFill>
          <p:spPr bwMode="auto">
            <a:xfrm>
              <a:off x="3707904" y="1268760"/>
              <a:ext cx="1999853" cy="2842488"/>
            </a:xfrm>
            <a:prstGeom prst="rect">
              <a:avLst/>
            </a:prstGeom>
            <a:noFill/>
            <a:ln w="9525">
              <a:noFill/>
              <a:miter lim="800000"/>
              <a:headEnd/>
              <a:tailEnd/>
            </a:ln>
          </p:spPr>
        </p:pic>
        <p:sp>
          <p:nvSpPr>
            <p:cNvPr id="12" name="TextBox 11"/>
            <p:cNvSpPr txBox="1"/>
            <p:nvPr/>
          </p:nvSpPr>
          <p:spPr>
            <a:xfrm>
              <a:off x="4381459" y="4077072"/>
              <a:ext cx="652743" cy="369332"/>
            </a:xfrm>
            <a:prstGeom prst="rect">
              <a:avLst/>
            </a:prstGeom>
            <a:noFill/>
          </p:spPr>
          <p:txBody>
            <a:bodyPr wrap="none" rtlCol="0">
              <a:spAutoFit/>
            </a:bodyPr>
            <a:lstStyle/>
            <a:p>
              <a:r>
                <a:rPr lang="fr-FR" dirty="0" smtClean="0"/>
                <a:t>2020</a:t>
              </a:r>
              <a:endParaRPr lang="fr-FR" dirty="0"/>
            </a:p>
          </p:txBody>
        </p:sp>
      </p:grpSp>
      <p:grpSp>
        <p:nvGrpSpPr>
          <p:cNvPr id="18" name="Group 17"/>
          <p:cNvGrpSpPr/>
          <p:nvPr/>
        </p:nvGrpSpPr>
        <p:grpSpPr>
          <a:xfrm>
            <a:off x="5004048" y="1196752"/>
            <a:ext cx="1944216" cy="3249652"/>
            <a:chOff x="6084168" y="-603448"/>
            <a:chExt cx="1944216" cy="3249652"/>
          </a:xfrm>
        </p:grpSpPr>
        <p:pic>
          <p:nvPicPr>
            <p:cNvPr id="8200" name="Picture 8"/>
            <p:cNvPicPr>
              <a:picLocks noChangeAspect="1" noChangeArrowheads="1"/>
            </p:cNvPicPr>
            <p:nvPr/>
          </p:nvPicPr>
          <p:blipFill>
            <a:blip r:embed="rId4" cstate="print"/>
            <a:srcRect/>
            <a:stretch>
              <a:fillRect/>
            </a:stretch>
          </p:blipFill>
          <p:spPr bwMode="auto">
            <a:xfrm>
              <a:off x="6084168" y="-603448"/>
              <a:ext cx="1944216" cy="2811754"/>
            </a:xfrm>
            <a:prstGeom prst="rect">
              <a:avLst/>
            </a:prstGeom>
            <a:noFill/>
            <a:ln w="9525">
              <a:noFill/>
              <a:miter lim="800000"/>
              <a:headEnd/>
              <a:tailEnd/>
            </a:ln>
          </p:spPr>
        </p:pic>
        <p:sp>
          <p:nvSpPr>
            <p:cNvPr id="14" name="TextBox 13"/>
            <p:cNvSpPr txBox="1"/>
            <p:nvPr/>
          </p:nvSpPr>
          <p:spPr>
            <a:xfrm>
              <a:off x="6732240" y="2276872"/>
              <a:ext cx="652743" cy="369332"/>
            </a:xfrm>
            <a:prstGeom prst="rect">
              <a:avLst/>
            </a:prstGeom>
            <a:noFill/>
          </p:spPr>
          <p:txBody>
            <a:bodyPr wrap="none" rtlCol="0">
              <a:spAutoFit/>
            </a:bodyPr>
            <a:lstStyle/>
            <a:p>
              <a:r>
                <a:rPr lang="fr-FR" dirty="0" smtClean="0"/>
                <a:t>2021</a:t>
              </a:r>
              <a:endParaRPr lang="fr-FR" dirty="0"/>
            </a:p>
          </p:txBody>
        </p:sp>
      </p:grpSp>
      <p:sp>
        <p:nvSpPr>
          <p:cNvPr id="15" name="Oval 14"/>
          <p:cNvSpPr/>
          <p:nvPr/>
        </p:nvSpPr>
        <p:spPr>
          <a:xfrm>
            <a:off x="3419872" y="2276872"/>
            <a:ext cx="1368152" cy="288032"/>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p:cNvSpPr/>
          <p:nvPr/>
        </p:nvSpPr>
        <p:spPr>
          <a:xfrm>
            <a:off x="5292080" y="2420888"/>
            <a:ext cx="1368152" cy="288032"/>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02" name="Picture 10" descr="http://jerome-segal.de/Publis/10qsla-pt.jpg"/>
          <p:cNvPicPr>
            <a:picLocks noChangeAspect="1" noChangeArrowheads="1"/>
          </p:cNvPicPr>
          <p:nvPr/>
        </p:nvPicPr>
        <p:blipFill>
          <a:blip r:embed="rId5" cstate="print"/>
          <a:srcRect/>
          <a:stretch>
            <a:fillRect/>
          </a:stretch>
        </p:blipFill>
        <p:spPr bwMode="auto">
          <a:xfrm>
            <a:off x="6948264" y="1196752"/>
            <a:ext cx="1872208" cy="3095384"/>
          </a:xfrm>
          <a:prstGeom prst="rect">
            <a:avLst/>
          </a:prstGeom>
          <a:noFill/>
        </p:spPr>
      </p:pic>
      <p:pic>
        <p:nvPicPr>
          <p:cNvPr id="8203" name="Picture 11"/>
          <p:cNvPicPr>
            <a:picLocks noChangeAspect="1" noChangeArrowheads="1"/>
          </p:cNvPicPr>
          <p:nvPr/>
        </p:nvPicPr>
        <p:blipFill>
          <a:blip r:embed="rId6" cstate="print"/>
          <a:srcRect/>
          <a:stretch>
            <a:fillRect/>
          </a:stretch>
        </p:blipFill>
        <p:spPr bwMode="auto">
          <a:xfrm>
            <a:off x="251520" y="4293096"/>
            <a:ext cx="4429125" cy="1238250"/>
          </a:xfrm>
          <a:prstGeom prst="rect">
            <a:avLst/>
          </a:prstGeom>
          <a:noFill/>
          <a:ln w="9525">
            <a:noFill/>
            <a:miter lim="800000"/>
            <a:headEnd/>
            <a:tailEnd/>
          </a:ln>
        </p:spPr>
      </p:pic>
      <p:pic>
        <p:nvPicPr>
          <p:cNvPr id="8204" name="Picture 12"/>
          <p:cNvPicPr>
            <a:picLocks noChangeAspect="1" noChangeArrowheads="1"/>
          </p:cNvPicPr>
          <p:nvPr/>
        </p:nvPicPr>
        <p:blipFill>
          <a:blip r:embed="rId7" cstate="print"/>
          <a:srcRect/>
          <a:stretch>
            <a:fillRect/>
          </a:stretch>
        </p:blipFill>
        <p:spPr bwMode="auto">
          <a:xfrm>
            <a:off x="3419872" y="5589240"/>
            <a:ext cx="4448175"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5</a:t>
            </a:fld>
            <a:r>
              <a:rPr lang="fr-FR" dirty="0" smtClean="0"/>
              <a:t>/14</a:t>
            </a:r>
            <a:endParaRPr lang="fr-FR" dirty="0"/>
          </a:p>
        </p:txBody>
      </p:sp>
      <p:sp>
        <p:nvSpPr>
          <p:cNvPr id="5" name="Rectangle 4"/>
          <p:cNvSpPr/>
          <p:nvPr/>
        </p:nvSpPr>
        <p:spPr>
          <a:xfrm>
            <a:off x="467544" y="404664"/>
            <a:ext cx="4768485" cy="553998"/>
          </a:xfrm>
          <a:prstGeom prst="rect">
            <a:avLst/>
          </a:prstGeom>
        </p:spPr>
        <p:txBody>
          <a:bodyPr wrap="none">
            <a:spAutoFit/>
          </a:bodyPr>
          <a:lstStyle/>
          <a:p>
            <a:pPr marL="342900" indent="-342900"/>
            <a:r>
              <a:rPr lang="fr-FR" sz="3000" dirty="0" smtClean="0"/>
              <a:t>3. </a:t>
            </a:r>
            <a:r>
              <a:rPr lang="fr-FR" sz="3000" u="sng" dirty="0" smtClean="0"/>
              <a:t>Antispécisme et féminisme</a:t>
            </a:r>
          </a:p>
        </p:txBody>
      </p:sp>
      <p:pic>
        <p:nvPicPr>
          <p:cNvPr id="6145" name="Picture 1"/>
          <p:cNvPicPr>
            <a:picLocks noChangeAspect="1" noChangeArrowheads="1"/>
          </p:cNvPicPr>
          <p:nvPr/>
        </p:nvPicPr>
        <p:blipFill>
          <a:blip r:embed="rId2" cstate="print"/>
          <a:srcRect l="3259"/>
          <a:stretch>
            <a:fillRect/>
          </a:stretch>
        </p:blipFill>
        <p:spPr bwMode="auto">
          <a:xfrm>
            <a:off x="611560" y="1052736"/>
            <a:ext cx="4275584" cy="1009650"/>
          </a:xfrm>
          <a:prstGeom prst="rect">
            <a:avLst/>
          </a:prstGeom>
          <a:noFill/>
          <a:ln w="9525">
            <a:noFill/>
            <a:miter lim="800000"/>
            <a:headEnd/>
            <a:tailEnd/>
          </a:ln>
        </p:spPr>
      </p:pic>
      <p:sp>
        <p:nvSpPr>
          <p:cNvPr id="9" name="TextBox 8"/>
          <p:cNvSpPr txBox="1"/>
          <p:nvPr/>
        </p:nvSpPr>
        <p:spPr>
          <a:xfrm>
            <a:off x="4427984" y="2261771"/>
            <a:ext cx="4716016" cy="2585323"/>
          </a:xfrm>
          <a:prstGeom prst="rect">
            <a:avLst/>
          </a:prstGeom>
          <a:noFill/>
        </p:spPr>
        <p:txBody>
          <a:bodyPr wrap="square" rtlCol="0">
            <a:spAutoFit/>
          </a:bodyPr>
          <a:lstStyle/>
          <a:p>
            <a:r>
              <a:rPr lang="fr-FR" dirty="0" smtClean="0"/>
              <a:t>« </a:t>
            </a:r>
            <a:r>
              <a:rPr lang="fr-FR" b="1" dirty="0" smtClean="0"/>
              <a:t>Au fond de ma révolte contre les forts</a:t>
            </a:r>
            <a:r>
              <a:rPr lang="fr-FR" dirty="0" smtClean="0"/>
              <a:t>, je trouve du plus loin qu’il me souvienne l’horreur des tortures infligées aux bêtes. J’aurais voulu que l’animal se vengeât, que le chien mordît celui qui l’assommait de coups, que le cheval saignant sous le fouet renversât son bourreau ; mais toujours la bête muette subit son sort avec la résignation des races domptées. — Quelle pitié que la bête ! </a:t>
            </a:r>
          </a:p>
        </p:txBody>
      </p:sp>
      <p:sp>
        <p:nvSpPr>
          <p:cNvPr id="10" name="Rectangle 9"/>
          <p:cNvSpPr/>
          <p:nvPr/>
        </p:nvSpPr>
        <p:spPr>
          <a:xfrm>
            <a:off x="323528" y="4854059"/>
            <a:ext cx="8640960" cy="1754326"/>
          </a:xfrm>
          <a:prstGeom prst="rect">
            <a:avLst/>
          </a:prstGeom>
        </p:spPr>
        <p:txBody>
          <a:bodyPr wrap="square">
            <a:spAutoFit/>
          </a:bodyPr>
          <a:lstStyle/>
          <a:p>
            <a:r>
              <a:rPr lang="fr-FR" dirty="0" smtClean="0"/>
              <a:t>Depuis la grenouille que les paysans coupent en deux, laissant se traîner au soleil la moitié supérieure, les yeux horriblement sortis, les bras tremblants, cherchant à s’enfouir sous la terre, jusqu’à l’oie dont on cloue les pattes, jusqu’au cheval qu’on fait épuiser par les sangsues ou fouiller par les cornes des taureaux, la bête subit, lamentable, le supplice infligé par l’homme. </a:t>
            </a:r>
            <a:r>
              <a:rPr lang="fr-FR" b="1" dirty="0" smtClean="0"/>
              <a:t>Et plus l’homme est féroce envers la bête, plus il est rampant devant les hommes qui le dominent.</a:t>
            </a:r>
            <a:r>
              <a:rPr lang="fr-FR" dirty="0" smtClean="0"/>
              <a:t> » </a:t>
            </a:r>
            <a:endParaRPr lang="fr-FR" dirty="0"/>
          </a:p>
        </p:txBody>
      </p:sp>
      <p:grpSp>
        <p:nvGrpSpPr>
          <p:cNvPr id="12" name="Group 11"/>
          <p:cNvGrpSpPr/>
          <p:nvPr/>
        </p:nvGrpSpPr>
        <p:grpSpPr>
          <a:xfrm>
            <a:off x="323528" y="2261772"/>
            <a:ext cx="3839047" cy="2472664"/>
            <a:chOff x="323528" y="2261772"/>
            <a:chExt cx="3839047" cy="2472664"/>
          </a:xfrm>
        </p:grpSpPr>
        <p:pic>
          <p:nvPicPr>
            <p:cNvPr id="7" name="Picture 4" descr="Louise Michel, la « Vierge rouge » de la Commune de Paris – Paris ZigZag |  Insolite &amp; Secret"/>
            <p:cNvPicPr>
              <a:picLocks noChangeAspect="1" noChangeArrowheads="1"/>
            </p:cNvPicPr>
            <p:nvPr/>
          </p:nvPicPr>
          <p:blipFill>
            <a:blip r:embed="rId3" cstate="print"/>
            <a:srcRect/>
            <a:stretch>
              <a:fillRect/>
            </a:stretch>
          </p:blipFill>
          <p:spPr bwMode="auto">
            <a:xfrm>
              <a:off x="323528" y="2261772"/>
              <a:ext cx="3839047" cy="2088232"/>
            </a:xfrm>
            <a:prstGeom prst="rect">
              <a:avLst/>
            </a:prstGeom>
            <a:noFill/>
          </p:spPr>
        </p:pic>
        <p:sp>
          <p:nvSpPr>
            <p:cNvPr id="11" name="Rectangle 10"/>
            <p:cNvSpPr/>
            <p:nvPr/>
          </p:nvSpPr>
          <p:spPr>
            <a:xfrm>
              <a:off x="899592" y="4365104"/>
              <a:ext cx="2675732" cy="369332"/>
            </a:xfrm>
            <a:prstGeom prst="rect">
              <a:avLst/>
            </a:prstGeom>
          </p:spPr>
          <p:txBody>
            <a:bodyPr wrap="none">
              <a:spAutoFit/>
            </a:bodyPr>
            <a:lstStyle/>
            <a:p>
              <a:r>
                <a:rPr lang="fr-FR" dirty="0" smtClean="0"/>
                <a:t>Louise Michel (1830-1905)</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6</a:t>
            </a:fld>
            <a:r>
              <a:rPr lang="fr-FR" dirty="0" smtClean="0"/>
              <a:t>/14</a:t>
            </a:r>
            <a:endParaRPr lang="fr-FR" dirty="0"/>
          </a:p>
        </p:txBody>
      </p:sp>
      <p:grpSp>
        <p:nvGrpSpPr>
          <p:cNvPr id="11" name="Group 10"/>
          <p:cNvGrpSpPr/>
          <p:nvPr/>
        </p:nvGrpSpPr>
        <p:grpSpPr>
          <a:xfrm>
            <a:off x="6444208" y="260648"/>
            <a:ext cx="2453877" cy="3598659"/>
            <a:chOff x="6444208" y="260648"/>
            <a:chExt cx="2453877" cy="3598659"/>
          </a:xfrm>
        </p:grpSpPr>
        <p:sp>
          <p:nvSpPr>
            <p:cNvPr id="5" name="Rectangle 4"/>
            <p:cNvSpPr/>
            <p:nvPr/>
          </p:nvSpPr>
          <p:spPr>
            <a:xfrm>
              <a:off x="6516216" y="3212976"/>
              <a:ext cx="2286000" cy="646331"/>
            </a:xfrm>
            <a:prstGeom prst="rect">
              <a:avLst/>
            </a:prstGeom>
          </p:spPr>
          <p:txBody>
            <a:bodyPr wrap="square">
              <a:spAutoFit/>
            </a:bodyPr>
            <a:lstStyle/>
            <a:p>
              <a:pPr algn="ctr"/>
              <a:r>
                <a:rPr lang="fr-FR" dirty="0" smtClean="0"/>
                <a:t>Frances Power Cobbe </a:t>
              </a:r>
              <a:br>
                <a:rPr lang="fr-FR" dirty="0" smtClean="0"/>
              </a:br>
              <a:r>
                <a:rPr lang="fr-FR" dirty="0" smtClean="0"/>
                <a:t>(1822-1904)</a:t>
              </a:r>
              <a:endParaRPr lang="fr-FR" dirty="0"/>
            </a:p>
          </p:txBody>
        </p:sp>
        <p:pic>
          <p:nvPicPr>
            <p:cNvPr id="5121" name="Picture 1"/>
            <p:cNvPicPr>
              <a:picLocks noChangeAspect="1" noChangeArrowheads="1"/>
            </p:cNvPicPr>
            <p:nvPr/>
          </p:nvPicPr>
          <p:blipFill>
            <a:blip r:embed="rId2" cstate="print"/>
            <a:srcRect/>
            <a:stretch>
              <a:fillRect/>
            </a:stretch>
          </p:blipFill>
          <p:spPr bwMode="auto">
            <a:xfrm>
              <a:off x="6444208" y="260648"/>
              <a:ext cx="2453877" cy="2958827"/>
            </a:xfrm>
            <a:prstGeom prst="rect">
              <a:avLst/>
            </a:prstGeom>
            <a:noFill/>
            <a:ln w="9525">
              <a:noFill/>
              <a:miter lim="800000"/>
              <a:headEnd/>
              <a:tailEnd/>
            </a:ln>
          </p:spPr>
        </p:pic>
      </p:grpSp>
      <p:sp>
        <p:nvSpPr>
          <p:cNvPr id="7" name="TextBox 6"/>
          <p:cNvSpPr txBox="1"/>
          <p:nvPr/>
        </p:nvSpPr>
        <p:spPr>
          <a:xfrm>
            <a:off x="467544" y="476672"/>
            <a:ext cx="5256584" cy="1754326"/>
          </a:xfrm>
          <a:prstGeom prst="rect">
            <a:avLst/>
          </a:prstGeom>
          <a:noFill/>
        </p:spPr>
        <p:txBody>
          <a:bodyPr wrap="square" rtlCol="0">
            <a:spAutoFit/>
          </a:bodyPr>
          <a:lstStyle/>
          <a:p>
            <a:r>
              <a:rPr lang="fr-FR" dirty="0" smtClean="0"/>
              <a:t>En 1880  dans « La torture conjugale en Angleterre »</a:t>
            </a:r>
          </a:p>
          <a:p>
            <a:endParaRPr lang="fr-FR" dirty="0" smtClean="0"/>
          </a:p>
          <a:p>
            <a:r>
              <a:rPr lang="fr-FR" dirty="0" smtClean="0"/>
              <a:t>« L’idée que l’épouse d’un homme puisse être sa propriété, </a:t>
            </a:r>
            <a:r>
              <a:rPr lang="fr-FR" b="1" dirty="0" smtClean="0"/>
              <a:t>de la même manière qu’un cheval serait sa propriété</a:t>
            </a:r>
            <a:r>
              <a:rPr lang="fr-FR" dirty="0" smtClean="0"/>
              <a:t> […] est la source tragique de maux et de </a:t>
            </a:r>
            <a:r>
              <a:rPr lang="fr-FR" dirty="0" err="1" smtClean="0"/>
              <a:t>souﬀrances</a:t>
            </a:r>
            <a:r>
              <a:rPr lang="fr-FR" dirty="0" smtClean="0"/>
              <a:t> incommensurables. » </a:t>
            </a:r>
            <a:endParaRPr lang="fr-FR" dirty="0"/>
          </a:p>
        </p:txBody>
      </p:sp>
      <p:grpSp>
        <p:nvGrpSpPr>
          <p:cNvPr id="10" name="Group 9"/>
          <p:cNvGrpSpPr/>
          <p:nvPr/>
        </p:nvGrpSpPr>
        <p:grpSpPr>
          <a:xfrm>
            <a:off x="323528" y="2420888"/>
            <a:ext cx="2476500" cy="4584705"/>
            <a:chOff x="323528" y="2420888"/>
            <a:chExt cx="2476500" cy="4584705"/>
          </a:xfrm>
        </p:grpSpPr>
        <p:pic>
          <p:nvPicPr>
            <p:cNvPr id="5123" name="Picture 3" descr="Séverine — Wikipédia"/>
            <p:cNvPicPr>
              <a:picLocks noChangeAspect="1" noChangeArrowheads="1"/>
            </p:cNvPicPr>
            <p:nvPr/>
          </p:nvPicPr>
          <p:blipFill>
            <a:blip r:embed="rId3" cstate="print"/>
            <a:srcRect/>
            <a:stretch>
              <a:fillRect/>
            </a:stretch>
          </p:blipFill>
          <p:spPr bwMode="auto">
            <a:xfrm>
              <a:off x="323528" y="2420888"/>
              <a:ext cx="2476500" cy="3400426"/>
            </a:xfrm>
            <a:prstGeom prst="rect">
              <a:avLst/>
            </a:prstGeom>
            <a:noFill/>
          </p:spPr>
        </p:pic>
        <p:sp>
          <p:nvSpPr>
            <p:cNvPr id="9" name="TextBox 8"/>
            <p:cNvSpPr txBox="1"/>
            <p:nvPr/>
          </p:nvSpPr>
          <p:spPr>
            <a:xfrm>
              <a:off x="493224" y="5805264"/>
              <a:ext cx="2062552" cy="1200329"/>
            </a:xfrm>
            <a:prstGeom prst="rect">
              <a:avLst/>
            </a:prstGeom>
            <a:noFill/>
          </p:spPr>
          <p:txBody>
            <a:bodyPr wrap="none" rtlCol="0">
              <a:spAutoFit/>
            </a:bodyPr>
            <a:lstStyle/>
            <a:p>
              <a:pPr algn="ctr"/>
              <a:r>
                <a:rPr lang="fr-FR" dirty="0" smtClean="0"/>
                <a:t>Séverine </a:t>
              </a:r>
            </a:p>
            <a:p>
              <a:pPr algn="ctr"/>
              <a:r>
                <a:rPr lang="fr-FR" dirty="0" smtClean="0"/>
                <a:t>(née Caroline Rémy </a:t>
              </a:r>
            </a:p>
            <a:p>
              <a:pPr algn="ctr"/>
              <a:r>
                <a:rPr lang="fr-FR" dirty="0" smtClean="0"/>
                <a:t>1855-1929) </a:t>
              </a:r>
              <a:br>
                <a:rPr lang="fr-FR" dirty="0" smtClean="0"/>
              </a:br>
              <a:endParaRPr lang="fr-FR" dirty="0"/>
            </a:p>
          </p:txBody>
        </p:sp>
      </p:grpSp>
      <p:sp>
        <p:nvSpPr>
          <p:cNvPr id="12" name="TextBox 11"/>
          <p:cNvSpPr txBox="1"/>
          <p:nvPr/>
        </p:nvSpPr>
        <p:spPr>
          <a:xfrm>
            <a:off x="2987825" y="4005064"/>
            <a:ext cx="6156176" cy="2308324"/>
          </a:xfrm>
          <a:prstGeom prst="rect">
            <a:avLst/>
          </a:prstGeom>
          <a:noFill/>
        </p:spPr>
        <p:txBody>
          <a:bodyPr wrap="square" rtlCol="0">
            <a:spAutoFit/>
          </a:bodyPr>
          <a:lstStyle/>
          <a:p>
            <a:r>
              <a:rPr lang="fr-FR" dirty="0" smtClean="0"/>
              <a:t>1903 : </a:t>
            </a:r>
            <a:r>
              <a:rPr lang="fr-FR" i="1" dirty="0" smtClean="0"/>
              <a:t>Sac à tout : mémoires d’un petit chien</a:t>
            </a:r>
          </a:p>
          <a:p>
            <a:endParaRPr lang="fr-FR" dirty="0" smtClean="0"/>
          </a:p>
          <a:p>
            <a:r>
              <a:rPr lang="fr-FR" dirty="0" smtClean="0"/>
              <a:t>« Parce que je ne suis « qu’une femme », parce que tu n’es “qu’un chien”, parce qu’à des degrés </a:t>
            </a:r>
            <a:r>
              <a:rPr lang="fr-FR" dirty="0" err="1" smtClean="0"/>
              <a:t>diﬀérents</a:t>
            </a:r>
            <a:r>
              <a:rPr lang="fr-FR" dirty="0" smtClean="0"/>
              <a:t> sur l’échelle sociale des êtres nous représentons des espèces inférieures au sexe masculin – si pétri de perfection –, le sentiment de notre mutuelle minorité a créé entre nous plus de solidarité encore, une compréhension davantage parfaite.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7</a:t>
            </a:fld>
            <a:r>
              <a:rPr lang="fr-FR" dirty="0" smtClean="0"/>
              <a:t>/14</a:t>
            </a:r>
            <a:endParaRPr lang="fr-FR" dirty="0"/>
          </a:p>
        </p:txBody>
      </p:sp>
      <p:sp>
        <p:nvSpPr>
          <p:cNvPr id="4" name="TextBox 3"/>
          <p:cNvSpPr txBox="1"/>
          <p:nvPr/>
        </p:nvSpPr>
        <p:spPr>
          <a:xfrm>
            <a:off x="3275856" y="692696"/>
            <a:ext cx="2737801" cy="369332"/>
          </a:xfrm>
          <a:prstGeom prst="rect">
            <a:avLst/>
          </a:prstGeom>
          <a:noFill/>
        </p:spPr>
        <p:txBody>
          <a:bodyPr wrap="none" rtlCol="0">
            <a:spAutoFit/>
          </a:bodyPr>
          <a:lstStyle/>
          <a:p>
            <a:r>
              <a:rPr lang="fr-FR" dirty="0" smtClean="0"/>
              <a:t>J. Marion </a:t>
            </a:r>
            <a:r>
              <a:rPr lang="fr-FR" dirty="0" err="1" smtClean="0"/>
              <a:t>Sims</a:t>
            </a:r>
            <a:r>
              <a:rPr lang="fr-FR" dirty="0" smtClean="0"/>
              <a:t> (1813-1883)</a:t>
            </a:r>
            <a:endParaRPr lang="fr-FR" dirty="0"/>
          </a:p>
        </p:txBody>
      </p:sp>
      <p:pic>
        <p:nvPicPr>
          <p:cNvPr id="26627" name="Picture 3"/>
          <p:cNvPicPr>
            <a:picLocks noChangeAspect="1" noChangeArrowheads="1"/>
          </p:cNvPicPr>
          <p:nvPr/>
        </p:nvPicPr>
        <p:blipFill>
          <a:blip r:embed="rId2" cstate="print"/>
          <a:srcRect/>
          <a:stretch>
            <a:fillRect/>
          </a:stretch>
        </p:blipFill>
        <p:spPr bwMode="auto">
          <a:xfrm>
            <a:off x="3491880" y="1268760"/>
            <a:ext cx="4219575" cy="2400300"/>
          </a:xfrm>
          <a:prstGeom prst="rect">
            <a:avLst/>
          </a:prstGeom>
          <a:noFill/>
          <a:ln w="9525">
            <a:noFill/>
            <a:miter lim="800000"/>
            <a:headEnd/>
            <a:tailEnd/>
          </a:ln>
        </p:spPr>
      </p:pic>
      <p:grpSp>
        <p:nvGrpSpPr>
          <p:cNvPr id="13" name="Group 12"/>
          <p:cNvGrpSpPr/>
          <p:nvPr/>
        </p:nvGrpSpPr>
        <p:grpSpPr>
          <a:xfrm>
            <a:off x="3635896" y="3861048"/>
            <a:ext cx="1647825" cy="2961620"/>
            <a:chOff x="3635896" y="3861048"/>
            <a:chExt cx="1647825" cy="2961620"/>
          </a:xfrm>
        </p:grpSpPr>
        <p:pic>
          <p:nvPicPr>
            <p:cNvPr id="26628" name="Picture 4"/>
            <p:cNvPicPr>
              <a:picLocks noChangeAspect="1" noChangeArrowheads="1"/>
            </p:cNvPicPr>
            <p:nvPr/>
          </p:nvPicPr>
          <p:blipFill>
            <a:blip r:embed="rId3" cstate="print"/>
            <a:srcRect/>
            <a:stretch>
              <a:fillRect/>
            </a:stretch>
          </p:blipFill>
          <p:spPr bwMode="auto">
            <a:xfrm>
              <a:off x="3635896" y="3861048"/>
              <a:ext cx="1647825" cy="2524125"/>
            </a:xfrm>
            <a:prstGeom prst="rect">
              <a:avLst/>
            </a:prstGeom>
            <a:noFill/>
            <a:ln w="9525">
              <a:noFill/>
              <a:miter lim="800000"/>
              <a:headEnd/>
              <a:tailEnd/>
            </a:ln>
          </p:spPr>
        </p:pic>
        <p:sp>
          <p:nvSpPr>
            <p:cNvPr id="7" name="TextBox 6"/>
            <p:cNvSpPr txBox="1"/>
            <p:nvPr/>
          </p:nvSpPr>
          <p:spPr>
            <a:xfrm>
              <a:off x="4133437" y="6453336"/>
              <a:ext cx="652743" cy="369332"/>
            </a:xfrm>
            <a:prstGeom prst="rect">
              <a:avLst/>
            </a:prstGeom>
            <a:noFill/>
          </p:spPr>
          <p:txBody>
            <a:bodyPr wrap="none" rtlCol="0">
              <a:spAutoFit/>
            </a:bodyPr>
            <a:lstStyle/>
            <a:p>
              <a:r>
                <a:rPr lang="fr-FR" dirty="0" smtClean="0"/>
                <a:t>1990</a:t>
              </a:r>
              <a:endParaRPr lang="fr-FR" dirty="0"/>
            </a:p>
          </p:txBody>
        </p:sp>
      </p:grpSp>
      <p:grpSp>
        <p:nvGrpSpPr>
          <p:cNvPr id="14" name="Group 13"/>
          <p:cNvGrpSpPr/>
          <p:nvPr/>
        </p:nvGrpSpPr>
        <p:grpSpPr>
          <a:xfrm>
            <a:off x="395536" y="332656"/>
            <a:ext cx="2667000" cy="4401780"/>
            <a:chOff x="395536" y="332656"/>
            <a:chExt cx="2667000" cy="4401780"/>
          </a:xfrm>
        </p:grpSpPr>
        <p:pic>
          <p:nvPicPr>
            <p:cNvPr id="26626" name="Picture 2"/>
            <p:cNvPicPr>
              <a:picLocks noChangeAspect="1" noChangeArrowheads="1"/>
            </p:cNvPicPr>
            <p:nvPr/>
          </p:nvPicPr>
          <p:blipFill>
            <a:blip r:embed="rId4" cstate="print"/>
            <a:srcRect/>
            <a:stretch>
              <a:fillRect/>
            </a:stretch>
          </p:blipFill>
          <p:spPr bwMode="auto">
            <a:xfrm>
              <a:off x="395536" y="332656"/>
              <a:ext cx="2667000" cy="3962400"/>
            </a:xfrm>
            <a:prstGeom prst="rect">
              <a:avLst/>
            </a:prstGeom>
            <a:noFill/>
            <a:ln w="9525">
              <a:noFill/>
              <a:miter lim="800000"/>
              <a:headEnd/>
              <a:tailEnd/>
            </a:ln>
          </p:spPr>
        </p:pic>
        <p:sp>
          <p:nvSpPr>
            <p:cNvPr id="8" name="TextBox 7"/>
            <p:cNvSpPr txBox="1"/>
            <p:nvPr/>
          </p:nvSpPr>
          <p:spPr>
            <a:xfrm>
              <a:off x="1402665" y="4365104"/>
              <a:ext cx="652743" cy="369332"/>
            </a:xfrm>
            <a:prstGeom prst="rect">
              <a:avLst/>
            </a:prstGeom>
            <a:noFill/>
          </p:spPr>
          <p:txBody>
            <a:bodyPr wrap="none" rtlCol="0">
              <a:spAutoFit/>
            </a:bodyPr>
            <a:lstStyle/>
            <a:p>
              <a:r>
                <a:rPr lang="fr-FR" dirty="0" smtClean="0"/>
                <a:t>1976</a:t>
              </a:r>
              <a:endParaRPr lang="fr-FR" dirty="0"/>
            </a:p>
          </p:txBody>
        </p:sp>
      </p:grpSp>
      <p:grpSp>
        <p:nvGrpSpPr>
          <p:cNvPr id="12" name="Group 11"/>
          <p:cNvGrpSpPr/>
          <p:nvPr/>
        </p:nvGrpSpPr>
        <p:grpSpPr>
          <a:xfrm>
            <a:off x="5940152" y="3861048"/>
            <a:ext cx="1800200" cy="2961620"/>
            <a:chOff x="5940152" y="3861048"/>
            <a:chExt cx="1800200" cy="2961620"/>
          </a:xfrm>
        </p:grpSpPr>
        <p:pic>
          <p:nvPicPr>
            <p:cNvPr id="26629" name="Picture 5"/>
            <p:cNvPicPr>
              <a:picLocks noChangeAspect="1" noChangeArrowheads="1"/>
            </p:cNvPicPr>
            <p:nvPr/>
          </p:nvPicPr>
          <p:blipFill>
            <a:blip r:embed="rId5" cstate="print"/>
            <a:srcRect/>
            <a:stretch>
              <a:fillRect/>
            </a:stretch>
          </p:blipFill>
          <p:spPr bwMode="auto">
            <a:xfrm>
              <a:off x="5940152" y="3861048"/>
              <a:ext cx="1800200" cy="2479133"/>
            </a:xfrm>
            <a:prstGeom prst="rect">
              <a:avLst/>
            </a:prstGeom>
            <a:noFill/>
            <a:ln w="9525">
              <a:noFill/>
              <a:miter lim="800000"/>
              <a:headEnd/>
              <a:tailEnd/>
            </a:ln>
          </p:spPr>
        </p:pic>
        <p:sp>
          <p:nvSpPr>
            <p:cNvPr id="11" name="TextBox 10"/>
            <p:cNvSpPr txBox="1"/>
            <p:nvPr/>
          </p:nvSpPr>
          <p:spPr>
            <a:xfrm>
              <a:off x="6513881" y="6453336"/>
              <a:ext cx="652743" cy="369332"/>
            </a:xfrm>
            <a:prstGeom prst="rect">
              <a:avLst/>
            </a:prstGeom>
            <a:noFill/>
          </p:spPr>
          <p:txBody>
            <a:bodyPr wrap="none" rtlCol="0">
              <a:spAutoFit/>
            </a:bodyPr>
            <a:lstStyle/>
            <a:p>
              <a:r>
                <a:rPr lang="fr-FR" dirty="0" smtClean="0"/>
                <a:t>2016</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E81F21-D3B5-43E7-AB8D-2E958B36A678}" type="slidenum">
              <a:rPr lang="fr-FR" smtClean="0"/>
              <a:pPr/>
              <a:t>8</a:t>
            </a:fld>
            <a:r>
              <a:rPr lang="fr-FR" dirty="0" smtClean="0"/>
              <a:t>/14</a:t>
            </a:r>
            <a:endParaRPr lang="fr-FR" dirty="0"/>
          </a:p>
        </p:txBody>
      </p:sp>
      <p:sp>
        <p:nvSpPr>
          <p:cNvPr id="5" name="Rectangle 4"/>
          <p:cNvSpPr/>
          <p:nvPr/>
        </p:nvSpPr>
        <p:spPr>
          <a:xfrm>
            <a:off x="467544" y="404664"/>
            <a:ext cx="4439805" cy="553998"/>
          </a:xfrm>
          <a:prstGeom prst="rect">
            <a:avLst/>
          </a:prstGeom>
        </p:spPr>
        <p:txBody>
          <a:bodyPr wrap="none">
            <a:spAutoFit/>
          </a:bodyPr>
          <a:lstStyle/>
          <a:p>
            <a:pPr marL="342900" indent="-342900"/>
            <a:r>
              <a:rPr lang="fr-FR" sz="3000" dirty="0" smtClean="0"/>
              <a:t>4. </a:t>
            </a:r>
            <a:r>
              <a:rPr lang="fr-FR" sz="3000" u="sng" dirty="0" smtClean="0"/>
              <a:t>Antispécisme et écologie</a:t>
            </a:r>
          </a:p>
        </p:txBody>
      </p:sp>
      <p:sp>
        <p:nvSpPr>
          <p:cNvPr id="6" name="TextBox 5"/>
          <p:cNvSpPr txBox="1"/>
          <p:nvPr/>
        </p:nvSpPr>
        <p:spPr>
          <a:xfrm>
            <a:off x="611560" y="1340768"/>
            <a:ext cx="6192688" cy="369332"/>
          </a:xfrm>
          <a:prstGeom prst="rect">
            <a:avLst/>
          </a:prstGeom>
          <a:noFill/>
        </p:spPr>
        <p:txBody>
          <a:bodyPr wrap="square" rtlCol="0">
            <a:spAutoFit/>
          </a:bodyPr>
          <a:lstStyle/>
          <a:p>
            <a:r>
              <a:rPr lang="fr-FR" dirty="0" smtClean="0">
                <a:sym typeface="Wingdings"/>
              </a:rPr>
              <a:t> </a:t>
            </a:r>
            <a:r>
              <a:rPr lang="fr-FR" dirty="0" smtClean="0"/>
              <a:t>Divergences  profondes entre antispécistes et écologistes</a:t>
            </a:r>
            <a:endParaRPr lang="fr-FR" dirty="0"/>
          </a:p>
        </p:txBody>
      </p:sp>
      <p:sp>
        <p:nvSpPr>
          <p:cNvPr id="9" name="TextBox 8"/>
          <p:cNvSpPr txBox="1"/>
          <p:nvPr/>
        </p:nvSpPr>
        <p:spPr>
          <a:xfrm>
            <a:off x="611560" y="2267580"/>
            <a:ext cx="1038105" cy="369332"/>
          </a:xfrm>
          <a:prstGeom prst="rect">
            <a:avLst/>
          </a:prstGeom>
          <a:noFill/>
        </p:spPr>
        <p:txBody>
          <a:bodyPr wrap="none" rtlCol="0">
            <a:spAutoFit/>
          </a:bodyPr>
          <a:lstStyle/>
          <a:p>
            <a:r>
              <a:rPr lang="fr-FR" dirty="0" smtClean="0">
                <a:sym typeface="Wingdings"/>
              </a:rPr>
              <a:t> </a:t>
            </a:r>
            <a:r>
              <a:rPr lang="fr-FR" dirty="0" smtClean="0"/>
              <a:t>Forêts</a:t>
            </a:r>
            <a:endParaRPr lang="fr-FR" dirty="0"/>
          </a:p>
        </p:txBody>
      </p:sp>
      <p:pic>
        <p:nvPicPr>
          <p:cNvPr id="10" name="Picture 1"/>
          <p:cNvPicPr>
            <a:picLocks noChangeAspect="1" noChangeArrowheads="1"/>
          </p:cNvPicPr>
          <p:nvPr/>
        </p:nvPicPr>
        <p:blipFill>
          <a:blip r:embed="rId2" cstate="print"/>
          <a:srcRect/>
          <a:stretch>
            <a:fillRect/>
          </a:stretch>
        </p:blipFill>
        <p:spPr bwMode="auto">
          <a:xfrm>
            <a:off x="1122036" y="2852936"/>
            <a:ext cx="1937796" cy="1319133"/>
          </a:xfrm>
          <a:prstGeom prst="rect">
            <a:avLst/>
          </a:prstGeom>
          <a:noFill/>
          <a:ln w="9525">
            <a:noFill/>
            <a:miter lim="800000"/>
            <a:headEnd/>
            <a:tailEnd/>
          </a:ln>
        </p:spPr>
      </p:pic>
      <p:pic>
        <p:nvPicPr>
          <p:cNvPr id="4097" name="Picture 1" descr="C:\Users\Jerome\Documents\Articles et LIVRES\ANIMAL STUDIES\Véganisme et antispécisme (ressources)\deer crossing the road.jpg"/>
          <p:cNvPicPr>
            <a:picLocks noChangeAspect="1" noChangeArrowheads="1"/>
          </p:cNvPicPr>
          <p:nvPr/>
        </p:nvPicPr>
        <p:blipFill>
          <a:blip r:embed="rId3" cstate="print"/>
          <a:srcRect/>
          <a:stretch>
            <a:fillRect/>
          </a:stretch>
        </p:blipFill>
        <p:spPr bwMode="auto">
          <a:xfrm>
            <a:off x="3995936" y="2492896"/>
            <a:ext cx="3888432" cy="3888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6"/>
          <p:cNvSpPr>
            <a:spLocks noGrp="1"/>
          </p:cNvSpPr>
          <p:nvPr>
            <p:ph type="sldNum" sz="quarter" idx="12"/>
          </p:nvPr>
        </p:nvSpPr>
        <p:spPr>
          <a:xfrm>
            <a:off x="6553200" y="6356350"/>
            <a:ext cx="2133600" cy="365125"/>
          </a:xfrm>
        </p:spPr>
        <p:txBody>
          <a:bodyPr/>
          <a:lstStyle/>
          <a:p>
            <a:fld id="{91E81F21-D3B5-43E7-AB8D-2E958B36A678}" type="slidenum">
              <a:rPr lang="fr-FR" smtClean="0"/>
              <a:pPr/>
              <a:t>9</a:t>
            </a:fld>
            <a:r>
              <a:rPr lang="fr-FR" dirty="0" smtClean="0"/>
              <a:t>/14</a:t>
            </a:r>
            <a:endParaRPr lang="fr-FR" dirty="0"/>
          </a:p>
        </p:txBody>
      </p:sp>
      <p:sp>
        <p:nvSpPr>
          <p:cNvPr id="3" name="TextBox 2"/>
          <p:cNvSpPr txBox="1"/>
          <p:nvPr/>
        </p:nvSpPr>
        <p:spPr>
          <a:xfrm>
            <a:off x="611560" y="2420888"/>
            <a:ext cx="1012137" cy="369332"/>
          </a:xfrm>
          <a:prstGeom prst="rect">
            <a:avLst/>
          </a:prstGeom>
          <a:noFill/>
        </p:spPr>
        <p:txBody>
          <a:bodyPr wrap="none" rtlCol="0">
            <a:spAutoFit/>
          </a:bodyPr>
          <a:lstStyle/>
          <a:p>
            <a:r>
              <a:rPr lang="fr-FR" dirty="0" smtClean="0">
                <a:sym typeface="Wingdings"/>
              </a:rPr>
              <a:t> </a:t>
            </a:r>
            <a:r>
              <a:rPr lang="fr-FR" dirty="0" smtClean="0"/>
              <a:t>RWAS</a:t>
            </a:r>
            <a:endParaRPr lang="fr-FR" dirty="0"/>
          </a:p>
        </p:txBody>
      </p:sp>
      <p:pic>
        <p:nvPicPr>
          <p:cNvPr id="5" name="Picture 3"/>
          <p:cNvPicPr>
            <a:picLocks noChangeAspect="1" noChangeArrowheads="1"/>
          </p:cNvPicPr>
          <p:nvPr/>
        </p:nvPicPr>
        <p:blipFill>
          <a:blip r:embed="rId2" cstate="print"/>
          <a:srcRect/>
          <a:stretch>
            <a:fillRect/>
          </a:stretch>
        </p:blipFill>
        <p:spPr bwMode="auto">
          <a:xfrm>
            <a:off x="1763688" y="2636912"/>
            <a:ext cx="2036068" cy="1877522"/>
          </a:xfrm>
          <a:prstGeom prst="rect">
            <a:avLst/>
          </a:prstGeom>
          <a:noFill/>
          <a:ln w="9525">
            <a:noFill/>
            <a:miter lim="800000"/>
            <a:headEnd/>
            <a:tailEnd/>
          </a:ln>
        </p:spPr>
      </p:pic>
      <p:sp>
        <p:nvSpPr>
          <p:cNvPr id="6" name="TextBox 5"/>
          <p:cNvSpPr txBox="1"/>
          <p:nvPr/>
        </p:nvSpPr>
        <p:spPr>
          <a:xfrm>
            <a:off x="611560" y="4787860"/>
            <a:ext cx="4571829" cy="369332"/>
          </a:xfrm>
          <a:prstGeom prst="rect">
            <a:avLst/>
          </a:prstGeom>
          <a:noFill/>
        </p:spPr>
        <p:txBody>
          <a:bodyPr wrap="none" rtlCol="0">
            <a:spAutoFit/>
          </a:bodyPr>
          <a:lstStyle/>
          <a:p>
            <a:r>
              <a:rPr lang="fr-FR" dirty="0" smtClean="0">
                <a:sym typeface="Wingdings"/>
              </a:rPr>
              <a:t> </a:t>
            </a:r>
            <a:r>
              <a:rPr lang="fr-FR" dirty="0" smtClean="0"/>
              <a:t>Défense des « écosystèmes », </a:t>
            </a:r>
            <a:r>
              <a:rPr lang="fr-FR" i="1" dirty="0" err="1" smtClean="0"/>
              <a:t>naturôlatrie</a:t>
            </a:r>
            <a:r>
              <a:rPr lang="fr-FR" dirty="0" smtClean="0"/>
              <a:t>…</a:t>
            </a:r>
            <a:endParaRPr lang="fr-FR" dirty="0"/>
          </a:p>
        </p:txBody>
      </p:sp>
      <p:sp>
        <p:nvSpPr>
          <p:cNvPr id="7" name="TextBox 6"/>
          <p:cNvSpPr txBox="1"/>
          <p:nvPr/>
        </p:nvSpPr>
        <p:spPr>
          <a:xfrm>
            <a:off x="467544" y="404664"/>
            <a:ext cx="1106393" cy="369332"/>
          </a:xfrm>
          <a:prstGeom prst="rect">
            <a:avLst/>
          </a:prstGeom>
          <a:noFill/>
        </p:spPr>
        <p:txBody>
          <a:bodyPr wrap="none" rtlCol="0">
            <a:spAutoFit/>
          </a:bodyPr>
          <a:lstStyle/>
          <a:p>
            <a:r>
              <a:rPr lang="fr-FR" dirty="0" smtClean="0">
                <a:sym typeface="Wingdings"/>
              </a:rPr>
              <a:t> </a:t>
            </a:r>
            <a:r>
              <a:rPr lang="fr-FR" dirty="0" smtClean="0"/>
              <a:t>Chasse</a:t>
            </a:r>
            <a:endParaRPr lang="fr-FR" dirty="0"/>
          </a:p>
        </p:txBody>
      </p:sp>
      <p:pic>
        <p:nvPicPr>
          <p:cNvPr id="8" name="Picture 2"/>
          <p:cNvPicPr>
            <a:picLocks noChangeAspect="1" noChangeArrowheads="1"/>
          </p:cNvPicPr>
          <p:nvPr/>
        </p:nvPicPr>
        <p:blipFill>
          <a:blip r:embed="rId3" cstate="print"/>
          <a:srcRect/>
          <a:stretch>
            <a:fillRect/>
          </a:stretch>
        </p:blipFill>
        <p:spPr bwMode="auto">
          <a:xfrm>
            <a:off x="1835696" y="620688"/>
            <a:ext cx="1872208" cy="1536687"/>
          </a:xfrm>
          <a:prstGeom prst="rect">
            <a:avLst/>
          </a:prstGeom>
          <a:noFill/>
          <a:ln w="9525">
            <a:noFill/>
            <a:miter lim="800000"/>
            <a:headEnd/>
            <a:tailEnd/>
          </a:ln>
        </p:spPr>
      </p:pic>
      <p:pic>
        <p:nvPicPr>
          <p:cNvPr id="27650" name="Picture 2"/>
          <p:cNvPicPr>
            <a:picLocks noChangeAspect="1" noChangeArrowheads="1"/>
          </p:cNvPicPr>
          <p:nvPr/>
        </p:nvPicPr>
        <p:blipFill>
          <a:blip r:embed="rId4" cstate="print"/>
          <a:srcRect l="3217"/>
          <a:stretch>
            <a:fillRect/>
          </a:stretch>
        </p:blipFill>
        <p:spPr bwMode="auto">
          <a:xfrm>
            <a:off x="3851920" y="5229200"/>
            <a:ext cx="4332734" cy="1390650"/>
          </a:xfrm>
          <a:prstGeom prst="rect">
            <a:avLst/>
          </a:prstGeom>
          <a:noFill/>
          <a:ln w="9525">
            <a:noFill/>
            <a:miter lim="800000"/>
            <a:headEnd/>
            <a:tailEnd/>
          </a:ln>
        </p:spPr>
      </p:pic>
      <p:pic>
        <p:nvPicPr>
          <p:cNvPr id="27651" name="Picture 3" descr="C:\Users\Jerome\Documents\Articles et LIVRES\ANIMAL STUDIES\Véganisme et antispécisme (ressources)\Chats.JPG"/>
          <p:cNvPicPr>
            <a:picLocks noChangeAspect="1" noChangeArrowheads="1"/>
          </p:cNvPicPr>
          <p:nvPr/>
        </p:nvPicPr>
        <p:blipFill>
          <a:blip r:embed="rId5" cstate="print"/>
          <a:srcRect/>
          <a:stretch>
            <a:fillRect/>
          </a:stretch>
        </p:blipFill>
        <p:spPr bwMode="auto">
          <a:xfrm>
            <a:off x="4572000" y="980728"/>
            <a:ext cx="3807718" cy="3541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14263</TotalTime>
  <Words>435</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Séminaire du GICA (Groupe Interdisciplinaire sur la Condition Animale)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Judentum jenseits der Religion, gibt es das?</dc:title>
  <dc:creator>Jerome</dc:creator>
  <cp:lastModifiedBy>Jerome</cp:lastModifiedBy>
  <cp:revision>384</cp:revision>
  <dcterms:created xsi:type="dcterms:W3CDTF">2017-11-04T15:38:27Z</dcterms:created>
  <dcterms:modified xsi:type="dcterms:W3CDTF">2021-09-06T08:54:35Z</dcterms:modified>
</cp:coreProperties>
</file>