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2" r:id="rId5"/>
    <p:sldId id="263" r:id="rId6"/>
    <p:sldId id="259" r:id="rId7"/>
    <p:sldId id="260" r:id="rId8"/>
    <p:sldId id="261" r:id="rId9"/>
    <p:sldId id="264" r:id="rId1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936"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259AFCB0-DAEB-412C-B49A-316B48F9A9F7}" type="datetimeFigureOut">
              <a:rPr lang="fr-FR" smtClean="0"/>
              <a:t>05/11/2018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805C762-6D1D-423C-BFDE-DBCA8A548BDE}" type="slidenum">
              <a:rPr lang="fr-FR" smtClean="0"/>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59AFCB0-DAEB-412C-B49A-316B48F9A9F7}" type="datetimeFigureOut">
              <a:rPr lang="fr-FR" smtClean="0"/>
              <a:t>05/11/2018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805C762-6D1D-423C-BFDE-DBCA8A548BDE}" type="slidenum">
              <a:rPr lang="fr-FR" smtClean="0"/>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59AFCB0-DAEB-412C-B49A-316B48F9A9F7}" type="datetimeFigureOut">
              <a:rPr lang="fr-FR" smtClean="0"/>
              <a:t>05/11/2018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805C762-6D1D-423C-BFDE-DBCA8A548BDE}" type="slidenum">
              <a:rPr lang="fr-FR" smtClean="0"/>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59AFCB0-DAEB-412C-B49A-316B48F9A9F7}" type="datetimeFigureOut">
              <a:rPr lang="fr-FR" smtClean="0"/>
              <a:t>05/11/2018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805C762-6D1D-423C-BFDE-DBCA8A548BDE}" type="slidenum">
              <a:rPr lang="fr-FR" smtClean="0"/>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9AFCB0-DAEB-412C-B49A-316B48F9A9F7}" type="datetimeFigureOut">
              <a:rPr lang="fr-FR" smtClean="0"/>
              <a:t>05/11/2018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805C762-6D1D-423C-BFDE-DBCA8A548BDE}" type="slidenum">
              <a:rPr lang="fr-FR" smtClean="0"/>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259AFCB0-DAEB-412C-B49A-316B48F9A9F7}" type="datetimeFigureOut">
              <a:rPr lang="fr-FR" smtClean="0"/>
              <a:t>05/11/2018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805C762-6D1D-423C-BFDE-DBCA8A548BDE}" type="slidenum">
              <a:rPr lang="fr-FR" smtClean="0"/>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259AFCB0-DAEB-412C-B49A-316B48F9A9F7}" type="datetimeFigureOut">
              <a:rPr lang="fr-FR" smtClean="0"/>
              <a:t>05/11/2018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805C762-6D1D-423C-BFDE-DBCA8A548BDE}" type="slidenum">
              <a:rPr lang="fr-FR" smtClean="0"/>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259AFCB0-DAEB-412C-B49A-316B48F9A9F7}" type="datetimeFigureOut">
              <a:rPr lang="fr-FR" smtClean="0"/>
              <a:t>05/11/2018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805C762-6D1D-423C-BFDE-DBCA8A548BDE}" type="slidenum">
              <a:rPr lang="fr-FR" smtClean="0"/>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9AFCB0-DAEB-412C-B49A-316B48F9A9F7}" type="datetimeFigureOut">
              <a:rPr lang="fr-FR" smtClean="0"/>
              <a:t>05/11/2018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4805C762-6D1D-423C-BFDE-DBCA8A548BDE}" type="slidenum">
              <a:rPr lang="fr-FR" smtClean="0"/>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9AFCB0-DAEB-412C-B49A-316B48F9A9F7}" type="datetimeFigureOut">
              <a:rPr lang="fr-FR" smtClean="0"/>
              <a:t>05/11/2018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805C762-6D1D-423C-BFDE-DBCA8A548BDE}" type="slidenum">
              <a:rPr lang="fr-FR" smtClean="0"/>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9AFCB0-DAEB-412C-B49A-316B48F9A9F7}" type="datetimeFigureOut">
              <a:rPr lang="fr-FR" smtClean="0"/>
              <a:t>05/11/2018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805C762-6D1D-423C-BFDE-DBCA8A548BDE}" type="slidenum">
              <a:rPr lang="fr-FR" smtClean="0"/>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9AFCB0-DAEB-412C-B49A-316B48F9A9F7}" type="datetimeFigureOut">
              <a:rPr lang="fr-FR" smtClean="0"/>
              <a:t>05/11/2018</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05C762-6D1D-423C-BFDE-DBCA8A548BDE}" type="slidenum">
              <a:rPr lang="fr-FR" smtClean="0"/>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jerome-segal.de/"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ris.bka.gv.at/VfghEntscheidung.wxe?Abfrage=Vfgh&amp;Dokumentnummer=JFT_09888799_11G00074_00&amp;IncludeSelf=True"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496" y="6237312"/>
            <a:ext cx="6048672" cy="576064"/>
          </a:xfrm>
        </p:spPr>
        <p:txBody>
          <a:bodyPr>
            <a:noAutofit/>
          </a:bodyPr>
          <a:lstStyle/>
          <a:p>
            <a:pPr algn="l"/>
            <a:r>
              <a:rPr lang="fr-FR" sz="1600" dirty="0">
                <a:solidFill>
                  <a:schemeClr val="tx1"/>
                </a:solidFill>
              </a:rPr>
              <a:t>Jérôme Segal, </a:t>
            </a:r>
            <a:r>
              <a:rPr lang="fr-FR" sz="1600" dirty="0" smtClean="0">
                <a:solidFill>
                  <a:schemeClr val="tx1"/>
                </a:solidFill>
              </a:rPr>
              <a:t>maître </a:t>
            </a:r>
            <a:r>
              <a:rPr lang="fr-FR" sz="1600" dirty="0">
                <a:solidFill>
                  <a:schemeClr val="tx1"/>
                </a:solidFill>
              </a:rPr>
              <a:t>de conférences à </a:t>
            </a:r>
            <a:r>
              <a:rPr lang="fr-FR" sz="1600" dirty="0" smtClean="0">
                <a:solidFill>
                  <a:schemeClr val="tx1"/>
                </a:solidFill>
              </a:rPr>
              <a:t>l’université Paris Sorbonne</a:t>
            </a:r>
            <a:r>
              <a:rPr lang="fr-FR" sz="1600" dirty="0">
                <a:solidFill>
                  <a:schemeClr val="tx1"/>
                </a:solidFill>
              </a:rPr>
              <a:t>, chercheur et journaliste à Vienne (Autriche)</a:t>
            </a:r>
            <a:r>
              <a:rPr lang="fr-FR" sz="1600" dirty="0" smtClean="0">
                <a:solidFill>
                  <a:schemeClr val="tx1"/>
                </a:solidFill>
              </a:rPr>
              <a:t> </a:t>
            </a:r>
            <a:r>
              <a:rPr lang="fr-FR" sz="1600" dirty="0" smtClean="0">
                <a:solidFill>
                  <a:schemeClr val="tx1"/>
                </a:solidFill>
                <a:hlinkClick r:id="rId2"/>
              </a:rPr>
              <a:t>http://jerome-segal.de</a:t>
            </a:r>
            <a:r>
              <a:rPr lang="fr-FR" sz="1600" dirty="0" smtClean="0">
                <a:solidFill>
                  <a:schemeClr val="tx1"/>
                </a:solidFill>
              </a:rPr>
              <a:t> </a:t>
            </a:r>
            <a:endParaRPr lang="fr-FR" sz="1600" dirty="0">
              <a:solidFill>
                <a:schemeClr val="tx1"/>
              </a:solidFill>
            </a:endParaRPr>
          </a:p>
        </p:txBody>
      </p:sp>
      <p:sp>
        <p:nvSpPr>
          <p:cNvPr id="4" name="Title 3"/>
          <p:cNvSpPr>
            <a:spLocks noGrp="1"/>
          </p:cNvSpPr>
          <p:nvPr>
            <p:ph type="ctrTitle"/>
          </p:nvPr>
        </p:nvSpPr>
        <p:spPr>
          <a:xfrm>
            <a:off x="539552" y="260648"/>
            <a:ext cx="8136904" cy="1152129"/>
          </a:xfrm>
        </p:spPr>
        <p:txBody>
          <a:bodyPr>
            <a:normAutofit/>
          </a:bodyPr>
          <a:lstStyle/>
          <a:p>
            <a:r>
              <a:rPr lang="fr-FR" sz="3000" b="1" dirty="0"/>
              <a:t>La fin des animaux sauvages dans les </a:t>
            </a:r>
            <a:r>
              <a:rPr lang="fr-FR" sz="3000" b="1" dirty="0" smtClean="0"/>
              <a:t>spectacles</a:t>
            </a:r>
            <a:r>
              <a:rPr lang="fr-FR" sz="3000" b="1" dirty="0"/>
              <a:t/>
            </a:r>
            <a:br>
              <a:rPr lang="fr-FR" sz="3000" b="1" dirty="0"/>
            </a:br>
            <a:r>
              <a:rPr lang="fr-FR" sz="3000" b="1" dirty="0" smtClean="0"/>
              <a:t>L’exemple </a:t>
            </a:r>
            <a:r>
              <a:rPr lang="fr-FR" sz="3000" b="1" dirty="0"/>
              <a:t>de l'Autriche</a:t>
            </a:r>
            <a:r>
              <a:rPr lang="fr-FR" sz="3000" dirty="0" smtClean="0"/>
              <a:t> </a:t>
            </a:r>
            <a:endParaRPr lang="fr-FR" sz="3000" dirty="0"/>
          </a:p>
        </p:txBody>
      </p:sp>
      <p:pic>
        <p:nvPicPr>
          <p:cNvPr id="1026" name="Picture 2"/>
          <p:cNvPicPr>
            <a:picLocks noChangeAspect="1" noChangeArrowheads="1"/>
          </p:cNvPicPr>
          <p:nvPr/>
        </p:nvPicPr>
        <p:blipFill>
          <a:blip r:embed="rId3" cstate="print"/>
          <a:srcRect/>
          <a:stretch>
            <a:fillRect/>
          </a:stretch>
        </p:blipFill>
        <p:spPr bwMode="auto">
          <a:xfrm>
            <a:off x="827584" y="1628800"/>
            <a:ext cx="7726473" cy="3312368"/>
          </a:xfrm>
          <a:prstGeom prst="rect">
            <a:avLst/>
          </a:prstGeom>
          <a:noFill/>
          <a:ln w="9525">
            <a:noFill/>
            <a:miter lim="800000"/>
            <a:headEnd/>
            <a:tailEnd/>
          </a:ln>
        </p:spPr>
      </p:pic>
      <p:sp>
        <p:nvSpPr>
          <p:cNvPr id="6" name="Rectangle 5"/>
          <p:cNvSpPr/>
          <p:nvPr/>
        </p:nvSpPr>
        <p:spPr>
          <a:xfrm>
            <a:off x="5868144" y="6207104"/>
            <a:ext cx="3275856" cy="584775"/>
          </a:xfrm>
          <a:prstGeom prst="rect">
            <a:avLst/>
          </a:prstGeom>
        </p:spPr>
        <p:txBody>
          <a:bodyPr wrap="square">
            <a:spAutoFit/>
          </a:bodyPr>
          <a:lstStyle/>
          <a:p>
            <a:pPr algn="r"/>
            <a:r>
              <a:rPr lang="fr-FR" sz="1600" dirty="0"/>
              <a:t>Colloque à l'Assemblée </a:t>
            </a:r>
            <a:r>
              <a:rPr lang="fr-FR" sz="1600" dirty="0" smtClean="0"/>
              <a:t>nationale</a:t>
            </a:r>
            <a:r>
              <a:rPr lang="fr-FR" sz="1600" dirty="0"/>
              <a:t/>
            </a:r>
            <a:br>
              <a:rPr lang="fr-FR" sz="1600" dirty="0"/>
            </a:br>
            <a:r>
              <a:rPr lang="fr-FR" sz="1600" dirty="0"/>
              <a:t>Lundi 12 novembre 2018 </a:t>
            </a:r>
          </a:p>
        </p:txBody>
      </p:sp>
      <p:sp>
        <p:nvSpPr>
          <p:cNvPr id="7" name="Oval 6"/>
          <p:cNvSpPr/>
          <p:nvPr/>
        </p:nvSpPr>
        <p:spPr>
          <a:xfrm>
            <a:off x="8028384" y="4005064"/>
            <a:ext cx="360040" cy="57606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Oval 7"/>
          <p:cNvSpPr/>
          <p:nvPr/>
        </p:nvSpPr>
        <p:spPr>
          <a:xfrm>
            <a:off x="4283968" y="1916832"/>
            <a:ext cx="720080" cy="36004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Oval 8"/>
          <p:cNvSpPr/>
          <p:nvPr/>
        </p:nvSpPr>
        <p:spPr>
          <a:xfrm>
            <a:off x="8100392" y="2852936"/>
            <a:ext cx="360040" cy="864096"/>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9"/>
          <p:cNvSpPr txBox="1"/>
          <p:nvPr/>
        </p:nvSpPr>
        <p:spPr>
          <a:xfrm>
            <a:off x="2294615" y="4941168"/>
            <a:ext cx="4626779" cy="369332"/>
          </a:xfrm>
          <a:prstGeom prst="rect">
            <a:avLst/>
          </a:prstGeom>
          <a:noFill/>
        </p:spPr>
        <p:txBody>
          <a:bodyPr wrap="none" rtlCol="0">
            <a:spAutoFit/>
          </a:bodyPr>
          <a:lstStyle/>
          <a:p>
            <a:r>
              <a:rPr lang="fr-FR" dirty="0" smtClean="0"/>
              <a:t>Vienne, octobre 2018 (</a:t>
            </a:r>
            <a:r>
              <a:rPr lang="fr-FR" dirty="0" err="1" smtClean="0"/>
              <a:t>Tierfrei</a:t>
            </a:r>
            <a:r>
              <a:rPr lang="fr-FR" dirty="0" smtClean="0"/>
              <a:t> : ‘sans animaux’)</a:t>
            </a:r>
            <a:endParaRPr lang="fr-FR" dirty="0"/>
          </a:p>
        </p:txBody>
      </p:sp>
      <p:pic>
        <p:nvPicPr>
          <p:cNvPr id="1027" name="Picture 3"/>
          <p:cNvPicPr>
            <a:picLocks noChangeAspect="1" noChangeArrowheads="1"/>
          </p:cNvPicPr>
          <p:nvPr/>
        </p:nvPicPr>
        <p:blipFill>
          <a:blip r:embed="rId4" cstate="print"/>
          <a:srcRect/>
          <a:stretch>
            <a:fillRect/>
          </a:stretch>
        </p:blipFill>
        <p:spPr bwMode="auto">
          <a:xfrm>
            <a:off x="8423920" y="5661248"/>
            <a:ext cx="618555" cy="5545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88032" y="1052736"/>
            <a:ext cx="8604448" cy="3280446"/>
          </a:xfrm>
          <a:prstGeom prst="rect">
            <a:avLst/>
          </a:prstGeom>
          <a:noFill/>
          <a:ln w="9525">
            <a:noFill/>
            <a:miter lim="800000"/>
            <a:headEnd/>
            <a:tailEnd/>
          </a:ln>
        </p:spPr>
      </p:pic>
      <p:sp>
        <p:nvSpPr>
          <p:cNvPr id="5" name="Rectangle 4"/>
          <p:cNvSpPr/>
          <p:nvPr/>
        </p:nvSpPr>
        <p:spPr>
          <a:xfrm>
            <a:off x="2267744" y="260648"/>
            <a:ext cx="4572000" cy="646331"/>
          </a:xfrm>
          <a:prstGeom prst="rect">
            <a:avLst/>
          </a:prstGeom>
        </p:spPr>
        <p:txBody>
          <a:bodyPr>
            <a:spAutoFit/>
          </a:bodyPr>
          <a:lstStyle/>
          <a:p>
            <a:pPr algn="ctr"/>
            <a:r>
              <a:rPr lang="de-DE" dirty="0"/>
              <a:t>Bundesgesetz über den Schutz der Tiere (Tierschutzgesetz – TSchG)</a:t>
            </a:r>
            <a:endParaRPr lang="fr-FR" dirty="0"/>
          </a:p>
        </p:txBody>
      </p:sp>
      <p:sp>
        <p:nvSpPr>
          <p:cNvPr id="6" name="Oval 5"/>
          <p:cNvSpPr/>
          <p:nvPr/>
        </p:nvSpPr>
        <p:spPr>
          <a:xfrm>
            <a:off x="179512" y="980728"/>
            <a:ext cx="8964488" cy="93610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extBox 8"/>
          <p:cNvSpPr txBox="1"/>
          <p:nvPr/>
        </p:nvSpPr>
        <p:spPr>
          <a:xfrm>
            <a:off x="755576" y="4653136"/>
            <a:ext cx="2567754" cy="369332"/>
          </a:xfrm>
          <a:prstGeom prst="rect">
            <a:avLst/>
          </a:prstGeom>
          <a:noFill/>
        </p:spPr>
        <p:txBody>
          <a:bodyPr wrap="none" rtlCol="0">
            <a:spAutoFit/>
          </a:bodyPr>
          <a:lstStyle/>
          <a:p>
            <a:r>
              <a:rPr lang="fr-FR" u="sng" dirty="0" smtClean="0"/>
              <a:t>1 - Les leçons d’un succès</a:t>
            </a:r>
            <a:endParaRPr lang="fr-FR" u="sng" dirty="0"/>
          </a:p>
        </p:txBody>
      </p:sp>
      <p:pic>
        <p:nvPicPr>
          <p:cNvPr id="2052" name="Picture 4"/>
          <p:cNvPicPr>
            <a:picLocks noChangeAspect="1" noChangeArrowheads="1"/>
          </p:cNvPicPr>
          <p:nvPr/>
        </p:nvPicPr>
        <p:blipFill>
          <a:blip r:embed="rId3" cstate="print"/>
          <a:srcRect/>
          <a:stretch>
            <a:fillRect/>
          </a:stretch>
        </p:blipFill>
        <p:spPr bwMode="auto">
          <a:xfrm>
            <a:off x="6876256" y="4510130"/>
            <a:ext cx="2037343" cy="2042103"/>
          </a:xfrm>
          <a:prstGeom prst="rect">
            <a:avLst/>
          </a:prstGeom>
          <a:noFill/>
          <a:ln w="9525">
            <a:noFill/>
            <a:miter lim="800000"/>
            <a:headEnd/>
            <a:tailEnd/>
          </a:ln>
        </p:spPr>
      </p:pic>
      <p:sp>
        <p:nvSpPr>
          <p:cNvPr id="11" name="TextBox 10"/>
          <p:cNvSpPr txBox="1"/>
          <p:nvPr/>
        </p:nvSpPr>
        <p:spPr>
          <a:xfrm>
            <a:off x="755576" y="5565238"/>
            <a:ext cx="1572803" cy="369332"/>
          </a:xfrm>
          <a:prstGeom prst="rect">
            <a:avLst/>
          </a:prstGeom>
          <a:noFill/>
        </p:spPr>
        <p:txBody>
          <a:bodyPr wrap="none" rtlCol="0">
            <a:spAutoFit/>
          </a:bodyPr>
          <a:lstStyle/>
          <a:p>
            <a:r>
              <a:rPr lang="fr-FR" u="sng" dirty="0" smtClean="0"/>
              <a:t>3 - Les </a:t>
            </a:r>
            <a:r>
              <a:rPr lang="fr-FR" u="sng" dirty="0"/>
              <a:t>acteurs </a:t>
            </a:r>
            <a:endParaRPr lang="fr-FR" dirty="0"/>
          </a:p>
        </p:txBody>
      </p:sp>
      <p:sp>
        <p:nvSpPr>
          <p:cNvPr id="12" name="TextBox 11"/>
          <p:cNvSpPr txBox="1"/>
          <p:nvPr/>
        </p:nvSpPr>
        <p:spPr>
          <a:xfrm>
            <a:off x="755576" y="6021288"/>
            <a:ext cx="1985800" cy="369332"/>
          </a:xfrm>
          <a:prstGeom prst="rect">
            <a:avLst/>
          </a:prstGeom>
          <a:noFill/>
        </p:spPr>
        <p:txBody>
          <a:bodyPr wrap="none" rtlCol="0">
            <a:spAutoFit/>
          </a:bodyPr>
          <a:lstStyle/>
          <a:p>
            <a:r>
              <a:rPr lang="fr-FR" u="sng" dirty="0" smtClean="0"/>
              <a:t>4 - Implémentation</a:t>
            </a:r>
            <a:endParaRPr lang="fr-FR" u="sng" dirty="0"/>
          </a:p>
        </p:txBody>
      </p:sp>
      <p:sp>
        <p:nvSpPr>
          <p:cNvPr id="13" name="TextBox 12"/>
          <p:cNvSpPr txBox="1"/>
          <p:nvPr/>
        </p:nvSpPr>
        <p:spPr>
          <a:xfrm>
            <a:off x="755576" y="5109187"/>
            <a:ext cx="3542701" cy="369332"/>
          </a:xfrm>
          <a:prstGeom prst="rect">
            <a:avLst/>
          </a:prstGeom>
          <a:noFill/>
        </p:spPr>
        <p:txBody>
          <a:bodyPr wrap="none" rtlCol="0">
            <a:spAutoFit/>
          </a:bodyPr>
          <a:lstStyle/>
          <a:p>
            <a:r>
              <a:rPr lang="fr-FR" u="sng" dirty="0" smtClean="0"/>
              <a:t>2 - L’importance de la médiatisation</a:t>
            </a:r>
            <a:endParaRPr lang="fr-FR"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1"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8062" y="332656"/>
            <a:ext cx="2567754" cy="369332"/>
          </a:xfrm>
          <a:prstGeom prst="rect">
            <a:avLst/>
          </a:prstGeom>
          <a:noFill/>
        </p:spPr>
        <p:txBody>
          <a:bodyPr wrap="none" rtlCol="0">
            <a:spAutoFit/>
          </a:bodyPr>
          <a:lstStyle/>
          <a:p>
            <a:r>
              <a:rPr lang="fr-FR" u="sng" dirty="0" smtClean="0"/>
              <a:t>1 - Les leçons d’un succès</a:t>
            </a:r>
            <a:endParaRPr lang="fr-FR" u="sng" dirty="0"/>
          </a:p>
        </p:txBody>
      </p:sp>
      <p:sp>
        <p:nvSpPr>
          <p:cNvPr id="3" name="TextBox 2"/>
          <p:cNvSpPr txBox="1"/>
          <p:nvPr/>
        </p:nvSpPr>
        <p:spPr>
          <a:xfrm>
            <a:off x="344580" y="836712"/>
            <a:ext cx="8619908" cy="2308324"/>
          </a:xfrm>
          <a:prstGeom prst="rect">
            <a:avLst/>
          </a:prstGeom>
          <a:noFill/>
        </p:spPr>
        <p:txBody>
          <a:bodyPr wrap="square" rtlCol="0">
            <a:spAutoFit/>
          </a:bodyPr>
          <a:lstStyle/>
          <a:p>
            <a:pPr>
              <a:buFont typeface="Arial" pitchFamily="34" charset="0"/>
              <a:buChar char="•"/>
            </a:pPr>
            <a:r>
              <a:rPr lang="fr-FR" dirty="0" smtClean="0"/>
              <a:t> 2002 accord entre les neuf Länder. </a:t>
            </a:r>
            <a:br>
              <a:rPr lang="fr-FR" dirty="0" smtClean="0"/>
            </a:br>
            <a:r>
              <a:rPr lang="fr-FR" dirty="0" smtClean="0"/>
              <a:t>Trois ans de transition pour une interdiction effective au 1.1.2005.</a:t>
            </a:r>
          </a:p>
          <a:p>
            <a:pPr>
              <a:buFont typeface="Arial" pitchFamily="34" charset="0"/>
              <a:buChar char="•"/>
            </a:pPr>
            <a:endParaRPr lang="fr-FR" dirty="0"/>
          </a:p>
          <a:p>
            <a:pPr>
              <a:buFont typeface="Arial" pitchFamily="34" charset="0"/>
              <a:buChar char="•"/>
            </a:pPr>
            <a:r>
              <a:rPr lang="fr-FR" dirty="0" smtClean="0"/>
              <a:t> Industrie du cirque assez faible en Autriche, une douzaine de cirques en 1997, quand la mobilisation a démarré, contre 300 en Allemagne. </a:t>
            </a:r>
          </a:p>
          <a:p>
            <a:pPr>
              <a:buFont typeface="Arial" pitchFamily="34" charset="0"/>
              <a:buChar char="•"/>
            </a:pPr>
            <a:endParaRPr lang="fr-FR" dirty="0" smtClean="0"/>
          </a:p>
          <a:p>
            <a:pPr>
              <a:buFont typeface="Arial" pitchFamily="34" charset="0"/>
              <a:buChar char="•"/>
            </a:pPr>
            <a:r>
              <a:rPr lang="fr-FR" dirty="0" smtClean="0"/>
              <a:t> Film de près de 45’ sur les dégâts causés par le dressage et par les transports.</a:t>
            </a:r>
            <a:br>
              <a:rPr lang="fr-FR" dirty="0" smtClean="0"/>
            </a:br>
            <a:r>
              <a:rPr lang="fr-FR" dirty="0" smtClean="0"/>
              <a:t>Diffusé devant les caisses des zoos !</a:t>
            </a:r>
            <a:endParaRPr lang="fr-FR" dirty="0"/>
          </a:p>
        </p:txBody>
      </p:sp>
      <p:pic>
        <p:nvPicPr>
          <p:cNvPr id="6145" name="Picture 1"/>
          <p:cNvPicPr>
            <a:picLocks noChangeAspect="1" noChangeArrowheads="1"/>
          </p:cNvPicPr>
          <p:nvPr/>
        </p:nvPicPr>
        <p:blipFill>
          <a:blip r:embed="rId2" cstate="print"/>
          <a:srcRect/>
          <a:stretch>
            <a:fillRect/>
          </a:stretch>
        </p:blipFill>
        <p:spPr bwMode="auto">
          <a:xfrm>
            <a:off x="251520" y="3717032"/>
            <a:ext cx="4350679" cy="1835274"/>
          </a:xfrm>
          <a:prstGeom prst="rect">
            <a:avLst/>
          </a:prstGeom>
          <a:noFill/>
          <a:ln w="9525">
            <a:noFill/>
            <a:miter lim="800000"/>
            <a:headEnd/>
            <a:tailEnd/>
          </a:ln>
        </p:spPr>
      </p:pic>
      <p:grpSp>
        <p:nvGrpSpPr>
          <p:cNvPr id="7" name="Group 6"/>
          <p:cNvGrpSpPr/>
          <p:nvPr/>
        </p:nvGrpSpPr>
        <p:grpSpPr>
          <a:xfrm>
            <a:off x="2843808" y="2924944"/>
            <a:ext cx="5866433" cy="3670667"/>
            <a:chOff x="2843808" y="2924944"/>
            <a:chExt cx="5866433" cy="3670667"/>
          </a:xfrm>
        </p:grpSpPr>
        <p:pic>
          <p:nvPicPr>
            <p:cNvPr id="6146" name="Picture 2"/>
            <p:cNvPicPr>
              <a:picLocks noChangeAspect="1" noChangeArrowheads="1"/>
            </p:cNvPicPr>
            <p:nvPr/>
          </p:nvPicPr>
          <p:blipFill>
            <a:blip r:embed="rId3" cstate="print"/>
            <a:srcRect/>
            <a:stretch>
              <a:fillRect/>
            </a:stretch>
          </p:blipFill>
          <p:spPr bwMode="auto">
            <a:xfrm>
              <a:off x="4788024" y="2924944"/>
              <a:ext cx="3922217" cy="3313395"/>
            </a:xfrm>
            <a:prstGeom prst="rect">
              <a:avLst/>
            </a:prstGeom>
            <a:noFill/>
            <a:ln w="9525">
              <a:noFill/>
              <a:miter lim="800000"/>
              <a:headEnd/>
              <a:tailEnd/>
            </a:ln>
          </p:spPr>
        </p:pic>
        <p:sp>
          <p:nvSpPr>
            <p:cNvPr id="6" name="TextBox 5"/>
            <p:cNvSpPr txBox="1"/>
            <p:nvPr/>
          </p:nvSpPr>
          <p:spPr>
            <a:xfrm>
              <a:off x="2843808" y="5949280"/>
              <a:ext cx="5809860" cy="646331"/>
            </a:xfrm>
            <a:prstGeom prst="rect">
              <a:avLst/>
            </a:prstGeom>
            <a:noFill/>
          </p:spPr>
          <p:txBody>
            <a:bodyPr wrap="none" rtlCol="0">
              <a:spAutoFit/>
            </a:bodyPr>
            <a:lstStyle/>
            <a:p>
              <a:r>
                <a:rPr lang="fr-FR" dirty="0" smtClean="0"/>
                <a:t>Lien avec la chasse</a:t>
              </a:r>
            </a:p>
            <a:p>
              <a:r>
                <a:rPr lang="fr-FR" dirty="0" smtClean="0"/>
                <a:t>Eléphants adultes tués, orphelins emmenés pour les cirques</a:t>
              </a:r>
              <a:endParaRPr lang="fr-F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251520" y="260648"/>
            <a:ext cx="2962697" cy="4204345"/>
          </a:xfrm>
          <a:prstGeom prst="rect">
            <a:avLst/>
          </a:prstGeom>
          <a:noFill/>
          <a:ln w="9525">
            <a:noFill/>
            <a:miter lim="800000"/>
            <a:headEnd/>
            <a:tailEnd/>
          </a:ln>
        </p:spPr>
      </p:pic>
      <p:pic>
        <p:nvPicPr>
          <p:cNvPr id="19459" name="Picture 3"/>
          <p:cNvPicPr>
            <a:picLocks noChangeAspect="1" noChangeArrowheads="1"/>
          </p:cNvPicPr>
          <p:nvPr/>
        </p:nvPicPr>
        <p:blipFill>
          <a:blip r:embed="rId3" cstate="print"/>
          <a:srcRect/>
          <a:stretch>
            <a:fillRect/>
          </a:stretch>
        </p:blipFill>
        <p:spPr bwMode="auto">
          <a:xfrm>
            <a:off x="539552" y="4520360"/>
            <a:ext cx="2232248" cy="2181991"/>
          </a:xfrm>
          <a:prstGeom prst="rect">
            <a:avLst/>
          </a:prstGeom>
          <a:noFill/>
          <a:ln w="9525">
            <a:noFill/>
            <a:miter lim="800000"/>
            <a:headEnd/>
            <a:tailEnd/>
          </a:ln>
        </p:spPr>
      </p:pic>
      <p:pic>
        <p:nvPicPr>
          <p:cNvPr id="19460" name="Picture 4"/>
          <p:cNvPicPr>
            <a:picLocks noChangeAspect="1" noChangeArrowheads="1"/>
          </p:cNvPicPr>
          <p:nvPr/>
        </p:nvPicPr>
        <p:blipFill>
          <a:blip r:embed="rId4" cstate="print"/>
          <a:srcRect/>
          <a:stretch>
            <a:fillRect/>
          </a:stretch>
        </p:blipFill>
        <p:spPr bwMode="auto">
          <a:xfrm>
            <a:off x="3275856" y="260649"/>
            <a:ext cx="4320479" cy="5104310"/>
          </a:xfrm>
          <a:prstGeom prst="rect">
            <a:avLst/>
          </a:prstGeom>
          <a:noFill/>
          <a:ln w="9525">
            <a:noFill/>
            <a:miter lim="800000"/>
            <a:headEnd/>
            <a:tailEnd/>
          </a:ln>
        </p:spPr>
      </p:pic>
      <p:pic>
        <p:nvPicPr>
          <p:cNvPr id="19461" name="Picture 5"/>
          <p:cNvPicPr>
            <a:picLocks noChangeAspect="1" noChangeArrowheads="1"/>
          </p:cNvPicPr>
          <p:nvPr/>
        </p:nvPicPr>
        <p:blipFill>
          <a:blip r:embed="rId5" cstate="print"/>
          <a:srcRect/>
          <a:stretch>
            <a:fillRect/>
          </a:stretch>
        </p:blipFill>
        <p:spPr bwMode="auto">
          <a:xfrm>
            <a:off x="5652120" y="3212976"/>
            <a:ext cx="3302326" cy="341984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23528" y="332656"/>
            <a:ext cx="3733800" cy="5841940"/>
            <a:chOff x="323528" y="332656"/>
            <a:chExt cx="3733800" cy="5841940"/>
          </a:xfrm>
        </p:grpSpPr>
        <p:pic>
          <p:nvPicPr>
            <p:cNvPr id="20482" name="Picture 2"/>
            <p:cNvPicPr>
              <a:picLocks noChangeAspect="1" noChangeArrowheads="1"/>
            </p:cNvPicPr>
            <p:nvPr/>
          </p:nvPicPr>
          <p:blipFill>
            <a:blip r:embed="rId2" cstate="print"/>
            <a:srcRect/>
            <a:stretch>
              <a:fillRect/>
            </a:stretch>
          </p:blipFill>
          <p:spPr bwMode="auto">
            <a:xfrm>
              <a:off x="323528" y="332656"/>
              <a:ext cx="3733800" cy="5448300"/>
            </a:xfrm>
            <a:prstGeom prst="rect">
              <a:avLst/>
            </a:prstGeom>
            <a:noFill/>
            <a:ln w="9525">
              <a:noFill/>
              <a:miter lim="800000"/>
              <a:headEnd/>
              <a:tailEnd/>
            </a:ln>
          </p:spPr>
        </p:pic>
        <p:sp>
          <p:nvSpPr>
            <p:cNvPr id="5" name="TextBox 4"/>
            <p:cNvSpPr txBox="1"/>
            <p:nvPr/>
          </p:nvSpPr>
          <p:spPr>
            <a:xfrm>
              <a:off x="827584" y="5805264"/>
              <a:ext cx="2251065" cy="369332"/>
            </a:xfrm>
            <a:prstGeom prst="rect">
              <a:avLst/>
            </a:prstGeom>
            <a:noFill/>
          </p:spPr>
          <p:txBody>
            <a:bodyPr wrap="none" rtlCol="0">
              <a:spAutoFit/>
            </a:bodyPr>
            <a:lstStyle/>
            <a:p>
              <a:r>
                <a:rPr lang="fr-FR" dirty="0" smtClean="0"/>
                <a:t>Campagne d’affichage</a:t>
              </a:r>
              <a:endParaRPr lang="fr-FR" dirty="0"/>
            </a:p>
          </p:txBody>
        </p:sp>
      </p:grpSp>
      <p:pic>
        <p:nvPicPr>
          <p:cNvPr id="20483" name="Picture 3"/>
          <p:cNvPicPr>
            <a:picLocks noChangeAspect="1" noChangeArrowheads="1"/>
          </p:cNvPicPr>
          <p:nvPr/>
        </p:nvPicPr>
        <p:blipFill>
          <a:blip r:embed="rId3" cstate="print"/>
          <a:srcRect/>
          <a:stretch>
            <a:fillRect/>
          </a:stretch>
        </p:blipFill>
        <p:spPr bwMode="auto">
          <a:xfrm>
            <a:off x="539552" y="260648"/>
            <a:ext cx="4994125" cy="6264696"/>
          </a:xfrm>
          <a:prstGeom prst="rect">
            <a:avLst/>
          </a:prstGeom>
          <a:noFill/>
          <a:ln w="9525">
            <a:noFill/>
            <a:miter lim="800000"/>
            <a:headEnd/>
            <a:tailEnd/>
          </a:ln>
        </p:spPr>
      </p:pic>
      <p:pic>
        <p:nvPicPr>
          <p:cNvPr id="20484" name="Picture 4"/>
          <p:cNvPicPr>
            <a:picLocks noChangeAspect="1" noChangeArrowheads="1"/>
          </p:cNvPicPr>
          <p:nvPr/>
        </p:nvPicPr>
        <p:blipFill>
          <a:blip r:embed="rId4" cstate="print"/>
          <a:srcRect/>
          <a:stretch>
            <a:fillRect/>
          </a:stretch>
        </p:blipFill>
        <p:spPr bwMode="auto">
          <a:xfrm>
            <a:off x="899592" y="188640"/>
            <a:ext cx="5064720" cy="6480720"/>
          </a:xfrm>
          <a:prstGeom prst="rect">
            <a:avLst/>
          </a:prstGeom>
          <a:noFill/>
          <a:ln w="9525">
            <a:noFill/>
            <a:miter lim="800000"/>
            <a:headEnd/>
            <a:tailEnd/>
          </a:ln>
        </p:spPr>
      </p:pic>
      <p:pic>
        <p:nvPicPr>
          <p:cNvPr id="20485" name="Picture 5"/>
          <p:cNvPicPr>
            <a:picLocks noChangeAspect="1" noChangeArrowheads="1"/>
          </p:cNvPicPr>
          <p:nvPr/>
        </p:nvPicPr>
        <p:blipFill>
          <a:blip r:embed="rId5" cstate="print"/>
          <a:srcRect/>
          <a:stretch>
            <a:fillRect/>
          </a:stretch>
        </p:blipFill>
        <p:spPr bwMode="auto">
          <a:xfrm>
            <a:off x="1331640" y="116632"/>
            <a:ext cx="5197432" cy="662473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332656"/>
            <a:ext cx="3542701" cy="369332"/>
          </a:xfrm>
          <a:prstGeom prst="rect">
            <a:avLst/>
          </a:prstGeom>
          <a:noFill/>
        </p:spPr>
        <p:txBody>
          <a:bodyPr wrap="none" rtlCol="0">
            <a:spAutoFit/>
          </a:bodyPr>
          <a:lstStyle/>
          <a:p>
            <a:r>
              <a:rPr lang="fr-FR" u="sng" dirty="0" smtClean="0"/>
              <a:t>2 - L’importance de la médiatisation</a:t>
            </a:r>
            <a:endParaRPr lang="fr-FR" u="sng" dirty="0"/>
          </a:p>
        </p:txBody>
      </p:sp>
      <p:sp>
        <p:nvSpPr>
          <p:cNvPr id="5" name="TextBox 4"/>
          <p:cNvSpPr txBox="1"/>
          <p:nvPr/>
        </p:nvSpPr>
        <p:spPr>
          <a:xfrm>
            <a:off x="611560" y="1412776"/>
            <a:ext cx="8352928" cy="369332"/>
          </a:xfrm>
          <a:prstGeom prst="rect">
            <a:avLst/>
          </a:prstGeom>
          <a:noFill/>
        </p:spPr>
        <p:txBody>
          <a:bodyPr wrap="square" rtlCol="0">
            <a:spAutoFit/>
          </a:bodyPr>
          <a:lstStyle/>
          <a:p>
            <a:pPr>
              <a:buFont typeface="Arial" pitchFamily="34" charset="0"/>
              <a:buChar char="•"/>
            </a:pPr>
            <a:r>
              <a:rPr lang="fr-FR" dirty="0" smtClean="0"/>
              <a:t> Un cirque est présenté comme modèle : le Cirque du soleil (fondé en 1984) </a:t>
            </a:r>
          </a:p>
        </p:txBody>
      </p:sp>
      <p:pic>
        <p:nvPicPr>
          <p:cNvPr id="7" name="Picture 5"/>
          <p:cNvPicPr>
            <a:picLocks noChangeAspect="1" noChangeArrowheads="1"/>
          </p:cNvPicPr>
          <p:nvPr/>
        </p:nvPicPr>
        <p:blipFill>
          <a:blip r:embed="rId2" cstate="print"/>
          <a:srcRect l="4156" t="26087" r="27957" b="41304"/>
          <a:stretch>
            <a:fillRect/>
          </a:stretch>
        </p:blipFill>
        <p:spPr bwMode="auto">
          <a:xfrm>
            <a:off x="1187624" y="2780928"/>
            <a:ext cx="3528392" cy="2160240"/>
          </a:xfrm>
          <a:prstGeom prst="rect">
            <a:avLst/>
          </a:prstGeom>
          <a:noFill/>
          <a:ln w="9525">
            <a:noFill/>
            <a:miter lim="800000"/>
            <a:headEnd/>
            <a:tailEnd/>
          </a:ln>
        </p:spPr>
      </p:pic>
      <p:sp>
        <p:nvSpPr>
          <p:cNvPr id="9" name="TextBox 8"/>
          <p:cNvSpPr txBox="1"/>
          <p:nvPr/>
        </p:nvSpPr>
        <p:spPr>
          <a:xfrm>
            <a:off x="611560" y="5301208"/>
            <a:ext cx="8352928" cy="923330"/>
          </a:xfrm>
          <a:prstGeom prst="rect">
            <a:avLst/>
          </a:prstGeom>
          <a:noFill/>
        </p:spPr>
        <p:txBody>
          <a:bodyPr wrap="square" rtlCol="0">
            <a:spAutoFit/>
          </a:bodyPr>
          <a:lstStyle/>
          <a:p>
            <a:pPr>
              <a:buFont typeface="Arial" pitchFamily="34" charset="0"/>
              <a:buChar char="•"/>
            </a:pPr>
            <a:r>
              <a:rPr lang="fr-FR" dirty="0" smtClean="0"/>
              <a:t> A une époque où Internet n’était que très peu développée (1997-2002).</a:t>
            </a:r>
            <a:br>
              <a:rPr lang="fr-FR" dirty="0" smtClean="0"/>
            </a:br>
            <a:r>
              <a:rPr lang="fr-FR" dirty="0" smtClean="0"/>
              <a:t>Sans réseaux sociaux etc.</a:t>
            </a:r>
          </a:p>
          <a:p>
            <a:endParaRPr lang="fr-FR" dirty="0"/>
          </a:p>
        </p:txBody>
      </p:sp>
      <p:pic>
        <p:nvPicPr>
          <p:cNvPr id="5122" name="Picture 2"/>
          <p:cNvPicPr>
            <a:picLocks noChangeAspect="1" noChangeArrowheads="1"/>
          </p:cNvPicPr>
          <p:nvPr/>
        </p:nvPicPr>
        <p:blipFill>
          <a:blip r:embed="rId3" cstate="print"/>
          <a:srcRect/>
          <a:stretch>
            <a:fillRect/>
          </a:stretch>
        </p:blipFill>
        <p:spPr bwMode="auto">
          <a:xfrm>
            <a:off x="6804248" y="188640"/>
            <a:ext cx="1504950" cy="1133475"/>
          </a:xfrm>
          <a:prstGeom prst="rect">
            <a:avLst/>
          </a:prstGeom>
          <a:noFill/>
          <a:ln w="9525">
            <a:noFill/>
            <a:miter lim="800000"/>
            <a:headEnd/>
            <a:tailEnd/>
          </a:ln>
        </p:spPr>
      </p:pic>
      <p:sp>
        <p:nvSpPr>
          <p:cNvPr id="11" name="TextBox 10"/>
          <p:cNvSpPr txBox="1"/>
          <p:nvPr/>
        </p:nvSpPr>
        <p:spPr>
          <a:xfrm>
            <a:off x="611560" y="1844824"/>
            <a:ext cx="7992888" cy="646331"/>
          </a:xfrm>
          <a:prstGeom prst="rect">
            <a:avLst/>
          </a:prstGeom>
          <a:noFill/>
        </p:spPr>
        <p:txBody>
          <a:bodyPr wrap="square" rtlCol="0">
            <a:spAutoFit/>
          </a:bodyPr>
          <a:lstStyle/>
          <a:p>
            <a:pPr>
              <a:buFont typeface="Arial" pitchFamily="34" charset="0"/>
              <a:buChar char="•"/>
            </a:pPr>
            <a:r>
              <a:rPr lang="fr-FR" dirty="0" smtClean="0"/>
              <a:t> Diffusion des accidents (cf. dernière affiche, dresseurs tués, animaux évadés qui blessent ou tuent)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332656"/>
            <a:ext cx="1572803" cy="369332"/>
          </a:xfrm>
          <a:prstGeom prst="rect">
            <a:avLst/>
          </a:prstGeom>
          <a:noFill/>
        </p:spPr>
        <p:txBody>
          <a:bodyPr wrap="none" rtlCol="0">
            <a:spAutoFit/>
          </a:bodyPr>
          <a:lstStyle/>
          <a:p>
            <a:r>
              <a:rPr lang="fr-FR" u="sng" dirty="0" smtClean="0"/>
              <a:t>3 - Les </a:t>
            </a:r>
            <a:r>
              <a:rPr lang="fr-FR" u="sng" dirty="0"/>
              <a:t>acteurs </a:t>
            </a:r>
            <a:endParaRPr lang="fr-FR" dirty="0"/>
          </a:p>
        </p:txBody>
      </p:sp>
      <p:sp>
        <p:nvSpPr>
          <p:cNvPr id="3" name="Rectangle 2"/>
          <p:cNvSpPr/>
          <p:nvPr/>
        </p:nvSpPr>
        <p:spPr>
          <a:xfrm>
            <a:off x="323528" y="1103833"/>
            <a:ext cx="5832648" cy="646331"/>
          </a:xfrm>
          <a:prstGeom prst="rect">
            <a:avLst/>
          </a:prstGeom>
        </p:spPr>
        <p:txBody>
          <a:bodyPr wrap="square">
            <a:spAutoFit/>
          </a:bodyPr>
          <a:lstStyle/>
          <a:p>
            <a:pPr>
              <a:buFont typeface="Arial" pitchFamily="34" charset="0"/>
              <a:buChar char="•"/>
            </a:pPr>
            <a:r>
              <a:rPr lang="fr-FR" dirty="0" smtClean="0"/>
              <a:t> VGT </a:t>
            </a:r>
            <a:r>
              <a:rPr lang="fr-FR" dirty="0"/>
              <a:t>presque seule (« Association contre les fabriques </a:t>
            </a:r>
            <a:r>
              <a:rPr lang="fr-FR" dirty="0" smtClean="0"/>
              <a:t/>
            </a:r>
            <a:br>
              <a:rPr lang="fr-FR" dirty="0" smtClean="0"/>
            </a:br>
            <a:r>
              <a:rPr lang="fr-FR" dirty="0" smtClean="0"/>
              <a:t>animales</a:t>
            </a:r>
            <a:r>
              <a:rPr lang="fr-FR" dirty="0"/>
              <a:t> » créée en 1992</a:t>
            </a:r>
            <a:r>
              <a:rPr lang="fr-FR" dirty="0" smtClean="0"/>
              <a:t>)</a:t>
            </a:r>
          </a:p>
        </p:txBody>
      </p:sp>
      <p:pic>
        <p:nvPicPr>
          <p:cNvPr id="4" name="Picture 1"/>
          <p:cNvPicPr>
            <a:picLocks noChangeAspect="1" noChangeArrowheads="1"/>
          </p:cNvPicPr>
          <p:nvPr/>
        </p:nvPicPr>
        <p:blipFill>
          <a:blip r:embed="rId2" cstate="print"/>
          <a:srcRect/>
          <a:stretch>
            <a:fillRect/>
          </a:stretch>
        </p:blipFill>
        <p:spPr bwMode="auto">
          <a:xfrm>
            <a:off x="6228184" y="404664"/>
            <a:ext cx="2426177" cy="1268735"/>
          </a:xfrm>
          <a:prstGeom prst="rect">
            <a:avLst/>
          </a:prstGeom>
          <a:noFill/>
          <a:ln w="9525">
            <a:noFill/>
            <a:miter lim="800000"/>
            <a:headEnd/>
            <a:tailEnd/>
          </a:ln>
        </p:spPr>
      </p:pic>
      <p:pic>
        <p:nvPicPr>
          <p:cNvPr id="4097" name="Picture 1"/>
          <p:cNvPicPr>
            <a:picLocks noChangeAspect="1" noChangeArrowheads="1"/>
          </p:cNvPicPr>
          <p:nvPr/>
        </p:nvPicPr>
        <p:blipFill>
          <a:blip r:embed="rId3" cstate="print"/>
          <a:srcRect/>
          <a:stretch>
            <a:fillRect/>
          </a:stretch>
        </p:blipFill>
        <p:spPr bwMode="auto">
          <a:xfrm>
            <a:off x="6012160" y="2276872"/>
            <a:ext cx="2971800" cy="4362450"/>
          </a:xfrm>
          <a:prstGeom prst="rect">
            <a:avLst/>
          </a:prstGeom>
          <a:noFill/>
          <a:ln w="9525">
            <a:noFill/>
            <a:miter lim="800000"/>
            <a:headEnd/>
            <a:tailEnd/>
          </a:ln>
        </p:spPr>
      </p:pic>
      <p:sp>
        <p:nvSpPr>
          <p:cNvPr id="6" name="TextBox 5"/>
          <p:cNvSpPr txBox="1"/>
          <p:nvPr/>
        </p:nvSpPr>
        <p:spPr>
          <a:xfrm>
            <a:off x="323528" y="1823913"/>
            <a:ext cx="5544615" cy="3693319"/>
          </a:xfrm>
          <a:prstGeom prst="rect">
            <a:avLst/>
          </a:prstGeom>
          <a:noFill/>
        </p:spPr>
        <p:txBody>
          <a:bodyPr wrap="square" rtlCol="0">
            <a:spAutoFit/>
          </a:bodyPr>
          <a:lstStyle/>
          <a:p>
            <a:pPr>
              <a:buFont typeface="Arial" pitchFamily="34" charset="0"/>
              <a:buChar char="•"/>
            </a:pPr>
            <a:r>
              <a:rPr lang="fr-FR" dirty="0" smtClean="0"/>
              <a:t> Soutien d’un </a:t>
            </a:r>
            <a:r>
              <a:rPr lang="fr-FR" b="1" dirty="0" smtClean="0"/>
              <a:t>directeur de zoo</a:t>
            </a:r>
            <a:r>
              <a:rPr lang="fr-FR" dirty="0" smtClean="0"/>
              <a:t>, Helmut </a:t>
            </a:r>
            <a:r>
              <a:rPr lang="fr-FR" dirty="0" err="1" smtClean="0"/>
              <a:t>Pechlaner</a:t>
            </a:r>
            <a:r>
              <a:rPr lang="fr-FR" dirty="0" smtClean="0"/>
              <a:t> </a:t>
            </a:r>
            <a:br>
              <a:rPr lang="fr-FR" dirty="0" smtClean="0"/>
            </a:br>
            <a:r>
              <a:rPr lang="fr-FR" dirty="0" smtClean="0"/>
              <a:t>(né en 1946, </a:t>
            </a:r>
            <a:r>
              <a:rPr lang="fr-FR" dirty="0" err="1" smtClean="0"/>
              <a:t>dir</a:t>
            </a:r>
            <a:r>
              <a:rPr lang="fr-FR" dirty="0" smtClean="0"/>
              <a:t>. 1992-2007). Pour lui les animaux sauvages ne devaient pas être souvent transportés.</a:t>
            </a:r>
          </a:p>
          <a:p>
            <a:pPr>
              <a:buFont typeface="Arial" pitchFamily="34" charset="0"/>
              <a:buChar char="•"/>
            </a:pPr>
            <a:endParaRPr lang="fr-FR" dirty="0" smtClean="0"/>
          </a:p>
          <a:p>
            <a:pPr>
              <a:buFont typeface="Arial" pitchFamily="34" charset="0"/>
              <a:buChar char="•"/>
            </a:pPr>
            <a:r>
              <a:rPr lang="fr-FR" dirty="0" smtClean="0"/>
              <a:t> Soutien de la </a:t>
            </a:r>
            <a:r>
              <a:rPr lang="fr-FR" b="1" dirty="0" smtClean="0"/>
              <a:t>maire-adjointe de la ville de Vienne en charge de l’environnement</a:t>
            </a:r>
            <a:r>
              <a:rPr lang="fr-FR" dirty="0" smtClean="0"/>
              <a:t>, Karin </a:t>
            </a:r>
            <a:r>
              <a:rPr lang="fr-FR" dirty="0" err="1" smtClean="0"/>
              <a:t>Büchl</a:t>
            </a:r>
            <a:r>
              <a:rPr lang="fr-FR" dirty="0" smtClean="0"/>
              <a:t>-</a:t>
            </a:r>
            <a:r>
              <a:rPr lang="fr-FR" dirty="0" err="1" smtClean="0"/>
              <a:t>Krammerstätter</a:t>
            </a:r>
            <a:r>
              <a:rPr lang="fr-FR" dirty="0" smtClean="0"/>
              <a:t>, mais sujet régional. Organisation par Karin </a:t>
            </a:r>
            <a:r>
              <a:rPr lang="fr-FR" dirty="0" err="1" smtClean="0"/>
              <a:t>Büchl</a:t>
            </a:r>
            <a:r>
              <a:rPr lang="fr-FR" dirty="0" smtClean="0"/>
              <a:t>-</a:t>
            </a:r>
            <a:r>
              <a:rPr lang="fr-FR" dirty="0" err="1" smtClean="0"/>
              <a:t>Krammerstätter</a:t>
            </a:r>
            <a:r>
              <a:rPr lang="fr-FR" dirty="0" smtClean="0"/>
              <a:t> d’une conférence avec ses homologues dans les huit autres provinces (Länder), première application du paragraphe 15a de la constitution autrichienne permettant à une décision d’un Land de s’appliquer à tous les autres et d’avoir un statut fédéral.</a:t>
            </a:r>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3952" y="332656"/>
            <a:ext cx="1985800" cy="369332"/>
          </a:xfrm>
          <a:prstGeom prst="rect">
            <a:avLst/>
          </a:prstGeom>
          <a:noFill/>
        </p:spPr>
        <p:txBody>
          <a:bodyPr wrap="none" rtlCol="0">
            <a:spAutoFit/>
          </a:bodyPr>
          <a:lstStyle/>
          <a:p>
            <a:r>
              <a:rPr lang="fr-FR" u="sng" dirty="0" smtClean="0"/>
              <a:t>4 - Implémentation</a:t>
            </a:r>
            <a:endParaRPr lang="fr-FR" u="sng" dirty="0"/>
          </a:p>
        </p:txBody>
      </p:sp>
      <p:sp>
        <p:nvSpPr>
          <p:cNvPr id="3" name="TextBox 2"/>
          <p:cNvSpPr txBox="1"/>
          <p:nvPr/>
        </p:nvSpPr>
        <p:spPr>
          <a:xfrm>
            <a:off x="539552" y="908720"/>
            <a:ext cx="8136904" cy="4524315"/>
          </a:xfrm>
          <a:prstGeom prst="rect">
            <a:avLst/>
          </a:prstGeom>
          <a:noFill/>
        </p:spPr>
        <p:txBody>
          <a:bodyPr wrap="square" rtlCol="0">
            <a:spAutoFit/>
          </a:bodyPr>
          <a:lstStyle/>
          <a:p>
            <a:pPr>
              <a:buFont typeface="Arial" pitchFamily="34" charset="0"/>
              <a:buChar char="•"/>
            </a:pPr>
            <a:r>
              <a:rPr lang="fr-FR" dirty="0" smtClean="0"/>
              <a:t> Des cirques n’ont pas respecté la loi et n’ont pas été punis. L’association VGT a porté plainte, les cirques ont fait appel, c’est remonté jusqu’à la plus haute juridiction (</a:t>
            </a:r>
            <a:r>
              <a:rPr lang="fr-FR" dirty="0" err="1" smtClean="0"/>
              <a:t>Verfassungsgerichtshof</a:t>
            </a:r>
            <a:r>
              <a:rPr lang="fr-FR" dirty="0" smtClean="0"/>
              <a:t>) et l’interdiction a été confirmée en 2011. Dans </a:t>
            </a:r>
            <a:r>
              <a:rPr lang="fr-FR" dirty="0" smtClean="0">
                <a:hlinkClick r:id="rId2"/>
              </a:rPr>
              <a:t>ce jugement historique</a:t>
            </a:r>
            <a:r>
              <a:rPr lang="fr-FR" dirty="0" smtClean="0"/>
              <a:t>, il est fait état de l’avancement de la société autrichienne sur les questions animales.</a:t>
            </a:r>
          </a:p>
          <a:p>
            <a:endParaRPr lang="fr-FR" dirty="0" smtClean="0"/>
          </a:p>
          <a:p>
            <a:r>
              <a:rPr lang="de-DE" i="1" dirty="0" smtClean="0"/>
              <a:t>Der VfGH verkennt nicht, dass auch der langen Tradition der Erwerbs- und Lebensform des Zirkusses (einschließlich historisch immer damit verbunden gewesener Darbietungen mit bestimmten Wildtieren) Gewicht zukommt. Angesichts des dem Gesetzgeber hier zukommenden größeren Gestaltungsspielraums kann der VfGH ihm aber nicht entgegentreten, wenn er heute die Verwendung von Wildtieren in Zirkussen und damit </a:t>
            </a:r>
            <a:r>
              <a:rPr lang="de-DE" i="1" u="sng" dirty="0" smtClean="0"/>
              <a:t>für diese Tiere verbundene Beeinträchtigungen und Belastungen zum Zwecke der Zerstreuung und Belustigung von Menschen nicht mehr hinnehmen will</a:t>
            </a:r>
            <a:r>
              <a:rPr lang="de-DE" i="1" dirty="0" smtClean="0"/>
              <a:t>.</a:t>
            </a:r>
            <a:endParaRPr lang="fr-FR" i="1" dirty="0"/>
          </a:p>
          <a:p>
            <a:endParaRPr lang="fr-FR" dirty="0" smtClean="0"/>
          </a:p>
          <a:p>
            <a:r>
              <a:rPr lang="fr-FR" dirty="0" smtClean="0"/>
              <a:t>Suite à cela, le cirque allemand « </a:t>
            </a:r>
            <a:r>
              <a:rPr lang="fr-FR" dirty="0" err="1" smtClean="0"/>
              <a:t>Krone</a:t>
            </a:r>
            <a:r>
              <a:rPr lang="fr-FR" dirty="0" smtClean="0"/>
              <a:t> » s’est vu refuser l’entrée sur le territoire autrichien.</a:t>
            </a:r>
            <a:endParaRPr lang="fr-FR" dirty="0"/>
          </a:p>
        </p:txBody>
      </p:sp>
      <p:sp>
        <p:nvSpPr>
          <p:cNvPr id="4" name="TextBox 3"/>
          <p:cNvSpPr txBox="1"/>
          <p:nvPr/>
        </p:nvSpPr>
        <p:spPr>
          <a:xfrm>
            <a:off x="179512" y="5589240"/>
            <a:ext cx="8640960" cy="923330"/>
          </a:xfrm>
          <a:prstGeom prst="rect">
            <a:avLst/>
          </a:prstGeom>
          <a:noFill/>
        </p:spPr>
        <p:txBody>
          <a:bodyPr wrap="square" rtlCol="0">
            <a:spAutoFit/>
          </a:bodyPr>
          <a:lstStyle/>
          <a:p>
            <a:r>
              <a:rPr lang="fr-FR" dirty="0"/>
              <a:t>Martin </a:t>
            </a:r>
            <a:r>
              <a:rPr lang="fr-FR" dirty="0" err="1"/>
              <a:t>Balluch</a:t>
            </a:r>
            <a:r>
              <a:rPr lang="fr-FR" dirty="0"/>
              <a:t> (VGT</a:t>
            </a:r>
            <a:r>
              <a:rPr lang="fr-FR" dirty="0" smtClean="0"/>
              <a:t>), 5 novembre 2018</a:t>
            </a:r>
            <a:r>
              <a:rPr lang="fr-FR" dirty="0"/>
              <a:t> : « </a:t>
            </a:r>
            <a:r>
              <a:rPr lang="fr-FR" dirty="0" smtClean="0"/>
              <a:t>Il faut </a:t>
            </a:r>
            <a:r>
              <a:rPr lang="fr-FR" b="1" dirty="0" smtClean="0"/>
              <a:t>s’engager </a:t>
            </a:r>
            <a:r>
              <a:rPr lang="fr-FR" b="1" dirty="0"/>
              <a:t>sur des points précis où la victoire est possible</a:t>
            </a:r>
            <a:r>
              <a:rPr lang="fr-FR" dirty="0"/>
              <a:t>. Aujourd’hui </a:t>
            </a:r>
            <a:r>
              <a:rPr lang="fr-FR" dirty="0" smtClean="0"/>
              <a:t>les chasses </a:t>
            </a:r>
            <a:r>
              <a:rPr lang="fr-FR" dirty="0"/>
              <a:t>dans des enclos, </a:t>
            </a:r>
            <a:r>
              <a:rPr lang="fr-FR" dirty="0" smtClean="0"/>
              <a:t>les élevages </a:t>
            </a:r>
            <a:r>
              <a:rPr lang="fr-FR" dirty="0"/>
              <a:t>sur caillebottis, </a:t>
            </a:r>
            <a:r>
              <a:rPr lang="fr-FR" dirty="0" smtClean="0"/>
              <a:t>le transport </a:t>
            </a:r>
            <a:r>
              <a:rPr lang="fr-FR" dirty="0"/>
              <a:t>d’animaux sur longues </a:t>
            </a:r>
            <a:r>
              <a:rPr lang="fr-FR" dirty="0" smtClean="0"/>
              <a:t>distances…</a:t>
            </a:r>
            <a:r>
              <a:rPr lang="fr-FR"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185961" y="404664"/>
            <a:ext cx="8778527" cy="4850305"/>
          </a:xfrm>
          <a:prstGeom prst="rect">
            <a:avLst/>
          </a:prstGeom>
          <a:noFill/>
          <a:ln w="9525">
            <a:noFill/>
            <a:miter lim="800000"/>
            <a:headEnd/>
            <a:tailEnd/>
          </a:ln>
        </p:spPr>
      </p:pic>
      <p:pic>
        <p:nvPicPr>
          <p:cNvPr id="5" name="Picture 2" descr="Image associée"/>
          <p:cNvPicPr>
            <a:picLocks noChangeAspect="1" noChangeArrowheads="1"/>
          </p:cNvPicPr>
          <p:nvPr/>
        </p:nvPicPr>
        <p:blipFill>
          <a:blip r:embed="rId3" cstate="print"/>
          <a:srcRect l="7791" t="6925" r="9109" b="7667"/>
          <a:stretch>
            <a:fillRect/>
          </a:stretch>
        </p:blipFill>
        <p:spPr bwMode="auto">
          <a:xfrm>
            <a:off x="5619035" y="4797152"/>
            <a:ext cx="3273445" cy="18924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4391</TotalTime>
  <Words>351</Words>
  <Application>Microsoft Office PowerPoint</Application>
  <PresentationFormat>On-screen Show (4:3)</PresentationFormat>
  <Paragraphs>34</Paragraphs>
  <Slides>9</Slides>
  <Notes>0</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La fin des animaux sauvages dans les spectacles L’exemple de l'Autriche </vt:lpstr>
      <vt:lpstr>Slide 2</vt:lpstr>
      <vt:lpstr>Slide 3</vt:lpstr>
      <vt:lpstr>Slide 4</vt:lpstr>
      <vt:lpstr>Slide 5</vt:lpstr>
      <vt:lpstr>Slide 6</vt:lpstr>
      <vt:lpstr>Slide 7</vt:lpstr>
      <vt:lpstr>Slide 8</vt:lpstr>
      <vt:lpstr>Slide 9</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fin des animaux sauvages dans les spectacles L’exemple de l'Autriche </dc:title>
  <dc:creator>Jerome</dc:creator>
  <cp:lastModifiedBy>Jerome</cp:lastModifiedBy>
  <cp:revision>6</cp:revision>
  <dcterms:created xsi:type="dcterms:W3CDTF">2018-11-05T10:19:49Z</dcterms:created>
  <dcterms:modified xsi:type="dcterms:W3CDTF">2018-11-08T11:31:14Z</dcterms:modified>
</cp:coreProperties>
</file>