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73" r:id="rId4"/>
    <p:sldId id="276" r:id="rId5"/>
    <p:sldId id="274" r:id="rId6"/>
    <p:sldId id="275" r:id="rId7"/>
    <p:sldId id="290" r:id="rId8"/>
    <p:sldId id="286" r:id="rId9"/>
    <p:sldId id="287" r:id="rId10"/>
    <p:sldId id="288" r:id="rId11"/>
    <p:sldId id="292" r:id="rId12"/>
    <p:sldId id="277" r:id="rId13"/>
    <p:sldId id="279" r:id="rId14"/>
    <p:sldId id="257" r:id="rId15"/>
    <p:sldId id="260" r:id="rId16"/>
    <p:sldId id="291" r:id="rId17"/>
    <p:sldId id="259" r:id="rId18"/>
    <p:sldId id="261" r:id="rId19"/>
    <p:sldId id="262" r:id="rId20"/>
    <p:sldId id="282" r:id="rId21"/>
    <p:sldId id="283" r:id="rId22"/>
    <p:sldId id="271" r:id="rId23"/>
    <p:sldId id="285" r:id="rId24"/>
    <p:sldId id="289" r:id="rId25"/>
    <p:sldId id="272" r:id="rId26"/>
    <p:sldId id="263" r:id="rId27"/>
    <p:sldId id="266" r:id="rId28"/>
    <p:sldId id="26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5772" autoAdjust="0"/>
    <p:restoredTop sz="94660" autoAdjust="0"/>
  </p:normalViewPr>
  <p:slideViewPr>
    <p:cSldViewPr>
      <p:cViewPr>
        <p:scale>
          <a:sx n="80" d="100"/>
          <a:sy n="80" d="100"/>
        </p:scale>
        <p:origin x="-89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687E0-57CD-44B2-806C-D5C513EDAB11}" type="datetimeFigureOut">
              <a:rPr lang="fr-FR" smtClean="0"/>
              <a:pPr/>
              <a:t>19/01/2019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55C65-355A-469B-ABE8-CB65AEE1F409}" type="slidenum">
              <a:rPr lang="fr-FR" smtClean="0"/>
              <a:pPr/>
              <a:t>‹#›</a:t>
            </a:fld>
            <a:endParaRPr lang="fr-FR"/>
          </a:p>
        </p:txBody>
      </p:sp>
    </p:spTree>
    <p:extLst>
      <p:ext uri="{BB962C8B-B14F-4D97-AF65-F5344CB8AC3E}">
        <p14:creationId xmlns:p14="http://schemas.microsoft.com/office/powerpoint/2010/main" xmlns="" val="281170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D4755C65-355A-469B-ABE8-CB65AEE1F40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D4755C65-355A-469B-ABE8-CB65AEE1F409}"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9C142-1845-4152-9365-34B41161930E}" type="datetimeFigureOut">
              <a:rPr lang="fr-FR" smtClean="0"/>
              <a:pPr/>
              <a:t>19/01/2019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523CC-5E05-4BCC-88F4-91B1A211E11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9C142-1845-4152-9365-34B41161930E}" type="datetimeFigureOut">
              <a:rPr lang="fr-FR" smtClean="0"/>
              <a:pPr/>
              <a:t>19/01/2019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523CC-5E05-4BCC-88F4-91B1A211E11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ome.segal@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FCuy163srR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is.bka.gv.at/Dokumente/Erlaesse/ERL_07_000_20120731_001_120001S_3_IV_12/ERL_07_000_20120731_001_120001S_3_IV_12.html" TargetMode="External"/><Relationship Id="rId2" Type="http://schemas.openxmlformats.org/officeDocument/2006/relationships/hyperlink" Target="https://www.ris.bka.gv.at/Dokumente/Bundesnormen/NOR40023108/NOR40023108.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hchr.org/EN/ProfessionalInterest/Pages/CRC.aspx" TargetMode="External"/><Relationship Id="rId2" Type="http://schemas.openxmlformats.org/officeDocument/2006/relationships/hyperlink" Target="http://eur-lex.europa.eu/LexUriServ/LexUriServ.do?uri=OJ:C:2010:083:0389:0403: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Cuy163srRc"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Cuy163srRc"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64704"/>
            <a:ext cx="8280920" cy="276999"/>
          </a:xfrm>
          <a:prstGeom prst="rect">
            <a:avLst/>
          </a:prstGeom>
          <a:noFill/>
        </p:spPr>
        <p:txBody>
          <a:bodyPr wrap="square" rtlCol="0">
            <a:spAutoFit/>
          </a:bodyPr>
          <a:lstStyle/>
          <a:p>
            <a:pPr algn="ctr"/>
            <a:r>
              <a:rPr lang="fr-FR" sz="1200" dirty="0" err="1" smtClean="0"/>
              <a:t>Diskussion</a:t>
            </a:r>
            <a:r>
              <a:rPr lang="fr-FR" sz="1200" dirty="0" smtClean="0"/>
              <a:t> </a:t>
            </a:r>
            <a:r>
              <a:rPr lang="fr-FR" sz="1200" dirty="0" err="1" smtClean="0"/>
              <a:t>im</a:t>
            </a:r>
            <a:r>
              <a:rPr lang="fr-FR" sz="1200" dirty="0" smtClean="0"/>
              <a:t> </a:t>
            </a:r>
            <a:r>
              <a:rPr lang="fr-FR" sz="1200" dirty="0" err="1" smtClean="0"/>
              <a:t>Moische</a:t>
            </a:r>
            <a:r>
              <a:rPr lang="fr-FR" sz="1200" dirty="0" smtClean="0"/>
              <a:t> House</a:t>
            </a:r>
            <a:r>
              <a:rPr lang="de-DE" sz="1200" dirty="0" smtClean="0"/>
              <a:t> </a:t>
            </a:r>
            <a:r>
              <a:rPr lang="de-DE" sz="1200" dirty="0" smtClean="0"/>
              <a:t>- </a:t>
            </a:r>
            <a:r>
              <a:rPr lang="fr-FR" sz="1200" dirty="0" smtClean="0"/>
              <a:t>19.1.2019</a:t>
            </a:r>
            <a:endParaRPr lang="fr-FR" sz="1200" dirty="0"/>
          </a:p>
        </p:txBody>
      </p:sp>
      <p:sp>
        <p:nvSpPr>
          <p:cNvPr id="5" name="TextBox 4"/>
          <p:cNvSpPr txBox="1"/>
          <p:nvPr/>
        </p:nvSpPr>
        <p:spPr>
          <a:xfrm>
            <a:off x="467544" y="188640"/>
            <a:ext cx="8146782" cy="584775"/>
          </a:xfrm>
          <a:prstGeom prst="rect">
            <a:avLst/>
          </a:prstGeom>
          <a:noFill/>
          <a:ln w="15875">
            <a:solidFill>
              <a:schemeClr val="tx1"/>
            </a:solidFill>
          </a:ln>
        </p:spPr>
        <p:txBody>
          <a:bodyPr wrap="none" rtlCol="0">
            <a:spAutoFit/>
          </a:bodyPr>
          <a:lstStyle/>
          <a:p>
            <a:pPr algn="ctr"/>
            <a:r>
              <a:rPr lang="de-DE" sz="3200" smtClean="0"/>
              <a:t>Ethische Aspekte </a:t>
            </a:r>
            <a:r>
              <a:rPr lang="de-DE" sz="3200" dirty="0" smtClean="0"/>
              <a:t>der männlichen Beschneidung</a:t>
            </a:r>
            <a:endParaRPr lang="fr-FR" sz="3200" dirty="0"/>
          </a:p>
        </p:txBody>
      </p:sp>
      <p:sp>
        <p:nvSpPr>
          <p:cNvPr id="7" name="TextBox 6"/>
          <p:cNvSpPr txBox="1"/>
          <p:nvPr/>
        </p:nvSpPr>
        <p:spPr>
          <a:xfrm>
            <a:off x="133003" y="1396514"/>
            <a:ext cx="184731" cy="307777"/>
          </a:xfrm>
          <a:prstGeom prst="rect">
            <a:avLst/>
          </a:prstGeom>
          <a:noFill/>
        </p:spPr>
        <p:txBody>
          <a:bodyPr wrap="none" rtlCol="0">
            <a:spAutoFit/>
          </a:bodyPr>
          <a:lstStyle/>
          <a:p>
            <a:endParaRPr lang="fr-FR" sz="1400" dirty="0"/>
          </a:p>
        </p:txBody>
      </p:sp>
      <p:pic>
        <p:nvPicPr>
          <p:cNvPr id="1026" name="Picture 2" descr="http://upload.wikimedia.org/wikipedia/commons/7/79/Global_Map_of_Male_Circumcision_Prevalence_at_Country_Level.png"/>
          <p:cNvPicPr>
            <a:picLocks noChangeAspect="1" noChangeArrowheads="1"/>
          </p:cNvPicPr>
          <p:nvPr/>
        </p:nvPicPr>
        <p:blipFill>
          <a:blip r:embed="rId2" cstate="print"/>
          <a:srcRect/>
          <a:stretch>
            <a:fillRect/>
          </a:stretch>
        </p:blipFill>
        <p:spPr bwMode="auto">
          <a:xfrm>
            <a:off x="504989" y="2204864"/>
            <a:ext cx="8639011" cy="3789040"/>
          </a:xfrm>
          <a:prstGeom prst="rect">
            <a:avLst/>
          </a:prstGeom>
          <a:noFill/>
        </p:spPr>
      </p:pic>
      <p:sp>
        <p:nvSpPr>
          <p:cNvPr id="6" name="TextBox 5"/>
          <p:cNvSpPr txBox="1"/>
          <p:nvPr/>
        </p:nvSpPr>
        <p:spPr>
          <a:xfrm>
            <a:off x="2987824" y="1196752"/>
            <a:ext cx="3379258" cy="369332"/>
          </a:xfrm>
          <a:prstGeom prst="rect">
            <a:avLst/>
          </a:prstGeom>
          <a:noFill/>
        </p:spPr>
        <p:txBody>
          <a:bodyPr wrap="none" rtlCol="0">
            <a:spAutoFit/>
          </a:bodyPr>
          <a:lstStyle/>
          <a:p>
            <a:pPr algn="ctr"/>
            <a:r>
              <a:rPr lang="de-DE" dirty="0" smtClean="0"/>
              <a:t>Religionsfreiheit </a:t>
            </a:r>
            <a:r>
              <a:rPr lang="de-DE" dirty="0" smtClean="0"/>
              <a:t>vs. Kinderrechte?</a:t>
            </a:r>
            <a:endParaRPr lang="fr-FR" dirty="0"/>
          </a:p>
        </p:txBody>
      </p:sp>
      <p:sp>
        <p:nvSpPr>
          <p:cNvPr id="8" name="TextBox 7"/>
          <p:cNvSpPr txBox="1"/>
          <p:nvPr/>
        </p:nvSpPr>
        <p:spPr>
          <a:xfrm>
            <a:off x="539552" y="1916832"/>
            <a:ext cx="3667799" cy="369332"/>
          </a:xfrm>
          <a:prstGeom prst="rect">
            <a:avLst/>
          </a:prstGeom>
          <a:noFill/>
        </p:spPr>
        <p:txBody>
          <a:bodyPr wrap="none" rtlCol="0">
            <a:spAutoFit/>
          </a:bodyPr>
          <a:lstStyle/>
          <a:p>
            <a:r>
              <a:rPr lang="fr-FR" dirty="0" err="1" smtClean="0"/>
              <a:t>Beschneidungsrate</a:t>
            </a:r>
            <a:r>
              <a:rPr lang="fr-FR" dirty="0" smtClean="0"/>
              <a:t> in der </a:t>
            </a:r>
            <a:r>
              <a:rPr lang="fr-FR" dirty="0" err="1" smtClean="0"/>
              <a:t>Welt</a:t>
            </a:r>
            <a:r>
              <a:rPr lang="fr-FR" dirty="0" smtClean="0"/>
              <a:t>, WHO</a:t>
            </a:r>
            <a:endParaRPr lang="fr-FR" dirty="0"/>
          </a:p>
        </p:txBody>
      </p:sp>
      <p:sp>
        <p:nvSpPr>
          <p:cNvPr id="9" name="TextBox 8"/>
          <p:cNvSpPr txBox="1"/>
          <p:nvPr/>
        </p:nvSpPr>
        <p:spPr>
          <a:xfrm>
            <a:off x="4864138" y="6165304"/>
            <a:ext cx="4316374" cy="923330"/>
          </a:xfrm>
          <a:prstGeom prst="rect">
            <a:avLst/>
          </a:prstGeom>
          <a:noFill/>
        </p:spPr>
        <p:txBody>
          <a:bodyPr wrap="none" rtlCol="0">
            <a:spAutoFit/>
          </a:bodyPr>
          <a:lstStyle/>
          <a:p>
            <a:r>
              <a:rPr lang="fr-FR" dirty="0" smtClean="0"/>
              <a:t>Dr. Jérôme Segal, </a:t>
            </a:r>
            <a:r>
              <a:rPr lang="fr-FR" dirty="0" err="1" smtClean="0"/>
              <a:t>Universität</a:t>
            </a:r>
            <a:r>
              <a:rPr lang="fr-FR" dirty="0" smtClean="0"/>
              <a:t> Paris Sorbonne</a:t>
            </a:r>
            <a:r>
              <a:rPr lang="fr-FR" dirty="0" smtClean="0"/>
              <a:t/>
            </a:r>
            <a:br>
              <a:rPr lang="fr-FR" dirty="0" smtClean="0"/>
            </a:br>
            <a:r>
              <a:rPr lang="fr-FR" dirty="0" smtClean="0">
                <a:hlinkClick r:id="rId3"/>
              </a:rPr>
              <a:t>jerome.segal@gmail.com</a:t>
            </a:r>
            <a:endParaRPr lang="fr-FR" dirty="0" smtClean="0"/>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79512" y="298401"/>
            <a:ext cx="5267325" cy="5343192"/>
            <a:chOff x="179512" y="298401"/>
            <a:chExt cx="5267325" cy="5343192"/>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98401"/>
              <a:ext cx="5267325"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86" y="1206599"/>
              <a:ext cx="5133975" cy="423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4139952" y="5272261"/>
              <a:ext cx="1173719" cy="369332"/>
            </a:xfrm>
            <a:prstGeom prst="rect">
              <a:avLst/>
            </a:prstGeom>
            <a:noFill/>
          </p:spPr>
          <p:txBody>
            <a:bodyPr wrap="none" rtlCol="0">
              <a:spAutoFit/>
            </a:bodyPr>
            <a:lstStyle/>
            <a:p>
              <a:r>
                <a:rPr lang="fr-FR" dirty="0" smtClean="0"/>
                <a:t>S. 200-201</a:t>
              </a:r>
              <a:endParaRPr lang="fr-FR" dirty="0"/>
            </a:p>
          </p:txBody>
        </p:sp>
      </p:grpSp>
      <p:sp>
        <p:nvSpPr>
          <p:cNvPr id="7" name="ZoneTexte 6"/>
          <p:cNvSpPr txBox="1"/>
          <p:nvPr/>
        </p:nvSpPr>
        <p:spPr>
          <a:xfrm>
            <a:off x="5580112" y="298401"/>
            <a:ext cx="3347864" cy="1200329"/>
          </a:xfrm>
          <a:prstGeom prst="rect">
            <a:avLst/>
          </a:prstGeom>
          <a:noFill/>
        </p:spPr>
        <p:txBody>
          <a:bodyPr wrap="square" rtlCol="0">
            <a:spAutoFit/>
          </a:bodyPr>
          <a:lstStyle/>
          <a:p>
            <a:r>
              <a:rPr lang="de-DE" dirty="0"/>
              <a:t>Erfahrungen der Männer, die ihre Vorhaut wiederherstellen. Sie bemerken einen Zuwachs an </a:t>
            </a:r>
            <a:r>
              <a:rPr lang="de-DE" dirty="0" smtClean="0"/>
              <a:t>Sensibilität.</a:t>
            </a:r>
            <a:endParaRPr lang="fr-FR" dirty="0"/>
          </a:p>
        </p:txBody>
      </p:sp>
      <p:grpSp>
        <p:nvGrpSpPr>
          <p:cNvPr id="3" name="Groupe 8"/>
          <p:cNvGrpSpPr/>
          <p:nvPr/>
        </p:nvGrpSpPr>
        <p:grpSpPr>
          <a:xfrm>
            <a:off x="3832076" y="1844824"/>
            <a:ext cx="5124450" cy="1665753"/>
            <a:chOff x="3832076" y="1844824"/>
            <a:chExt cx="5124450" cy="1665753"/>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2076" y="1844824"/>
              <a:ext cx="5124450" cy="11811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8006173" y="3141245"/>
              <a:ext cx="752129" cy="369332"/>
            </a:xfrm>
            <a:prstGeom prst="rect">
              <a:avLst/>
            </a:prstGeom>
            <a:noFill/>
            <a:ln>
              <a:solidFill>
                <a:srgbClr val="FF0000"/>
              </a:solidFill>
            </a:ln>
          </p:spPr>
          <p:txBody>
            <a:bodyPr wrap="none" rtlCol="0">
              <a:spAutoFit/>
            </a:bodyPr>
            <a:lstStyle/>
            <a:p>
              <a:r>
                <a:rPr lang="fr-FR" dirty="0" smtClean="0"/>
                <a:t>S. 213</a:t>
              </a:r>
              <a:endParaRPr lang="fr-FR" dirty="0"/>
            </a:p>
          </p:txBody>
        </p:sp>
      </p:grpSp>
      <p:grpSp>
        <p:nvGrpSpPr>
          <p:cNvPr id="5" name="Groupe 10"/>
          <p:cNvGrpSpPr/>
          <p:nvPr/>
        </p:nvGrpSpPr>
        <p:grpSpPr>
          <a:xfrm>
            <a:off x="3736826" y="4336047"/>
            <a:ext cx="5219700" cy="1838549"/>
            <a:chOff x="3736826" y="4336047"/>
            <a:chExt cx="5219700" cy="1838549"/>
          </a:xfrm>
        </p:grpSpPr>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20086"/>
            <a:stretch/>
          </p:blipFill>
          <p:spPr bwMode="auto">
            <a:xfrm>
              <a:off x="3736826" y="4336047"/>
              <a:ext cx="5219700" cy="17811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ZoneTexte 9"/>
            <p:cNvSpPr txBox="1"/>
            <p:nvPr/>
          </p:nvSpPr>
          <p:spPr>
            <a:xfrm>
              <a:off x="8006173" y="5805264"/>
              <a:ext cx="752129" cy="369332"/>
            </a:xfrm>
            <a:prstGeom prst="rect">
              <a:avLst/>
            </a:prstGeom>
            <a:noFill/>
            <a:ln>
              <a:solidFill>
                <a:srgbClr val="FF0000"/>
              </a:solidFill>
            </a:ln>
          </p:spPr>
          <p:txBody>
            <a:bodyPr wrap="none" rtlCol="0">
              <a:spAutoFit/>
            </a:bodyPr>
            <a:lstStyle/>
            <a:p>
              <a:r>
                <a:rPr lang="fr-FR" dirty="0" smtClean="0"/>
                <a:t>S. 216</a:t>
              </a:r>
              <a:endParaRPr lang="fr-FR" dirty="0"/>
            </a:p>
          </p:txBody>
        </p:sp>
      </p:grpSp>
    </p:spTree>
    <p:extLst>
      <p:ext uri="{BB962C8B-B14F-4D97-AF65-F5344CB8AC3E}">
        <p14:creationId xmlns:p14="http://schemas.microsoft.com/office/powerpoint/2010/main" xmlns="" val="33990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2664" y="5805264"/>
            <a:ext cx="2685800" cy="369332"/>
          </a:xfrm>
          <a:prstGeom prst="rect">
            <a:avLst/>
          </a:prstGeom>
          <a:noFill/>
        </p:spPr>
        <p:txBody>
          <a:bodyPr wrap="none" rtlCol="0">
            <a:spAutoFit/>
          </a:bodyPr>
          <a:lstStyle/>
          <a:p>
            <a:r>
              <a:rPr lang="fr-FR" dirty="0" smtClean="0"/>
              <a:t>(</a:t>
            </a:r>
            <a:r>
              <a:rPr lang="fr-FR" dirty="0" err="1" smtClean="0"/>
              <a:t>from</a:t>
            </a:r>
            <a:r>
              <a:rPr lang="fr-FR" dirty="0" smtClean="0"/>
              <a:t> </a:t>
            </a:r>
            <a:r>
              <a:rPr lang="fr-FR" dirty="0" smtClean="0">
                <a:hlinkClick r:id="rId2"/>
              </a:rPr>
              <a:t>Eric </a:t>
            </a:r>
            <a:r>
              <a:rPr lang="fr-FR" dirty="0" err="1" smtClean="0">
                <a:hlinkClick r:id="rId2"/>
              </a:rPr>
              <a:t>Clopper’s</a:t>
            </a:r>
            <a:r>
              <a:rPr lang="fr-FR" dirty="0" smtClean="0">
                <a:hlinkClick r:id="rId2"/>
              </a:rPr>
              <a:t> </a:t>
            </a:r>
            <a:r>
              <a:rPr lang="fr-FR" dirty="0" err="1" smtClean="0">
                <a:hlinkClick r:id="rId2"/>
              </a:rPr>
              <a:t>Video</a:t>
            </a:r>
            <a:r>
              <a:rPr lang="fr-FR" dirty="0" smtClean="0"/>
              <a:t>)</a:t>
            </a:r>
            <a:endParaRPr lang="fr-FR" dirty="0"/>
          </a:p>
        </p:txBody>
      </p:sp>
      <p:pic>
        <p:nvPicPr>
          <p:cNvPr id="6146" name="Picture 2"/>
          <p:cNvPicPr>
            <a:picLocks noChangeAspect="1" noChangeArrowheads="1"/>
          </p:cNvPicPr>
          <p:nvPr/>
        </p:nvPicPr>
        <p:blipFill>
          <a:blip r:embed="rId3" cstate="print"/>
          <a:srcRect/>
          <a:stretch>
            <a:fillRect/>
          </a:stretch>
        </p:blipFill>
        <p:spPr bwMode="auto">
          <a:xfrm>
            <a:off x="683568" y="836712"/>
            <a:ext cx="782955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339"/>
            <a:ext cx="8496944" cy="1200329"/>
          </a:xfrm>
          <a:prstGeom prst="rect">
            <a:avLst/>
          </a:prstGeom>
          <a:noFill/>
        </p:spPr>
        <p:txBody>
          <a:bodyPr wrap="square" rtlCol="0">
            <a:spAutoFit/>
          </a:bodyPr>
          <a:lstStyle/>
          <a:p>
            <a:pPr marL="285750" indent="-285750">
              <a:buFont typeface="Arial" pitchFamily="34" charset="0"/>
              <a:buChar char="•"/>
            </a:pPr>
            <a:r>
              <a:rPr lang="de-DE" b="1" dirty="0" smtClean="0"/>
              <a:t>Ausgangspunkt</a:t>
            </a:r>
          </a:p>
          <a:p>
            <a:r>
              <a:rPr lang="de-DE" dirty="0" smtClean="0"/>
              <a:t>Strafgesetzbuch, Einwilligung des Verletzten </a:t>
            </a:r>
            <a:r>
              <a:rPr lang="de-DE" u="sng" dirty="0" smtClean="0">
                <a:hlinkClick r:id="rId2"/>
              </a:rPr>
              <a:t>§90</a:t>
            </a:r>
            <a:r>
              <a:rPr lang="fr-FR" dirty="0" smtClean="0"/>
              <a:t> </a:t>
            </a:r>
            <a:r>
              <a:rPr lang="de-DE" dirty="0" smtClean="0"/>
              <a:t>(3) In eine Verstümmelung oder sonstige Verletzung der Genitalien, die geeignet ist, eine nachhaltige Beeinträchtigung des sexuellen Empfindens herbeizuführen, kann nicht eingewilligt werden. </a:t>
            </a:r>
          </a:p>
        </p:txBody>
      </p:sp>
      <p:sp>
        <p:nvSpPr>
          <p:cNvPr id="2" name="ZoneTexte 1"/>
          <p:cNvSpPr txBox="1"/>
          <p:nvPr/>
        </p:nvSpPr>
        <p:spPr>
          <a:xfrm>
            <a:off x="107504" y="5042657"/>
            <a:ext cx="8712968" cy="1200329"/>
          </a:xfrm>
          <a:prstGeom prst="rect">
            <a:avLst/>
          </a:prstGeom>
          <a:noFill/>
        </p:spPr>
        <p:txBody>
          <a:bodyPr wrap="square" rtlCol="0">
            <a:spAutoFit/>
          </a:bodyPr>
          <a:lstStyle/>
          <a:p>
            <a:pPr marL="285750" indent="-285750">
              <a:buFont typeface="Arial" pitchFamily="34" charset="0"/>
              <a:buChar char="•"/>
            </a:pPr>
            <a:r>
              <a:rPr lang="de-DE" dirty="0" smtClean="0"/>
              <a:t>Schon 1997, Helmut  </a:t>
            </a:r>
            <a:r>
              <a:rPr lang="de-DE" dirty="0"/>
              <a:t>Pichler „Religionsfreiheit – Elternrechte – Kinderrechte“. ÖJZ 1997, </a:t>
            </a:r>
            <a:r>
              <a:rPr lang="de-DE" dirty="0" smtClean="0"/>
              <a:t>450: OK weil es um die Religionsübung </a:t>
            </a:r>
            <a:r>
              <a:rPr lang="de-DE" dirty="0"/>
              <a:t>zweier seit mehr als hundert (</a:t>
            </a:r>
            <a:r>
              <a:rPr lang="de-DE" dirty="0" err="1"/>
              <a:t>IsraelitenG</a:t>
            </a:r>
            <a:r>
              <a:rPr lang="de-DE" dirty="0"/>
              <a:t> 1890) </a:t>
            </a:r>
            <a:r>
              <a:rPr lang="de-DE" dirty="0" err="1" smtClean="0"/>
              <a:t>bzw</a:t>
            </a:r>
            <a:r>
              <a:rPr lang="de-DE" dirty="0" smtClean="0"/>
              <a:t>, </a:t>
            </a:r>
            <a:r>
              <a:rPr lang="de-DE" dirty="0"/>
              <a:t>achtzig Jahren (Anerkennung des Islam 1912) in Österreich gesetzlich anerkannter Religionsgesellschaften handelt</a:t>
            </a:r>
            <a:r>
              <a:rPr lang="de-DE" dirty="0" smtClean="0"/>
              <a:t>. </a:t>
            </a:r>
            <a:endParaRPr lang="fr-FR" dirty="0"/>
          </a:p>
        </p:txBody>
      </p:sp>
      <p:sp>
        <p:nvSpPr>
          <p:cNvPr id="3" name="ZoneTexte 2"/>
          <p:cNvSpPr txBox="1"/>
          <p:nvPr/>
        </p:nvSpPr>
        <p:spPr>
          <a:xfrm>
            <a:off x="107504" y="6309320"/>
            <a:ext cx="8127738" cy="369332"/>
          </a:xfrm>
          <a:prstGeom prst="rect">
            <a:avLst/>
          </a:prstGeom>
          <a:noFill/>
        </p:spPr>
        <p:txBody>
          <a:bodyPr wrap="none" rtlCol="0">
            <a:spAutoFit/>
          </a:bodyPr>
          <a:lstStyle/>
          <a:p>
            <a:pPr marL="285750" indent="-285750">
              <a:buFont typeface="Arial" pitchFamily="34" charset="0"/>
              <a:buChar char="•"/>
            </a:pPr>
            <a:r>
              <a:rPr lang="de-DE" b="1" dirty="0"/>
              <a:t>=&gt; Gibt das Religionsrecht der Eltern ein Recht auf Verstümmelung </a:t>
            </a:r>
            <a:r>
              <a:rPr lang="de-DE" b="1" dirty="0" smtClean="0"/>
              <a:t>von Kindern?</a:t>
            </a:r>
            <a:endParaRPr lang="fr-FR" b="1" dirty="0"/>
          </a:p>
        </p:txBody>
      </p:sp>
      <p:sp>
        <p:nvSpPr>
          <p:cNvPr id="7" name="ZoneTexte 6"/>
          <p:cNvSpPr txBox="1"/>
          <p:nvPr/>
        </p:nvSpPr>
        <p:spPr>
          <a:xfrm>
            <a:off x="107504" y="2391001"/>
            <a:ext cx="8856984" cy="2585323"/>
          </a:xfrm>
          <a:prstGeom prst="rect">
            <a:avLst/>
          </a:prstGeom>
          <a:noFill/>
        </p:spPr>
        <p:txBody>
          <a:bodyPr wrap="square" rtlCol="0">
            <a:spAutoFit/>
          </a:bodyPr>
          <a:lstStyle/>
          <a:p>
            <a:pPr marL="285750" indent="-285750">
              <a:buFont typeface="Arial" pitchFamily="34" charset="0"/>
              <a:buChar char="•"/>
            </a:pPr>
            <a:r>
              <a:rPr lang="de-DE" dirty="0"/>
              <a:t>ABER </a:t>
            </a:r>
            <a:r>
              <a:rPr lang="de-DE" u="sng" dirty="0">
                <a:hlinkClick r:id="rId3"/>
              </a:rPr>
              <a:t>Erlass 31.07.2012</a:t>
            </a:r>
            <a:r>
              <a:rPr lang="de-DE" dirty="0"/>
              <a:t>, „Diese als (klarstellende) Ausnahmebestimmung zur Einwilligungsfähigkeit von Körperverletzungen gedachte Regelung wurde unter Berücksichtigung der Ergebnisse des Begutachtungsverfahrens geschlechtsneutral formuliert. </a:t>
            </a:r>
            <a:r>
              <a:rPr lang="de-DE" u="sng" dirty="0"/>
              <a:t>An der Rechtslage bezüglich der weit verbreiteten männlichen Beschneidung ändert sich durch die neu vorgeschlagene Bestimmung nichts. </a:t>
            </a:r>
            <a:r>
              <a:rPr lang="de-DE" dirty="0"/>
              <a:t>Allfälligen Bedenken, dass auf Grund dieser Bestimmung die männliche Beschneidung nunmehr jedenfalls gerichtlich strafbar wäre, ist schon entgegenzuhalten, dass es sich in diesem Fall nur um eine </a:t>
            </a:r>
            <a:r>
              <a:rPr lang="de-DE" u="sng" dirty="0"/>
              <a:t>leichte Körperverletzung </a:t>
            </a:r>
            <a:r>
              <a:rPr lang="de-DE" dirty="0"/>
              <a:t>handelt, die auch nicht geeignet ist, das </a:t>
            </a:r>
            <a:r>
              <a:rPr lang="de-DE" b="1" u="sng" dirty="0"/>
              <a:t>sexuelle Empfinden zu beeinträchtigen</a:t>
            </a:r>
            <a:r>
              <a:rPr lang="de-DE" dirty="0"/>
              <a:t>.“ </a:t>
            </a:r>
            <a:endParaRPr lang="fr-FR" dirty="0"/>
          </a:p>
        </p:txBody>
      </p:sp>
      <p:sp>
        <p:nvSpPr>
          <p:cNvPr id="9" name="Rectangle 8"/>
          <p:cNvSpPr/>
          <p:nvPr/>
        </p:nvSpPr>
        <p:spPr>
          <a:xfrm>
            <a:off x="179512" y="467380"/>
            <a:ext cx="1438214" cy="369332"/>
          </a:xfrm>
          <a:prstGeom prst="rect">
            <a:avLst/>
          </a:prstGeom>
        </p:spPr>
        <p:txBody>
          <a:bodyPr wrap="none">
            <a:spAutoFit/>
          </a:bodyPr>
          <a:lstStyle/>
          <a:p>
            <a:r>
              <a:rPr lang="fr-FR" b="1" u="sng" dirty="0" smtClean="0"/>
              <a:t>3. </a:t>
            </a:r>
            <a:r>
              <a:rPr lang="fr-FR" b="1" u="sng" dirty="0" err="1" smtClean="0"/>
              <a:t>Rechtslage</a:t>
            </a:r>
            <a:endParaRPr lang="fr-FR"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15476"/>
            <a:ext cx="8712968" cy="646331"/>
          </a:xfrm>
          <a:prstGeom prst="rect">
            <a:avLst/>
          </a:prstGeom>
          <a:noFill/>
        </p:spPr>
        <p:txBody>
          <a:bodyPr wrap="square" rtlCol="0">
            <a:spAutoFit/>
          </a:bodyPr>
          <a:lstStyle/>
          <a:p>
            <a:pPr marL="285750" indent="-285750">
              <a:buFont typeface="Arial" pitchFamily="34" charset="0"/>
              <a:buChar char="•"/>
            </a:pPr>
            <a:r>
              <a:rPr lang="de-DE" u="sng" dirty="0" smtClean="0">
                <a:hlinkClick r:id="rId2"/>
              </a:rPr>
              <a:t>Charta der Grundrechte der Europäischen Union</a:t>
            </a:r>
            <a:r>
              <a:rPr lang="de-DE" dirty="0" smtClean="0"/>
              <a:t>, Artikel 3, Recht auf Unversehrtheit, </a:t>
            </a:r>
            <a:br>
              <a:rPr lang="de-DE" dirty="0" smtClean="0"/>
            </a:br>
            <a:r>
              <a:rPr lang="de-DE" dirty="0" smtClean="0"/>
              <a:t>(1) Jeder Mensch hat das Recht auf körperliche und geistige Unversehrtheit.</a:t>
            </a:r>
            <a:endParaRPr lang="fr-FR" dirty="0" smtClean="0"/>
          </a:p>
        </p:txBody>
      </p:sp>
      <p:sp>
        <p:nvSpPr>
          <p:cNvPr id="3" name="TextBox 2"/>
          <p:cNvSpPr txBox="1"/>
          <p:nvPr/>
        </p:nvSpPr>
        <p:spPr>
          <a:xfrm>
            <a:off x="251520" y="2656266"/>
            <a:ext cx="8784976" cy="2585323"/>
          </a:xfrm>
          <a:prstGeom prst="rect">
            <a:avLst/>
          </a:prstGeom>
          <a:noFill/>
        </p:spPr>
        <p:txBody>
          <a:bodyPr wrap="square" rtlCol="0">
            <a:spAutoFit/>
          </a:bodyPr>
          <a:lstStyle/>
          <a:p>
            <a:pPr marL="285750" indent="-285750">
              <a:buFont typeface="Arial" pitchFamily="34" charset="0"/>
              <a:buChar char="•"/>
            </a:pPr>
            <a:r>
              <a:rPr lang="en-US" u="sng" dirty="0" smtClean="0">
                <a:hlinkClick r:id="rId3"/>
              </a:rPr>
              <a:t>UNO </a:t>
            </a:r>
            <a:r>
              <a:rPr lang="en-US" u="sng" dirty="0" err="1" smtClean="0">
                <a:hlinkClick r:id="rId3"/>
              </a:rPr>
              <a:t>Kinderrechtskonvention</a:t>
            </a:r>
            <a:r>
              <a:rPr lang="en-US" dirty="0" smtClean="0"/>
              <a:t>, </a:t>
            </a:r>
            <a:r>
              <a:rPr lang="en-US" b="1" dirty="0" err="1" smtClean="0"/>
              <a:t>Artikel</a:t>
            </a:r>
            <a:r>
              <a:rPr lang="en-US" b="1" dirty="0" smtClean="0"/>
              <a:t> 19</a:t>
            </a:r>
            <a:r>
              <a:rPr lang="en-US" dirty="0" smtClean="0"/>
              <a:t>, </a:t>
            </a:r>
            <a:r>
              <a:rPr lang="de-DE" b="1" dirty="0"/>
              <a:t>Schutz vor Gewaltanwendung, Misshandlung, Verwahrlosung</a:t>
            </a:r>
            <a:r>
              <a:rPr lang="de-DE" dirty="0"/>
              <a:t> – „Die Vertragsstaaten treffen alle geeigneten Gesetzgebungs-, Verwaltungs-, Sozial- und Bildungsmaßnahmen, um das Kind vor jeder Form </a:t>
            </a:r>
            <a:r>
              <a:rPr lang="de-DE" b="1" dirty="0"/>
              <a:t>körperlicher oder geistiger Gewaltanwendung</a:t>
            </a:r>
            <a:r>
              <a:rPr lang="de-DE" dirty="0"/>
              <a:t>, Schadenzufügung oder Misshandlung, vor Verwahrlosung oder Vernachlässigung, vor schlechter </a:t>
            </a:r>
            <a:r>
              <a:rPr lang="de-DE" dirty="0" smtClean="0"/>
              <a:t>Behandlung </a:t>
            </a:r>
            <a:r>
              <a:rPr lang="de-DE" dirty="0"/>
              <a:t>oder Ausbeutung einschließlich des sexuellen Missbrauchs zu schützen, solange es sich in der Obhut der Eltern oder eines Elternteils, eines Vormunds oder anderen gesetzlichen Vertreters oder einer anderen Person befindet, die das Kind betreut.“ (Artikel 19, </a:t>
            </a:r>
            <a:r>
              <a:rPr lang="de-DE" b="1" dirty="0"/>
              <a:t>Konvention über die Rechte des Kindes</a:t>
            </a:r>
            <a:r>
              <a:rPr lang="de-DE" dirty="0"/>
              <a:t>) </a:t>
            </a:r>
            <a:endParaRPr lang="de-DE" dirty="0" smtClean="0"/>
          </a:p>
        </p:txBody>
      </p:sp>
      <p:sp>
        <p:nvSpPr>
          <p:cNvPr id="4" name="TextBox 3"/>
          <p:cNvSpPr txBox="1"/>
          <p:nvPr/>
        </p:nvSpPr>
        <p:spPr>
          <a:xfrm>
            <a:off x="251521" y="620688"/>
            <a:ext cx="8892480" cy="1200329"/>
          </a:xfrm>
          <a:prstGeom prst="rect">
            <a:avLst/>
          </a:prstGeom>
          <a:noFill/>
        </p:spPr>
        <p:txBody>
          <a:bodyPr wrap="square" rtlCol="0">
            <a:spAutoFit/>
          </a:bodyPr>
          <a:lstStyle/>
          <a:p>
            <a:pPr marL="285750" indent="-285750">
              <a:buFont typeface="Arial" pitchFamily="34" charset="0"/>
              <a:buChar char="•"/>
            </a:pPr>
            <a:r>
              <a:rPr lang="de-DE" dirty="0" smtClean="0"/>
              <a:t>Religionsmündigkeit: 14 Jahre in </a:t>
            </a:r>
            <a:r>
              <a:rPr lang="de-DE" dirty="0"/>
              <a:t>Österreich. „Niemand kann zu einer kirchlichen Handlung oder zur </a:t>
            </a:r>
            <a:r>
              <a:rPr lang="de-DE" dirty="0" smtClean="0"/>
              <a:t>Teilnahme </a:t>
            </a:r>
            <a:r>
              <a:rPr lang="de-DE" dirty="0"/>
              <a:t>an einer kirchlichen Feierlichkeit </a:t>
            </a:r>
            <a:r>
              <a:rPr lang="de-DE" b="1" dirty="0"/>
              <a:t>gezwungen</a:t>
            </a:r>
            <a:r>
              <a:rPr lang="de-DE" dirty="0"/>
              <a:t> werden, in sofern er nicht der nach dem Gesetze </a:t>
            </a:r>
            <a:r>
              <a:rPr lang="de-DE" dirty="0" smtClean="0"/>
              <a:t>hierzu </a:t>
            </a:r>
            <a:r>
              <a:rPr lang="de-DE" dirty="0"/>
              <a:t>berechtigten Gewalt eines Anderen untersteht.“ (Artikel 14, </a:t>
            </a:r>
            <a:r>
              <a:rPr lang="de-DE" b="1" dirty="0" smtClean="0"/>
              <a:t>Staatsgrundgesetz</a:t>
            </a:r>
            <a:r>
              <a:rPr lang="de-DE" dirty="0" smtClean="0"/>
              <a:t>). In Österreich: </a:t>
            </a:r>
            <a:r>
              <a:rPr lang="de-DE" u="sng" dirty="0" smtClean="0"/>
              <a:t>Piercing ab 14, Tattoos ab 16</a:t>
            </a:r>
            <a:r>
              <a:rPr lang="de-DE" dirty="0" smtClean="0"/>
              <a:t>.</a:t>
            </a:r>
            <a:endParaRPr lang="fr-FR" dirty="0"/>
          </a:p>
        </p:txBody>
      </p:sp>
      <p:sp>
        <p:nvSpPr>
          <p:cNvPr id="5" name="ZoneTexte 4"/>
          <p:cNvSpPr txBox="1"/>
          <p:nvPr/>
        </p:nvSpPr>
        <p:spPr>
          <a:xfrm>
            <a:off x="251520" y="5890046"/>
            <a:ext cx="8568952" cy="923330"/>
          </a:xfrm>
          <a:prstGeom prst="rect">
            <a:avLst/>
          </a:prstGeom>
          <a:noFill/>
        </p:spPr>
        <p:txBody>
          <a:bodyPr wrap="square" rtlCol="0">
            <a:spAutoFit/>
          </a:bodyPr>
          <a:lstStyle/>
          <a:p>
            <a:pPr marL="285750" indent="-285750">
              <a:buFont typeface="Arial" pitchFamily="34" charset="0"/>
              <a:buChar char="•"/>
            </a:pPr>
            <a:r>
              <a:rPr lang="de-DE" dirty="0"/>
              <a:t>Vergleich zum Tierschutz: Kupieren bei Hunden </a:t>
            </a:r>
            <a:r>
              <a:rPr lang="de-DE" dirty="0" smtClean="0"/>
              <a:t>verboten</a:t>
            </a:r>
            <a:r>
              <a:rPr lang="fr-FR" dirty="0" smtClean="0"/>
              <a:t>. </a:t>
            </a:r>
            <a:r>
              <a:rPr lang="de-DE" dirty="0" smtClean="0"/>
              <a:t>Hunde sind </a:t>
            </a:r>
            <a:r>
              <a:rPr lang="de-DE" dirty="0"/>
              <a:t>in den deutschsprachigen Ländern rechtlich bessergestellt seien als kleine Jungen. </a:t>
            </a:r>
            <a:r>
              <a:rPr lang="de-DE" dirty="0" smtClean="0"/>
              <a:t>Die operative </a:t>
            </a:r>
            <a:r>
              <a:rPr lang="de-DE" dirty="0"/>
              <a:t>Kürzung der Ohren bzw. der </a:t>
            </a:r>
            <a:r>
              <a:rPr lang="de-DE" dirty="0" smtClean="0"/>
              <a:t>Rute ist in Ö. seit 2000 verboten.</a:t>
            </a:r>
            <a:endParaRPr lang="de-DE" dirty="0"/>
          </a:p>
        </p:txBody>
      </p:sp>
      <p:sp>
        <p:nvSpPr>
          <p:cNvPr id="6" name="ZoneTexte 5"/>
          <p:cNvSpPr txBox="1"/>
          <p:nvPr/>
        </p:nvSpPr>
        <p:spPr>
          <a:xfrm>
            <a:off x="139602" y="238067"/>
            <a:ext cx="1574470" cy="369332"/>
          </a:xfrm>
          <a:prstGeom prst="rect">
            <a:avLst/>
          </a:prstGeom>
          <a:noFill/>
        </p:spPr>
        <p:txBody>
          <a:bodyPr wrap="none" rtlCol="0">
            <a:spAutoFit/>
          </a:bodyPr>
          <a:lstStyle/>
          <a:p>
            <a:r>
              <a:rPr lang="fr-FR" b="1" u="sng" dirty="0" smtClean="0"/>
              <a:t>Als </a:t>
            </a:r>
            <a:r>
              <a:rPr lang="fr-FR" b="1" u="sng" dirty="0" err="1" smtClean="0"/>
              <a:t>Erinnerung</a:t>
            </a:r>
            <a:endParaRPr lang="fr-FR" b="1" u="sng" dirty="0"/>
          </a:p>
        </p:txBody>
      </p:sp>
      <p:sp>
        <p:nvSpPr>
          <p:cNvPr id="8" name="ZoneTexte 7"/>
          <p:cNvSpPr txBox="1"/>
          <p:nvPr/>
        </p:nvSpPr>
        <p:spPr>
          <a:xfrm>
            <a:off x="251521" y="5157192"/>
            <a:ext cx="8892479" cy="923330"/>
          </a:xfrm>
          <a:prstGeom prst="rect">
            <a:avLst/>
          </a:prstGeom>
          <a:noFill/>
        </p:spPr>
        <p:txBody>
          <a:bodyPr wrap="square" rtlCol="0">
            <a:spAutoFit/>
          </a:bodyPr>
          <a:lstStyle/>
          <a:p>
            <a:r>
              <a:rPr lang="en-US" dirty="0"/>
              <a:t>+ </a:t>
            </a:r>
            <a:r>
              <a:rPr lang="en-US" b="1" dirty="0"/>
              <a:t>Article 24</a:t>
            </a:r>
            <a:r>
              <a:rPr lang="en-US" dirty="0"/>
              <a:t>, §3. States Parties shall take all effective and appropriate measures with a view to </a:t>
            </a:r>
            <a:r>
              <a:rPr lang="en-US" b="1" u="sng" dirty="0"/>
              <a:t>abolishing traditional practices prejudicial to the health of children</a:t>
            </a:r>
            <a:r>
              <a:rPr lang="en-US" dirty="0"/>
              <a:t>.</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35496" y="44624"/>
            <a:ext cx="7488832" cy="6362852"/>
          </a:xfrm>
          <a:prstGeom prst="rect">
            <a:avLst/>
          </a:prstGeom>
          <a:noFill/>
          <a:ln w="9525">
            <a:noFill/>
            <a:miter lim="800000"/>
            <a:headEnd/>
            <a:tailEnd/>
          </a:ln>
        </p:spPr>
      </p:pic>
      <p:sp>
        <p:nvSpPr>
          <p:cNvPr id="2" name="ZoneTexte 1"/>
          <p:cNvSpPr txBox="1"/>
          <p:nvPr/>
        </p:nvSpPr>
        <p:spPr>
          <a:xfrm>
            <a:off x="5364088" y="2051556"/>
            <a:ext cx="3357266" cy="369332"/>
          </a:xfrm>
          <a:prstGeom prst="rect">
            <a:avLst/>
          </a:prstGeom>
          <a:noFill/>
        </p:spPr>
        <p:txBody>
          <a:bodyPr wrap="none" rtlCol="0">
            <a:spAutoFit/>
          </a:bodyPr>
          <a:lstStyle/>
          <a:p>
            <a:r>
              <a:rPr lang="fr-FR" dirty="0" err="1" smtClean="0"/>
              <a:t>Religionsausübung</a:t>
            </a:r>
            <a:r>
              <a:rPr lang="fr-FR" dirty="0" smtClean="0"/>
              <a:t>  &lt; </a:t>
            </a:r>
            <a:r>
              <a:rPr lang="fr-FR" dirty="0" err="1" smtClean="0"/>
              <a:t>Hausfrieden</a:t>
            </a:r>
            <a:endParaRPr lang="fr-FR" dirty="0" smtClean="0"/>
          </a:p>
        </p:txBody>
      </p:sp>
      <p:sp>
        <p:nvSpPr>
          <p:cNvPr id="3" name="ZoneTexte 2"/>
          <p:cNvSpPr txBox="1"/>
          <p:nvPr/>
        </p:nvSpPr>
        <p:spPr>
          <a:xfrm>
            <a:off x="5364088" y="2854677"/>
            <a:ext cx="3383106" cy="369332"/>
          </a:xfrm>
          <a:prstGeom prst="rect">
            <a:avLst/>
          </a:prstGeom>
          <a:noFill/>
        </p:spPr>
        <p:txBody>
          <a:bodyPr wrap="none" rtlCol="0">
            <a:spAutoFit/>
          </a:bodyPr>
          <a:lstStyle/>
          <a:p>
            <a:r>
              <a:rPr lang="fr-FR" dirty="0" err="1" smtClean="0"/>
              <a:t>Religionsausübung</a:t>
            </a:r>
            <a:r>
              <a:rPr lang="fr-FR" dirty="0" smtClean="0"/>
              <a:t>  &lt; </a:t>
            </a:r>
            <a:r>
              <a:rPr lang="fr-FR" dirty="0" err="1" smtClean="0"/>
              <a:t>Hilfeleistung</a:t>
            </a:r>
            <a:endParaRPr lang="fr-FR" dirty="0" smtClean="0"/>
          </a:p>
        </p:txBody>
      </p:sp>
      <p:sp>
        <p:nvSpPr>
          <p:cNvPr id="4" name="ZoneTexte 3"/>
          <p:cNvSpPr txBox="1"/>
          <p:nvPr/>
        </p:nvSpPr>
        <p:spPr>
          <a:xfrm>
            <a:off x="5367193" y="2350621"/>
            <a:ext cx="1797095" cy="369332"/>
          </a:xfrm>
          <a:prstGeom prst="rect">
            <a:avLst/>
          </a:prstGeom>
          <a:noFill/>
        </p:spPr>
        <p:txBody>
          <a:bodyPr wrap="none" rtlCol="0">
            <a:spAutoFit/>
          </a:bodyPr>
          <a:lstStyle/>
          <a:p>
            <a:r>
              <a:rPr lang="fr-FR" dirty="0"/>
              <a:t>(</a:t>
            </a:r>
            <a:r>
              <a:rPr lang="fr-FR" dirty="0" err="1"/>
              <a:t>Zeugen</a:t>
            </a:r>
            <a:r>
              <a:rPr lang="fr-FR" dirty="0"/>
              <a:t> Jehovas</a:t>
            </a:r>
            <a:r>
              <a:rPr lang="fr-FR" dirty="0" smtClean="0"/>
              <a:t>)</a:t>
            </a:r>
            <a:endParaRPr lang="fr-FR" dirty="0"/>
          </a:p>
        </p:txBody>
      </p:sp>
      <p:sp>
        <p:nvSpPr>
          <p:cNvPr id="5" name="ZoneTexte 4"/>
          <p:cNvSpPr txBox="1"/>
          <p:nvPr/>
        </p:nvSpPr>
        <p:spPr>
          <a:xfrm>
            <a:off x="5367193" y="3142709"/>
            <a:ext cx="3678508" cy="646331"/>
          </a:xfrm>
          <a:prstGeom prst="rect">
            <a:avLst/>
          </a:prstGeom>
          <a:noFill/>
        </p:spPr>
        <p:txBody>
          <a:bodyPr wrap="none" rtlCol="0">
            <a:spAutoFit/>
          </a:bodyPr>
          <a:lstStyle/>
          <a:p>
            <a:r>
              <a:rPr lang="fr-FR" dirty="0"/>
              <a:t>(</a:t>
            </a:r>
            <a:r>
              <a:rPr lang="fr-FR" dirty="0" err="1"/>
              <a:t>ein</a:t>
            </a:r>
            <a:r>
              <a:rPr lang="fr-FR" dirty="0"/>
              <a:t> </a:t>
            </a:r>
            <a:r>
              <a:rPr lang="fr-FR" dirty="0" smtClean="0"/>
              <a:t>Mann, </a:t>
            </a:r>
            <a:r>
              <a:rPr lang="fr-FR" dirty="0"/>
              <a:t>der </a:t>
            </a:r>
            <a:r>
              <a:rPr lang="fr-FR" dirty="0" err="1"/>
              <a:t>Hilfe</a:t>
            </a:r>
            <a:r>
              <a:rPr lang="fr-FR" dirty="0"/>
              <a:t> </a:t>
            </a:r>
            <a:r>
              <a:rPr lang="fr-FR" dirty="0" err="1"/>
              <a:t>verweigert</a:t>
            </a:r>
            <a:r>
              <a:rPr lang="fr-FR" dirty="0"/>
              <a:t>, </a:t>
            </a:r>
          </a:p>
          <a:p>
            <a:r>
              <a:rPr lang="fr-FR" dirty="0" err="1"/>
              <a:t>weil</a:t>
            </a:r>
            <a:r>
              <a:rPr lang="fr-FR" dirty="0"/>
              <a:t> er </a:t>
            </a:r>
            <a:r>
              <a:rPr lang="fr-FR" dirty="0" err="1"/>
              <a:t>gerade</a:t>
            </a:r>
            <a:r>
              <a:rPr lang="fr-FR" dirty="0"/>
              <a:t> den </a:t>
            </a:r>
            <a:r>
              <a:rPr lang="fr-FR" dirty="0" err="1"/>
              <a:t>Rosenkranz</a:t>
            </a:r>
            <a:r>
              <a:rPr lang="fr-FR" dirty="0"/>
              <a:t> </a:t>
            </a:r>
            <a:r>
              <a:rPr lang="fr-FR" dirty="0" err="1"/>
              <a:t>betet</a:t>
            </a:r>
            <a:r>
              <a:rPr lang="fr-FR" dirty="0"/>
              <a:t>)</a:t>
            </a:r>
          </a:p>
        </p:txBody>
      </p:sp>
      <p:sp>
        <p:nvSpPr>
          <p:cNvPr id="6" name="ZoneTexte 5"/>
          <p:cNvSpPr txBox="1"/>
          <p:nvPr/>
        </p:nvSpPr>
        <p:spPr>
          <a:xfrm>
            <a:off x="5367193" y="1700808"/>
            <a:ext cx="2023759" cy="369332"/>
          </a:xfrm>
          <a:prstGeom prst="rect">
            <a:avLst/>
          </a:prstGeom>
          <a:noFill/>
        </p:spPr>
        <p:txBody>
          <a:bodyPr wrap="none" rtlCol="0">
            <a:spAutoFit/>
          </a:bodyPr>
          <a:lstStyle/>
          <a:p>
            <a:r>
              <a:rPr lang="fr-FR" dirty="0" err="1" smtClean="0"/>
              <a:t>Einige</a:t>
            </a:r>
            <a:r>
              <a:rPr lang="fr-FR" dirty="0" smtClean="0"/>
              <a:t> </a:t>
            </a:r>
            <a:r>
              <a:rPr lang="fr-FR" dirty="0" err="1" smtClean="0"/>
              <a:t>Abwägungen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6712543" cy="369332"/>
          </a:xfrm>
          <a:prstGeom prst="rect">
            <a:avLst/>
          </a:prstGeom>
          <a:noFill/>
        </p:spPr>
        <p:txBody>
          <a:bodyPr wrap="none" rtlCol="0">
            <a:spAutoFit/>
          </a:bodyPr>
          <a:lstStyle/>
          <a:p>
            <a:r>
              <a:rPr lang="fr-FR" b="1" u="sng" dirty="0" smtClean="0"/>
              <a:t>4. </a:t>
            </a:r>
            <a:r>
              <a:rPr lang="fr-FR" b="1" u="sng" dirty="0" err="1" smtClean="0"/>
              <a:t>Warum</a:t>
            </a:r>
            <a:r>
              <a:rPr lang="fr-FR" b="1" u="sng" dirty="0" smtClean="0"/>
              <a:t> </a:t>
            </a:r>
            <a:r>
              <a:rPr lang="fr-FR" b="1" u="sng" dirty="0" err="1" smtClean="0"/>
              <a:t>ist</a:t>
            </a:r>
            <a:r>
              <a:rPr lang="fr-FR" b="1" u="sng" dirty="0" smtClean="0"/>
              <a:t> es </a:t>
            </a:r>
            <a:r>
              <a:rPr lang="fr-FR" b="1" u="sng" dirty="0" err="1" smtClean="0"/>
              <a:t>immer</a:t>
            </a:r>
            <a:r>
              <a:rPr lang="fr-FR" b="1" u="sng" dirty="0" smtClean="0"/>
              <a:t> </a:t>
            </a:r>
            <a:r>
              <a:rPr lang="fr-FR" b="1" u="sng" dirty="0" err="1" smtClean="0"/>
              <a:t>noch</a:t>
            </a:r>
            <a:r>
              <a:rPr lang="fr-FR" b="1" u="sng" dirty="0" smtClean="0"/>
              <a:t> </a:t>
            </a:r>
            <a:r>
              <a:rPr lang="fr-FR" b="1" u="sng" dirty="0" err="1" smtClean="0"/>
              <a:t>so</a:t>
            </a:r>
            <a:r>
              <a:rPr lang="fr-FR" b="1" u="sng" dirty="0" smtClean="0"/>
              <a:t> </a:t>
            </a:r>
            <a:r>
              <a:rPr lang="fr-FR" b="1" u="sng" dirty="0" err="1" smtClean="0"/>
              <a:t>Prävalent</a:t>
            </a:r>
            <a:r>
              <a:rPr lang="fr-FR" b="1" u="sng" dirty="0" smtClean="0"/>
              <a:t> in den </a:t>
            </a:r>
            <a:r>
              <a:rPr lang="fr-FR" b="1" u="sng" dirty="0" err="1" smtClean="0"/>
              <a:t>Vereinigten</a:t>
            </a:r>
            <a:r>
              <a:rPr lang="fr-FR" b="1" u="sng" dirty="0" smtClean="0"/>
              <a:t> </a:t>
            </a:r>
            <a:r>
              <a:rPr lang="fr-FR" b="1" u="sng" dirty="0" err="1" smtClean="0"/>
              <a:t>Staaten</a:t>
            </a:r>
            <a:r>
              <a:rPr lang="fr-FR" b="1" u="sng" dirty="0" smtClean="0"/>
              <a:t>?</a:t>
            </a:r>
            <a:endParaRPr lang="fr-FR" b="1" u="sng" dirty="0"/>
          </a:p>
        </p:txBody>
      </p:sp>
      <p:sp>
        <p:nvSpPr>
          <p:cNvPr id="6" name="Rectangle 5"/>
          <p:cNvSpPr/>
          <p:nvPr/>
        </p:nvSpPr>
        <p:spPr>
          <a:xfrm>
            <a:off x="323528" y="2023680"/>
            <a:ext cx="4572000" cy="1477328"/>
          </a:xfrm>
          <a:prstGeom prst="rect">
            <a:avLst/>
          </a:prstGeom>
        </p:spPr>
        <p:txBody>
          <a:bodyPr>
            <a:spAutoFit/>
          </a:bodyPr>
          <a:lstStyle/>
          <a:p>
            <a:r>
              <a:rPr lang="de-DE" dirty="0"/>
              <a:t>Quäker haben aus eben diesem Grund die Beschneidung in den Vereinigten Staaten eingeführt: der Sensibilitätsverlust des Penis sollte dem Verlangen nach Masturbation entgegenwirken</a:t>
            </a:r>
            <a:endParaRPr lang="fr-FR" dirty="0"/>
          </a:p>
        </p:txBody>
      </p:sp>
      <p:grpSp>
        <p:nvGrpSpPr>
          <p:cNvPr id="7" name="Group 6"/>
          <p:cNvGrpSpPr/>
          <p:nvPr/>
        </p:nvGrpSpPr>
        <p:grpSpPr>
          <a:xfrm>
            <a:off x="467544" y="3833961"/>
            <a:ext cx="4032448" cy="2619375"/>
            <a:chOff x="467544" y="3833961"/>
            <a:chExt cx="4032448" cy="2619375"/>
          </a:xfrm>
        </p:grpSpPr>
        <p:pic>
          <p:nvPicPr>
            <p:cNvPr id="8" name="Picture 6" descr="Photo of Dr. John Harvey Kellogg"/>
            <p:cNvPicPr>
              <a:picLocks noChangeAspect="1" noChangeArrowheads="1"/>
            </p:cNvPicPr>
            <p:nvPr/>
          </p:nvPicPr>
          <p:blipFill>
            <a:blip r:embed="rId2" cstate="print"/>
            <a:srcRect/>
            <a:stretch>
              <a:fillRect/>
            </a:stretch>
          </p:blipFill>
          <p:spPr bwMode="auto">
            <a:xfrm>
              <a:off x="467544" y="3833961"/>
              <a:ext cx="1343025" cy="2619375"/>
            </a:xfrm>
            <a:prstGeom prst="rect">
              <a:avLst/>
            </a:prstGeom>
            <a:noFill/>
          </p:spPr>
        </p:pic>
        <p:sp>
          <p:nvSpPr>
            <p:cNvPr id="9" name="Rectangle 8"/>
            <p:cNvSpPr/>
            <p:nvPr/>
          </p:nvSpPr>
          <p:spPr>
            <a:xfrm>
              <a:off x="1835696" y="5778177"/>
              <a:ext cx="2664296" cy="646331"/>
            </a:xfrm>
            <a:prstGeom prst="rect">
              <a:avLst/>
            </a:prstGeom>
          </p:spPr>
          <p:txBody>
            <a:bodyPr wrap="square">
              <a:spAutoFit/>
            </a:bodyPr>
            <a:lstStyle/>
            <a:p>
              <a:r>
                <a:rPr lang="fr-FR" dirty="0"/>
                <a:t>John Harvey </a:t>
              </a:r>
              <a:r>
                <a:rPr lang="fr-FR" dirty="0" smtClean="0"/>
                <a:t>Kellogg</a:t>
              </a:r>
            </a:p>
            <a:p>
              <a:r>
                <a:rPr lang="fr-FR" dirty="0" smtClean="0"/>
                <a:t>(1852-1943)</a:t>
              </a:r>
              <a:endParaRPr lang="fr-FR" dirty="0"/>
            </a:p>
          </p:txBody>
        </p:sp>
      </p:grpSp>
      <p:sp>
        <p:nvSpPr>
          <p:cNvPr id="10" name="Rectangle 9"/>
          <p:cNvSpPr/>
          <p:nvPr/>
        </p:nvSpPr>
        <p:spPr>
          <a:xfrm>
            <a:off x="323528" y="764704"/>
            <a:ext cx="4572000" cy="923330"/>
          </a:xfrm>
          <a:prstGeom prst="rect">
            <a:avLst/>
          </a:prstGeom>
        </p:spPr>
        <p:txBody>
          <a:bodyPr>
            <a:spAutoFit/>
          </a:bodyPr>
          <a:lstStyle/>
          <a:p>
            <a:r>
              <a:rPr lang="de-DE" dirty="0" smtClean="0"/>
              <a:t>Seit dem 12</a:t>
            </a:r>
            <a:r>
              <a:rPr lang="de-DE" dirty="0"/>
              <a:t>. </a:t>
            </a:r>
            <a:r>
              <a:rPr lang="de-DE" dirty="0" smtClean="0"/>
              <a:t>Jahrhundert (Maimonides), weisst man, dass </a:t>
            </a:r>
            <a:r>
              <a:rPr lang="de-DE" dirty="0"/>
              <a:t>die Beschneidung eine dämpfende Wirkung auf den Sexualtrieb ausübe.</a:t>
            </a:r>
            <a:endParaRPr lang="fr-FR" dirty="0"/>
          </a:p>
        </p:txBody>
      </p:sp>
      <p:sp>
        <p:nvSpPr>
          <p:cNvPr id="11" name="TextBox 10"/>
          <p:cNvSpPr txBox="1"/>
          <p:nvPr/>
        </p:nvSpPr>
        <p:spPr>
          <a:xfrm>
            <a:off x="4644008" y="1844824"/>
            <a:ext cx="4248471" cy="3693319"/>
          </a:xfrm>
          <a:prstGeom prst="rect">
            <a:avLst/>
          </a:prstGeom>
          <a:noFill/>
        </p:spPr>
        <p:txBody>
          <a:bodyPr wrap="square" rtlCol="0">
            <a:spAutoFit/>
          </a:bodyPr>
          <a:lstStyle/>
          <a:p>
            <a:r>
              <a:rPr lang="de-DE" dirty="0" smtClean="0"/>
              <a:t>„Ein Mittel gegen Masturbation, welches bei kleinen Jungen fast immer erfolgreich ist, ist die </a:t>
            </a:r>
            <a:r>
              <a:rPr lang="de-DE" b="1" dirty="0" smtClean="0"/>
              <a:t>Beschneidung</a:t>
            </a:r>
            <a:r>
              <a:rPr lang="de-DE" dirty="0" smtClean="0"/>
              <a:t>. Die Operation sollte von einem Arzt </a:t>
            </a:r>
            <a:r>
              <a:rPr lang="de-DE" b="1" dirty="0" smtClean="0"/>
              <a:t>ohne Betäubung</a:t>
            </a:r>
            <a:r>
              <a:rPr lang="de-DE" dirty="0" smtClean="0"/>
              <a:t> durchgeführt werden, weil </a:t>
            </a:r>
            <a:r>
              <a:rPr lang="de-DE" b="1" dirty="0" smtClean="0"/>
              <a:t>der kurze Schmerz einen heilsamen Effekt hat</a:t>
            </a:r>
            <a:r>
              <a:rPr lang="de-DE" dirty="0" smtClean="0"/>
              <a:t>, besonders, wenn er mit Gedanken an Strafe in Verbindung gebracht wird.“</a:t>
            </a:r>
          </a:p>
          <a:p>
            <a:endParaRPr lang="de-DE" dirty="0" smtClean="0"/>
          </a:p>
          <a:p>
            <a:r>
              <a:rPr lang="de-DE" dirty="0" smtClean="0"/>
              <a:t>– </a:t>
            </a:r>
            <a:r>
              <a:rPr lang="de-DE" cap="small" dirty="0" smtClean="0"/>
              <a:t>John Harvey Kellogg, M.D., </a:t>
            </a:r>
            <a:r>
              <a:rPr lang="de-DE" i="1" cap="small" dirty="0" smtClean="0"/>
              <a:t>Treatment for Self-Abuse and its Effects, Plain Facts for Old and Young</a:t>
            </a:r>
            <a:r>
              <a:rPr lang="de-DE" cap="small" dirty="0" smtClean="0"/>
              <a:t>, Iowa: F. Segner &amp; Co. (1888), Seite 295</a:t>
            </a:r>
            <a:endParaRPr lang="fr-FR" dirty="0"/>
          </a:p>
        </p:txBody>
      </p:sp>
      <p:sp>
        <p:nvSpPr>
          <p:cNvPr id="3" name="ZoneTexte 2"/>
          <p:cNvSpPr txBox="1"/>
          <p:nvPr/>
        </p:nvSpPr>
        <p:spPr>
          <a:xfrm>
            <a:off x="5652120" y="548680"/>
            <a:ext cx="2838662" cy="646331"/>
          </a:xfrm>
          <a:prstGeom prst="rect">
            <a:avLst/>
          </a:prstGeom>
          <a:noFill/>
        </p:spPr>
        <p:txBody>
          <a:bodyPr wrap="none" rtlCol="0">
            <a:spAutoFit/>
          </a:bodyPr>
          <a:lstStyle/>
          <a:p>
            <a:r>
              <a:rPr lang="de-DE" dirty="0" smtClean="0"/>
              <a:t>„weltweit häufiger Eingriff “ </a:t>
            </a:r>
          </a:p>
          <a:p>
            <a:r>
              <a:rPr lang="de-DE" dirty="0" smtClean="0"/>
              <a:t>(</a:t>
            </a:r>
            <a:r>
              <a:rPr lang="de-DE" i="1" dirty="0" smtClean="0"/>
              <a:t>Die Presse</a:t>
            </a:r>
            <a:r>
              <a:rPr lang="de-DE" dirty="0" smtClean="0"/>
              <a:t>, 25.7.2012)</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332656"/>
            <a:ext cx="8582769" cy="3977717"/>
          </a:xfrm>
          <a:prstGeom prst="rect">
            <a:avLst/>
          </a:prstGeom>
          <a:noFill/>
          <a:ln w="9525">
            <a:noFill/>
            <a:miter lim="800000"/>
            <a:headEnd/>
            <a:tailEnd/>
          </a:ln>
        </p:spPr>
      </p:pic>
      <p:sp>
        <p:nvSpPr>
          <p:cNvPr id="5" name="TextBox 4"/>
          <p:cNvSpPr txBox="1"/>
          <p:nvPr/>
        </p:nvSpPr>
        <p:spPr>
          <a:xfrm>
            <a:off x="6062664" y="5805264"/>
            <a:ext cx="2685800" cy="369332"/>
          </a:xfrm>
          <a:prstGeom prst="rect">
            <a:avLst/>
          </a:prstGeom>
          <a:noFill/>
        </p:spPr>
        <p:txBody>
          <a:bodyPr wrap="none" rtlCol="0">
            <a:spAutoFit/>
          </a:bodyPr>
          <a:lstStyle/>
          <a:p>
            <a:r>
              <a:rPr lang="fr-FR" dirty="0" smtClean="0"/>
              <a:t>(</a:t>
            </a:r>
            <a:r>
              <a:rPr lang="fr-FR" dirty="0" err="1" smtClean="0"/>
              <a:t>from</a:t>
            </a:r>
            <a:r>
              <a:rPr lang="fr-FR" dirty="0" smtClean="0"/>
              <a:t> </a:t>
            </a:r>
            <a:r>
              <a:rPr lang="fr-FR" dirty="0" smtClean="0">
                <a:hlinkClick r:id="rId3"/>
              </a:rPr>
              <a:t>Eric </a:t>
            </a:r>
            <a:r>
              <a:rPr lang="fr-FR" dirty="0" err="1" smtClean="0">
                <a:hlinkClick r:id="rId3"/>
              </a:rPr>
              <a:t>Clopper’s</a:t>
            </a:r>
            <a:r>
              <a:rPr lang="fr-FR" dirty="0" smtClean="0">
                <a:hlinkClick r:id="rId3"/>
              </a:rPr>
              <a:t> </a:t>
            </a:r>
            <a:r>
              <a:rPr lang="fr-FR" dirty="0" err="1" smtClean="0">
                <a:hlinkClick r:id="rId3"/>
              </a:rPr>
              <a:t>Video</a:t>
            </a:r>
            <a:r>
              <a:rPr lang="fr-FR" dirty="0" smtClean="0"/>
              <a:t>)</a:t>
            </a:r>
            <a:endParaRPr lang="fr-FR" dirty="0"/>
          </a:p>
        </p:txBody>
      </p:sp>
      <p:pic>
        <p:nvPicPr>
          <p:cNvPr id="5123" name="Picture 3"/>
          <p:cNvPicPr>
            <a:picLocks noChangeAspect="1" noChangeArrowheads="1"/>
          </p:cNvPicPr>
          <p:nvPr/>
        </p:nvPicPr>
        <p:blipFill>
          <a:blip r:embed="rId4" cstate="print"/>
          <a:srcRect/>
          <a:stretch>
            <a:fillRect/>
          </a:stretch>
        </p:blipFill>
        <p:spPr bwMode="auto">
          <a:xfrm>
            <a:off x="251520" y="1196752"/>
            <a:ext cx="3371850" cy="551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2387448" cy="369332"/>
          </a:xfrm>
          <a:prstGeom prst="rect">
            <a:avLst/>
          </a:prstGeom>
          <a:noFill/>
        </p:spPr>
        <p:txBody>
          <a:bodyPr wrap="none" rtlCol="0">
            <a:spAutoFit/>
          </a:bodyPr>
          <a:lstStyle/>
          <a:p>
            <a:r>
              <a:rPr lang="fr-FR" b="1" u="sng" dirty="0" smtClean="0"/>
              <a:t>5. </a:t>
            </a:r>
            <a:r>
              <a:rPr lang="fr-FR" b="1" u="sng" dirty="0" smtClean="0"/>
              <a:t>Aber </a:t>
            </a:r>
            <a:r>
              <a:rPr lang="fr-FR" b="1" u="sng" dirty="0" err="1" smtClean="0"/>
              <a:t>als</a:t>
            </a:r>
            <a:r>
              <a:rPr lang="fr-FR" b="1" u="sng" dirty="0" smtClean="0"/>
              <a:t> </a:t>
            </a:r>
            <a:r>
              <a:rPr lang="fr-FR" b="1" u="sng" dirty="0" err="1" smtClean="0"/>
              <a:t>Prävention</a:t>
            </a:r>
            <a:r>
              <a:rPr lang="fr-FR" b="1" u="sng" dirty="0" smtClean="0"/>
              <a:t>?</a:t>
            </a:r>
            <a:endParaRPr lang="fr-FR" b="1" u="sng" dirty="0"/>
          </a:p>
        </p:txBody>
      </p:sp>
      <p:sp>
        <p:nvSpPr>
          <p:cNvPr id="3" name="TextBox 2"/>
          <p:cNvSpPr txBox="1"/>
          <p:nvPr/>
        </p:nvSpPr>
        <p:spPr>
          <a:xfrm>
            <a:off x="683568" y="1916832"/>
            <a:ext cx="8208912" cy="1200329"/>
          </a:xfrm>
          <a:prstGeom prst="rect">
            <a:avLst/>
          </a:prstGeom>
          <a:noFill/>
        </p:spPr>
        <p:txBody>
          <a:bodyPr wrap="square" rtlCol="0">
            <a:spAutoFit/>
          </a:bodyPr>
          <a:lstStyle/>
          <a:p>
            <a:r>
              <a:rPr lang="fr-FR" b="1" dirty="0" err="1" smtClean="0"/>
              <a:t>Peniskarzinom</a:t>
            </a:r>
            <a:r>
              <a:rPr lang="fr-FR" dirty="0" smtClean="0"/>
              <a:t>: </a:t>
            </a:r>
            <a:r>
              <a:rPr lang="de-DE" dirty="0" smtClean="0"/>
              <a:t>„Das Peniskarzinom ist in der westlichen Welt ein seltener Tumor, der bei Männern im fortgeschrittenen Lebensalter auftritt. In Mitteleuropa und in den Vereinigten Staaten lag die Inzidenz vor etwa einem Jahrzehnt bei 0,9 pro 100.000 Männer pro Jahr“ (Wikipedia, sonst </a:t>
            </a:r>
            <a:r>
              <a:rPr lang="nl-NL" dirty="0" smtClean="0"/>
              <a:t>Bleeker et al, </a:t>
            </a:r>
            <a:r>
              <a:rPr lang="nl-NL" i="1" dirty="0" smtClean="0"/>
              <a:t>World J Urol</a:t>
            </a:r>
            <a:r>
              <a:rPr lang="nl-NL" dirty="0" smtClean="0"/>
              <a:t> (2009) 27, 141-150</a:t>
            </a:r>
            <a:r>
              <a:rPr lang="de-DE" dirty="0" smtClean="0"/>
              <a:t>)</a:t>
            </a:r>
            <a:endParaRPr lang="fr-FR" dirty="0"/>
          </a:p>
        </p:txBody>
      </p:sp>
      <p:sp>
        <p:nvSpPr>
          <p:cNvPr id="4" name="TextBox 3"/>
          <p:cNvSpPr txBox="1"/>
          <p:nvPr/>
        </p:nvSpPr>
        <p:spPr>
          <a:xfrm>
            <a:off x="683568" y="4947439"/>
            <a:ext cx="8496944" cy="923330"/>
          </a:xfrm>
          <a:prstGeom prst="rect">
            <a:avLst/>
          </a:prstGeom>
          <a:noFill/>
        </p:spPr>
        <p:txBody>
          <a:bodyPr wrap="square" rtlCol="0">
            <a:spAutoFit/>
          </a:bodyPr>
          <a:lstStyle/>
          <a:p>
            <a:r>
              <a:rPr lang="fr-FR" b="1" dirty="0" smtClean="0"/>
              <a:t>AIDS</a:t>
            </a:r>
            <a:r>
              <a:rPr lang="fr-FR" dirty="0" smtClean="0"/>
              <a:t>: </a:t>
            </a:r>
            <a:r>
              <a:rPr lang="de-DE" dirty="0" smtClean="0"/>
              <a:t> Ja, in Länder wie Uganda wo die HIV-Inzidenz über 7% ist, und nur für ERWACHSENE. Es ist übrigens das Ergebnis von einem Abkommen mit der r.-k. Kirche. Kondome sind viel effizienter, aber die Kirche will nichts davon wissen. </a:t>
            </a:r>
            <a:endParaRPr lang="fr-FR" dirty="0"/>
          </a:p>
        </p:txBody>
      </p:sp>
      <p:sp>
        <p:nvSpPr>
          <p:cNvPr id="6" name="TextBox 5"/>
          <p:cNvSpPr txBox="1"/>
          <p:nvPr/>
        </p:nvSpPr>
        <p:spPr>
          <a:xfrm>
            <a:off x="683568" y="6228020"/>
            <a:ext cx="7056784" cy="369332"/>
          </a:xfrm>
          <a:prstGeom prst="rect">
            <a:avLst/>
          </a:prstGeom>
          <a:noFill/>
        </p:spPr>
        <p:txBody>
          <a:bodyPr wrap="square" rtlCol="0">
            <a:spAutoFit/>
          </a:bodyPr>
          <a:lstStyle/>
          <a:p>
            <a:r>
              <a:rPr lang="fr-FR" b="1" dirty="0" smtClean="0"/>
              <a:t>American </a:t>
            </a:r>
            <a:r>
              <a:rPr lang="fr-FR" b="1" dirty="0" err="1" smtClean="0"/>
              <a:t>Academy</a:t>
            </a:r>
            <a:r>
              <a:rPr lang="fr-FR" b="1" dirty="0" smtClean="0"/>
              <a:t> of </a:t>
            </a:r>
            <a:r>
              <a:rPr lang="fr-FR" b="1" dirty="0" err="1" smtClean="0"/>
              <a:t>Pediatrics</a:t>
            </a:r>
            <a:r>
              <a:rPr lang="fr-FR" b="1" dirty="0" smtClean="0"/>
              <a:t> (AAP, 2,5 </a:t>
            </a:r>
            <a:r>
              <a:rPr lang="fr-FR" b="1" dirty="0" err="1" smtClean="0"/>
              <a:t>Milliarden</a:t>
            </a:r>
            <a:r>
              <a:rPr lang="fr-FR" b="1" dirty="0" smtClean="0"/>
              <a:t> Dollar pro </a:t>
            </a:r>
            <a:r>
              <a:rPr lang="fr-FR" b="1" dirty="0" err="1" smtClean="0"/>
              <a:t>Jahr</a:t>
            </a:r>
            <a:r>
              <a:rPr lang="fr-FR" b="1" dirty="0" smtClean="0"/>
              <a:t>)</a:t>
            </a:r>
            <a:endParaRPr lang="fr-FR" b="1" dirty="0"/>
          </a:p>
        </p:txBody>
      </p:sp>
      <p:sp>
        <p:nvSpPr>
          <p:cNvPr id="7" name="TextBox 6"/>
          <p:cNvSpPr txBox="1"/>
          <p:nvPr/>
        </p:nvSpPr>
        <p:spPr>
          <a:xfrm>
            <a:off x="251520" y="620688"/>
            <a:ext cx="8892480" cy="1200329"/>
          </a:xfrm>
          <a:prstGeom prst="rect">
            <a:avLst/>
          </a:prstGeom>
          <a:noFill/>
        </p:spPr>
        <p:txBody>
          <a:bodyPr wrap="square" rtlCol="0">
            <a:spAutoFit/>
          </a:bodyPr>
          <a:lstStyle/>
          <a:p>
            <a:r>
              <a:rPr lang="de-DE" dirty="0" smtClean="0"/>
              <a:t>Man liest z.B. In der WZ: „Eine fachgerecht durchgeführte Beschneidung hat keinerlei sexuelle oder gesundheitliche Nachteile und wird von der WHO gegen Peniskrebs und Gebärmutterhalskrebs bei der Partnerin und für manche Regionen der Welt sogar gegen HIV empfohlen.“ (19.7.2012)</a:t>
            </a:r>
            <a:endParaRPr lang="fr-FR" dirty="0"/>
          </a:p>
        </p:txBody>
      </p:sp>
      <p:sp>
        <p:nvSpPr>
          <p:cNvPr id="8" name="TextBox 7"/>
          <p:cNvSpPr txBox="1"/>
          <p:nvPr/>
        </p:nvSpPr>
        <p:spPr>
          <a:xfrm>
            <a:off x="683568" y="5864728"/>
            <a:ext cx="6621685" cy="369332"/>
          </a:xfrm>
          <a:prstGeom prst="rect">
            <a:avLst/>
          </a:prstGeom>
          <a:noFill/>
        </p:spPr>
        <p:txBody>
          <a:bodyPr wrap="none" rtlCol="0">
            <a:spAutoFit/>
          </a:bodyPr>
          <a:lstStyle/>
          <a:p>
            <a:r>
              <a:rPr lang="fr-FR" b="1" dirty="0" smtClean="0"/>
              <a:t>ERINNERUNG</a:t>
            </a:r>
            <a:r>
              <a:rPr lang="fr-FR" dirty="0" smtClean="0"/>
              <a:t>: Babies </a:t>
            </a:r>
            <a:r>
              <a:rPr lang="fr-FR" dirty="0" err="1" smtClean="0"/>
              <a:t>und</a:t>
            </a:r>
            <a:r>
              <a:rPr lang="fr-FR" dirty="0" smtClean="0"/>
              <a:t> </a:t>
            </a:r>
            <a:r>
              <a:rPr lang="fr-FR" dirty="0" err="1" smtClean="0"/>
              <a:t>kleine</a:t>
            </a:r>
            <a:r>
              <a:rPr lang="fr-FR" dirty="0" smtClean="0"/>
              <a:t> </a:t>
            </a:r>
            <a:r>
              <a:rPr lang="fr-FR" dirty="0" err="1" smtClean="0"/>
              <a:t>Jungen</a:t>
            </a:r>
            <a:r>
              <a:rPr lang="fr-FR" dirty="0" smtClean="0"/>
              <a:t> </a:t>
            </a:r>
            <a:r>
              <a:rPr lang="fr-FR" dirty="0" err="1" smtClean="0"/>
              <a:t>haben</a:t>
            </a:r>
            <a:r>
              <a:rPr lang="fr-FR" dirty="0" smtClean="0"/>
              <a:t> </a:t>
            </a:r>
            <a:r>
              <a:rPr lang="fr-FR" dirty="0" err="1" smtClean="0"/>
              <a:t>kein</a:t>
            </a:r>
            <a:r>
              <a:rPr lang="fr-FR" dirty="0" smtClean="0"/>
              <a:t> sexuelles Leben!</a:t>
            </a:r>
            <a:endParaRPr lang="fr-FR" dirty="0"/>
          </a:p>
        </p:txBody>
      </p:sp>
      <p:sp>
        <p:nvSpPr>
          <p:cNvPr id="10" name="TextBox 9"/>
          <p:cNvSpPr txBox="1"/>
          <p:nvPr/>
        </p:nvSpPr>
        <p:spPr>
          <a:xfrm>
            <a:off x="683568" y="3111120"/>
            <a:ext cx="8208912" cy="1200329"/>
          </a:xfrm>
          <a:prstGeom prst="rect">
            <a:avLst/>
          </a:prstGeom>
          <a:noFill/>
        </p:spPr>
        <p:txBody>
          <a:bodyPr wrap="square" rtlCol="0">
            <a:spAutoFit/>
          </a:bodyPr>
          <a:lstStyle/>
          <a:p>
            <a:r>
              <a:rPr lang="fr-FR" b="1" dirty="0" err="1" smtClean="0"/>
              <a:t>Cervixkarzinom</a:t>
            </a:r>
            <a:r>
              <a:rPr lang="fr-FR" dirty="0" smtClean="0"/>
              <a:t>: </a:t>
            </a:r>
            <a:r>
              <a:rPr lang="de-DE" dirty="0" smtClean="0"/>
              <a:t>die Hauptrisikofaktoren sowohl für Peniskrebs als auch Gebärmutterhalskrebs sind der Tabbakkonsum, durch den Karzinogene über den Blutstrom verbreitet werden, sowie die Präsenz des humanen Papillomavirus (HPV), der durch sexuelle Aktivität übertragen wird. Es gibt eine </a:t>
            </a:r>
            <a:r>
              <a:rPr lang="fr-FR" dirty="0" err="1" smtClean="0"/>
              <a:t>Schutzimpfung</a:t>
            </a:r>
            <a:r>
              <a:rPr lang="fr-FR" dirty="0" smtClean="0"/>
              <a:t> .</a:t>
            </a:r>
            <a:endParaRPr lang="fr-FR" dirty="0"/>
          </a:p>
        </p:txBody>
      </p:sp>
      <p:sp>
        <p:nvSpPr>
          <p:cNvPr id="11" name="TextBox 10"/>
          <p:cNvSpPr txBox="1"/>
          <p:nvPr/>
        </p:nvSpPr>
        <p:spPr>
          <a:xfrm>
            <a:off x="683568" y="4305408"/>
            <a:ext cx="7200800" cy="648072"/>
          </a:xfrm>
          <a:prstGeom prst="rect">
            <a:avLst/>
          </a:prstGeom>
          <a:noFill/>
        </p:spPr>
        <p:txBody>
          <a:bodyPr wrap="square" rtlCol="0">
            <a:spAutoFit/>
          </a:bodyPr>
          <a:lstStyle/>
          <a:p>
            <a:r>
              <a:rPr lang="de-DE" b="1" dirty="0" smtClean="0"/>
              <a:t>Die Angst vor Krebs</a:t>
            </a:r>
            <a:r>
              <a:rPr lang="de-DE" dirty="0" smtClean="0"/>
              <a:t> darf nicht dazu missbraucht werden, die Praktik der männlichen Beschneidung zu rechtfertigen.</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472826" y="2901946"/>
            <a:ext cx="6553200" cy="37338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1896609" cy="369332"/>
          </a:xfrm>
          <a:prstGeom prst="rect">
            <a:avLst/>
          </a:prstGeom>
          <a:noFill/>
        </p:spPr>
        <p:txBody>
          <a:bodyPr wrap="none" rtlCol="0">
            <a:spAutoFit/>
          </a:bodyPr>
          <a:lstStyle/>
          <a:p>
            <a:r>
              <a:rPr lang="fr-FR" b="1" u="sng" dirty="0" smtClean="0"/>
              <a:t>6. </a:t>
            </a:r>
            <a:r>
              <a:rPr lang="fr-FR" b="1" u="sng" dirty="0" smtClean="0"/>
              <a:t>FGM </a:t>
            </a:r>
            <a:r>
              <a:rPr lang="fr-FR" b="1" u="sng" dirty="0" err="1" smtClean="0"/>
              <a:t>und</a:t>
            </a:r>
            <a:r>
              <a:rPr lang="fr-FR" b="1" u="sng" dirty="0" smtClean="0"/>
              <a:t> MGM</a:t>
            </a:r>
            <a:endParaRPr lang="fr-FR" b="1" u="sng" dirty="0"/>
          </a:p>
        </p:txBody>
      </p:sp>
      <p:sp>
        <p:nvSpPr>
          <p:cNvPr id="3" name="TextBox 2"/>
          <p:cNvSpPr txBox="1"/>
          <p:nvPr/>
        </p:nvSpPr>
        <p:spPr>
          <a:xfrm>
            <a:off x="1497190" y="5805264"/>
            <a:ext cx="7611314" cy="646331"/>
          </a:xfrm>
          <a:prstGeom prst="rect">
            <a:avLst/>
          </a:prstGeom>
          <a:noFill/>
        </p:spPr>
        <p:txBody>
          <a:bodyPr wrap="square" rtlCol="0">
            <a:spAutoFit/>
          </a:bodyPr>
          <a:lstStyle/>
          <a:p>
            <a:r>
              <a:rPr lang="fr-FR" b="1" dirty="0" err="1" smtClean="0"/>
              <a:t>Postkolonialismus</a:t>
            </a:r>
            <a:r>
              <a:rPr lang="fr-FR" dirty="0" smtClean="0"/>
              <a:t>: </a:t>
            </a:r>
            <a:r>
              <a:rPr lang="fr-FR" dirty="0" err="1" smtClean="0"/>
              <a:t>Soll</a:t>
            </a:r>
            <a:r>
              <a:rPr lang="fr-FR" dirty="0" smtClean="0"/>
              <a:t> man </a:t>
            </a:r>
            <a:r>
              <a:rPr lang="fr-FR" dirty="0" err="1" smtClean="0"/>
              <a:t>Monotheismen</a:t>
            </a:r>
            <a:r>
              <a:rPr lang="fr-FR" dirty="0" smtClean="0"/>
              <a:t> (</a:t>
            </a:r>
            <a:r>
              <a:rPr lang="fr-FR" dirty="0" err="1" smtClean="0"/>
              <a:t>Judentum</a:t>
            </a:r>
            <a:r>
              <a:rPr lang="fr-FR" dirty="0" smtClean="0"/>
              <a:t>, Islam) </a:t>
            </a:r>
            <a:r>
              <a:rPr lang="fr-FR" dirty="0" err="1" smtClean="0"/>
              <a:t>mehr</a:t>
            </a:r>
            <a:r>
              <a:rPr lang="fr-FR" dirty="0" smtClean="0"/>
              <a:t> </a:t>
            </a:r>
            <a:r>
              <a:rPr lang="fr-FR" dirty="0" err="1" smtClean="0"/>
              <a:t>als</a:t>
            </a:r>
            <a:r>
              <a:rPr lang="fr-FR" dirty="0" smtClean="0"/>
              <a:t> </a:t>
            </a:r>
            <a:r>
              <a:rPr lang="fr-FR" dirty="0" err="1" smtClean="0"/>
              <a:t>animistische</a:t>
            </a:r>
            <a:r>
              <a:rPr lang="fr-FR" dirty="0" smtClean="0"/>
              <a:t> </a:t>
            </a:r>
            <a:r>
              <a:rPr lang="fr-FR" dirty="0" err="1" smtClean="0"/>
              <a:t>Religionen</a:t>
            </a:r>
            <a:r>
              <a:rPr lang="fr-FR" dirty="0" smtClean="0"/>
              <a:t> </a:t>
            </a:r>
            <a:r>
              <a:rPr lang="fr-FR" dirty="0" err="1" smtClean="0"/>
              <a:t>respektieren</a:t>
            </a:r>
            <a:r>
              <a:rPr lang="fr-FR" dirty="0" smtClean="0"/>
              <a:t>?</a:t>
            </a:r>
          </a:p>
        </p:txBody>
      </p:sp>
      <p:sp>
        <p:nvSpPr>
          <p:cNvPr id="5" name="TextBox 4"/>
          <p:cNvSpPr txBox="1"/>
          <p:nvPr/>
        </p:nvSpPr>
        <p:spPr>
          <a:xfrm>
            <a:off x="323528" y="548680"/>
            <a:ext cx="3888432" cy="5355312"/>
          </a:xfrm>
          <a:prstGeom prst="rect">
            <a:avLst/>
          </a:prstGeom>
          <a:noFill/>
        </p:spPr>
        <p:txBody>
          <a:bodyPr wrap="square" rtlCol="0">
            <a:spAutoFit/>
          </a:bodyPr>
          <a:lstStyle/>
          <a:p>
            <a:r>
              <a:rPr lang="de-DE" dirty="0" smtClean="0"/>
              <a:t>Den §1631d des dt. Bürgerlichen Gesetzbuchs („Beschneidung des männlichen Kindes“, Dez. 2012) bezeichnete Christa Müller, Gründerin und Vorsitzende des Vereins (I)NTACT – Internationale Aktion gegen die Beschneidung von Mädchen und Frauen e.V., als </a:t>
            </a:r>
            <a:r>
              <a:rPr lang="de-DE" b="1" dirty="0" smtClean="0"/>
              <a:t>Einfallstor für weibliche Genitalverstümmelung </a:t>
            </a:r>
            <a:r>
              <a:rPr lang="de-DE" dirty="0" smtClean="0"/>
              <a:t>in Deutschland. Eltern, die bei ihrer Tochter eine “</a:t>
            </a:r>
            <a:r>
              <a:rPr lang="de-DE" b="1" dirty="0" smtClean="0"/>
              <a:t>kleine Sunna</a:t>
            </a:r>
            <a:r>
              <a:rPr lang="de-DE" dirty="0" smtClean="0"/>
              <a:t>” (Entfernung der Klitoris-Vorhaut und der Klitoris-Spitze) vornehmen lassen wollten, könnten sich vor einem deutschen Gericht mit Berufung auf das Beschneidungsgesetz und den Grundsatz der Gleichberechtigung der Geschlechter das Recht auf diesen Eingriff an ihrer Tochter vermutlich einklagen. </a:t>
            </a:r>
            <a:endParaRPr lang="fr-FR" dirty="0"/>
          </a:p>
        </p:txBody>
      </p:sp>
      <p:pic>
        <p:nvPicPr>
          <p:cNvPr id="18433" name="Picture 1"/>
          <p:cNvPicPr>
            <a:picLocks noChangeAspect="1" noChangeArrowheads="1"/>
          </p:cNvPicPr>
          <p:nvPr/>
        </p:nvPicPr>
        <p:blipFill>
          <a:blip r:embed="rId2" cstate="print"/>
          <a:srcRect/>
          <a:stretch>
            <a:fillRect/>
          </a:stretch>
        </p:blipFill>
        <p:spPr bwMode="auto">
          <a:xfrm>
            <a:off x="4211960" y="188640"/>
            <a:ext cx="4662007" cy="4824536"/>
          </a:xfrm>
          <a:prstGeom prst="rect">
            <a:avLst/>
          </a:prstGeom>
          <a:noFill/>
          <a:ln w="9525">
            <a:noFill/>
            <a:miter lim="800000"/>
            <a:headEnd/>
            <a:tailEnd/>
          </a:ln>
        </p:spPr>
      </p:pic>
      <p:sp>
        <p:nvSpPr>
          <p:cNvPr id="7" name="TextBox 6"/>
          <p:cNvSpPr txBox="1"/>
          <p:nvPr/>
        </p:nvSpPr>
        <p:spPr>
          <a:xfrm>
            <a:off x="1497190" y="6444044"/>
            <a:ext cx="5764720" cy="369332"/>
          </a:xfrm>
          <a:prstGeom prst="rect">
            <a:avLst/>
          </a:prstGeom>
          <a:noFill/>
        </p:spPr>
        <p:txBody>
          <a:bodyPr wrap="none" rtlCol="0">
            <a:spAutoFit/>
          </a:bodyPr>
          <a:lstStyle/>
          <a:p>
            <a:r>
              <a:rPr lang="fr-FR" b="1" dirty="0" err="1" smtClean="0"/>
              <a:t>Sexismus</a:t>
            </a:r>
            <a:r>
              <a:rPr lang="fr-FR" dirty="0" smtClean="0"/>
              <a:t>: </a:t>
            </a:r>
            <a:r>
              <a:rPr lang="fr-FR" dirty="0" err="1" smtClean="0"/>
              <a:t>Warum</a:t>
            </a:r>
            <a:r>
              <a:rPr lang="fr-FR" dirty="0" smtClean="0"/>
              <a:t> </a:t>
            </a:r>
            <a:r>
              <a:rPr lang="fr-FR" dirty="0" err="1" smtClean="0"/>
              <a:t>sollten</a:t>
            </a:r>
            <a:r>
              <a:rPr lang="fr-FR" dirty="0" smtClean="0"/>
              <a:t> die </a:t>
            </a:r>
            <a:r>
              <a:rPr lang="fr-FR" dirty="0" err="1" smtClean="0"/>
              <a:t>Gesetze</a:t>
            </a:r>
            <a:r>
              <a:rPr lang="fr-FR" dirty="0" smtClean="0"/>
              <a:t> </a:t>
            </a:r>
            <a:r>
              <a:rPr lang="fr-FR" dirty="0" err="1" smtClean="0"/>
              <a:t>nur</a:t>
            </a:r>
            <a:r>
              <a:rPr lang="fr-FR" dirty="0" smtClean="0"/>
              <a:t> </a:t>
            </a:r>
            <a:r>
              <a:rPr lang="fr-FR" dirty="0" err="1" smtClean="0"/>
              <a:t>Frauen</a:t>
            </a:r>
            <a:r>
              <a:rPr lang="fr-FR" dirty="0" smtClean="0"/>
              <a:t> </a:t>
            </a:r>
            <a:r>
              <a:rPr lang="fr-FR" dirty="0" err="1" smtClean="0"/>
              <a:t>schützen</a:t>
            </a:r>
            <a:r>
              <a:rPr lang="fr-F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28" y="242064"/>
            <a:ext cx="3973524" cy="369332"/>
          </a:xfrm>
          <a:prstGeom prst="rect">
            <a:avLst/>
          </a:prstGeom>
          <a:noFill/>
        </p:spPr>
        <p:txBody>
          <a:bodyPr wrap="none" rtlCol="0">
            <a:spAutoFit/>
          </a:bodyPr>
          <a:lstStyle/>
          <a:p>
            <a:r>
              <a:rPr lang="fr-FR" b="1" u="sng" dirty="0" smtClean="0"/>
              <a:t>7. </a:t>
            </a:r>
            <a:r>
              <a:rPr lang="fr-FR" b="1" u="sng" dirty="0" smtClean="0"/>
              <a:t>Von der </a:t>
            </a:r>
            <a:r>
              <a:rPr lang="fr-FR" b="1" u="sng" dirty="0" err="1" smtClean="0"/>
              <a:t>Brit</a:t>
            </a:r>
            <a:r>
              <a:rPr lang="fr-FR" b="1" u="sng" dirty="0" smtClean="0"/>
              <a:t> </a:t>
            </a:r>
            <a:r>
              <a:rPr lang="fr-FR" b="1" u="sng" dirty="0" err="1" smtClean="0"/>
              <a:t>Milah</a:t>
            </a:r>
            <a:r>
              <a:rPr lang="fr-FR" b="1" u="sng" dirty="0" smtClean="0"/>
              <a:t> </a:t>
            </a:r>
            <a:r>
              <a:rPr lang="fr-FR" b="1" u="sng" dirty="0" err="1" smtClean="0"/>
              <a:t>zu</a:t>
            </a:r>
            <a:r>
              <a:rPr lang="fr-FR" b="1" u="sng" dirty="0" smtClean="0"/>
              <a:t> der </a:t>
            </a:r>
            <a:r>
              <a:rPr lang="fr-FR" b="1" u="sng" dirty="0" err="1" smtClean="0"/>
              <a:t>Brit</a:t>
            </a:r>
            <a:r>
              <a:rPr lang="fr-FR" b="1" u="sng" dirty="0" smtClean="0"/>
              <a:t> </a:t>
            </a:r>
            <a:r>
              <a:rPr lang="fr-FR" b="1" u="sng" dirty="0" err="1" smtClean="0"/>
              <a:t>Shalom</a:t>
            </a:r>
            <a:endParaRPr lang="fr-FR" b="1" u="sng" dirty="0"/>
          </a:p>
        </p:txBody>
      </p:sp>
      <p:pic>
        <p:nvPicPr>
          <p:cNvPr id="3" name="Picture 5"/>
          <p:cNvPicPr>
            <a:picLocks noChangeAspect="1" noChangeArrowheads="1"/>
          </p:cNvPicPr>
          <p:nvPr/>
        </p:nvPicPr>
        <p:blipFill>
          <a:blip r:embed="rId2" cstate="print"/>
          <a:srcRect/>
          <a:stretch>
            <a:fillRect/>
          </a:stretch>
        </p:blipFill>
        <p:spPr bwMode="auto">
          <a:xfrm>
            <a:off x="3628330" y="620688"/>
            <a:ext cx="5515670" cy="936104"/>
          </a:xfrm>
          <a:prstGeom prst="rect">
            <a:avLst/>
          </a:prstGeom>
          <a:noFill/>
          <a:ln w="9525">
            <a:noFill/>
            <a:miter lim="800000"/>
            <a:headEnd/>
            <a:tailEnd/>
          </a:ln>
        </p:spPr>
      </p:pic>
      <p:sp>
        <p:nvSpPr>
          <p:cNvPr id="11" name="ZoneTexte 10"/>
          <p:cNvSpPr txBox="1"/>
          <p:nvPr/>
        </p:nvSpPr>
        <p:spPr>
          <a:xfrm>
            <a:off x="161888" y="539388"/>
            <a:ext cx="3227294" cy="369332"/>
          </a:xfrm>
          <a:prstGeom prst="rect">
            <a:avLst/>
          </a:prstGeom>
          <a:noFill/>
        </p:spPr>
        <p:txBody>
          <a:bodyPr wrap="none" rtlCol="0">
            <a:spAutoFit/>
          </a:bodyPr>
          <a:lstStyle/>
          <a:p>
            <a:r>
              <a:rPr lang="de-DE" dirty="0" smtClean="0"/>
              <a:t>„Für die Juden ist es so wichtig!“</a:t>
            </a:r>
            <a:endParaRPr lang="de-DE" dirty="0"/>
          </a:p>
        </p:txBody>
      </p:sp>
      <p:grpSp>
        <p:nvGrpSpPr>
          <p:cNvPr id="15" name="Groupe 14"/>
          <p:cNvGrpSpPr/>
          <p:nvPr/>
        </p:nvGrpSpPr>
        <p:grpSpPr>
          <a:xfrm>
            <a:off x="155575" y="1844824"/>
            <a:ext cx="5715000" cy="4581326"/>
            <a:chOff x="155575" y="1844824"/>
            <a:chExt cx="5715000" cy="4581326"/>
          </a:xfrm>
        </p:grpSpPr>
        <p:pic>
          <p:nvPicPr>
            <p:cNvPr id="3074" name="Picture 2" descr="http://circwatch.org/wp-content/uploads/2014/12/10846424_744049009019622_7795555870536516444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1844824"/>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ZoneTexte 11"/>
            <p:cNvSpPr txBox="1"/>
            <p:nvPr/>
          </p:nvSpPr>
          <p:spPr>
            <a:xfrm>
              <a:off x="196850" y="5779819"/>
              <a:ext cx="5673725" cy="646331"/>
            </a:xfrm>
            <a:prstGeom prst="rect">
              <a:avLst/>
            </a:prstGeom>
            <a:noFill/>
          </p:spPr>
          <p:txBody>
            <a:bodyPr wrap="square" rtlCol="0">
              <a:spAutoFit/>
            </a:bodyPr>
            <a:lstStyle/>
            <a:p>
              <a:r>
                <a:rPr lang="fr-FR" dirty="0" err="1"/>
                <a:t>Metzitzah</a:t>
              </a:r>
              <a:r>
                <a:rPr lang="fr-FR" dirty="0"/>
                <a:t> </a:t>
              </a:r>
              <a:r>
                <a:rPr lang="fr-FR" dirty="0" err="1" smtClean="0"/>
                <a:t>b'Peh</a:t>
              </a:r>
              <a:r>
                <a:rPr lang="fr-FR" dirty="0" smtClean="0"/>
                <a:t> (ca. 100 </a:t>
              </a:r>
              <a:r>
                <a:rPr lang="fr-FR" dirty="0" err="1" smtClean="0"/>
                <a:t>Tote</a:t>
              </a:r>
              <a:r>
                <a:rPr lang="fr-FR" dirty="0" smtClean="0"/>
                <a:t> pro </a:t>
              </a:r>
              <a:r>
                <a:rPr lang="fr-FR" dirty="0" err="1" smtClean="0"/>
                <a:t>Jahr</a:t>
              </a:r>
              <a:r>
                <a:rPr lang="fr-FR" dirty="0" smtClean="0"/>
                <a:t> in den USA, </a:t>
              </a:r>
              <a:r>
                <a:rPr lang="fr-FR" dirty="0" err="1" smtClean="0"/>
                <a:t>meistens</a:t>
              </a:r>
              <a:r>
                <a:rPr lang="fr-FR" dirty="0" smtClean="0"/>
                <a:t> </a:t>
              </a:r>
              <a:r>
                <a:rPr lang="fr-FR" dirty="0" err="1" smtClean="0"/>
                <a:t>wegen</a:t>
              </a:r>
              <a:r>
                <a:rPr lang="fr-FR" dirty="0" smtClean="0"/>
                <a:t> Herpes </a:t>
              </a:r>
              <a:r>
                <a:rPr lang="fr-FR" dirty="0" err="1" smtClean="0"/>
                <a:t>Übertragung</a:t>
              </a:r>
              <a:r>
                <a:rPr lang="fr-FR" dirty="0" smtClean="0"/>
                <a:t>)</a:t>
              </a:r>
              <a:endParaRPr lang="fr-FR" dirty="0"/>
            </a:p>
          </p:txBody>
        </p:sp>
      </p:grpSp>
      <p:grpSp>
        <p:nvGrpSpPr>
          <p:cNvPr id="16" name="Group 15"/>
          <p:cNvGrpSpPr/>
          <p:nvPr/>
        </p:nvGrpSpPr>
        <p:grpSpPr>
          <a:xfrm>
            <a:off x="0" y="1556792"/>
            <a:ext cx="9008567" cy="4896544"/>
            <a:chOff x="0" y="1556792"/>
            <a:chExt cx="9008567" cy="4896544"/>
          </a:xfrm>
        </p:grpSpPr>
        <p:pic>
          <p:nvPicPr>
            <p:cNvPr id="1026" name="Picture 2"/>
            <p:cNvPicPr>
              <a:picLocks noChangeAspect="1" noChangeArrowheads="1"/>
            </p:cNvPicPr>
            <p:nvPr/>
          </p:nvPicPr>
          <p:blipFill>
            <a:blip r:embed="rId4" cstate="print"/>
            <a:srcRect/>
            <a:stretch>
              <a:fillRect/>
            </a:stretch>
          </p:blipFill>
          <p:spPr bwMode="auto">
            <a:xfrm>
              <a:off x="0" y="1556792"/>
              <a:ext cx="6886575" cy="4848225"/>
            </a:xfrm>
            <a:prstGeom prst="rect">
              <a:avLst/>
            </a:prstGeom>
            <a:noFill/>
            <a:ln w="9525">
              <a:noFill/>
              <a:miter lim="800000"/>
              <a:headEnd/>
              <a:tailEnd/>
            </a:ln>
          </p:spPr>
        </p:pic>
        <p:sp>
          <p:nvSpPr>
            <p:cNvPr id="13" name="ZoneTexte 12"/>
            <p:cNvSpPr txBox="1"/>
            <p:nvPr/>
          </p:nvSpPr>
          <p:spPr>
            <a:xfrm>
              <a:off x="6588224" y="6084004"/>
              <a:ext cx="2420343" cy="369332"/>
            </a:xfrm>
            <a:prstGeom prst="rect">
              <a:avLst/>
            </a:prstGeom>
            <a:noFill/>
          </p:spPr>
          <p:txBody>
            <a:bodyPr wrap="none" rtlCol="0">
              <a:spAutoFit/>
            </a:bodyPr>
            <a:lstStyle/>
            <a:p>
              <a:r>
                <a:rPr lang="fr-FR" dirty="0" err="1" smtClean="0"/>
                <a:t>Nicht</a:t>
              </a:r>
              <a:r>
                <a:rPr lang="fr-FR" dirty="0" smtClean="0"/>
                <a:t> </a:t>
              </a:r>
              <a:r>
                <a:rPr lang="fr-FR" dirty="0" err="1" smtClean="0"/>
                <a:t>nur</a:t>
              </a:r>
              <a:r>
                <a:rPr lang="fr-FR" dirty="0" smtClean="0"/>
                <a:t> </a:t>
              </a:r>
              <a:r>
                <a:rPr lang="fr-FR" dirty="0" err="1" smtClean="0"/>
                <a:t>bei</a:t>
              </a:r>
              <a:r>
                <a:rPr lang="fr-FR" dirty="0" smtClean="0"/>
                <a:t> den </a:t>
              </a:r>
              <a:r>
                <a:rPr lang="fr-FR" dirty="0" err="1" smtClean="0"/>
                <a:t>Juden</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2807885" cy="369332"/>
          </a:xfrm>
          <a:prstGeom prst="rect">
            <a:avLst/>
          </a:prstGeom>
          <a:noFill/>
        </p:spPr>
        <p:txBody>
          <a:bodyPr wrap="none" rtlCol="0">
            <a:spAutoFit/>
          </a:bodyPr>
          <a:lstStyle/>
          <a:p>
            <a:r>
              <a:rPr lang="fr-FR" b="1" u="sng" dirty="0" smtClean="0"/>
              <a:t>1. </a:t>
            </a:r>
            <a:r>
              <a:rPr lang="fr-FR" b="1" u="sng" dirty="0" err="1" smtClean="0"/>
              <a:t>Wovon</a:t>
            </a:r>
            <a:r>
              <a:rPr lang="fr-FR" b="1" u="sng" dirty="0" smtClean="0"/>
              <a:t> </a:t>
            </a:r>
            <a:r>
              <a:rPr lang="fr-FR" b="1" u="sng" dirty="0" err="1" smtClean="0"/>
              <a:t>reden</a:t>
            </a:r>
            <a:r>
              <a:rPr lang="fr-FR" b="1" u="sng" dirty="0" smtClean="0"/>
              <a:t> </a:t>
            </a:r>
            <a:r>
              <a:rPr lang="fr-FR" b="1" u="sng" dirty="0" err="1" smtClean="0"/>
              <a:t>wir</a:t>
            </a:r>
            <a:r>
              <a:rPr lang="fr-FR" b="1" u="sng" dirty="0" smtClean="0"/>
              <a:t> </a:t>
            </a:r>
            <a:r>
              <a:rPr lang="fr-FR" b="1" u="sng" dirty="0" err="1" smtClean="0"/>
              <a:t>genau</a:t>
            </a:r>
            <a:r>
              <a:rPr lang="fr-FR" b="1" u="sng" dirty="0" smtClean="0"/>
              <a:t>?</a:t>
            </a:r>
            <a:endParaRPr lang="fr-FR" b="1" u="sng" dirty="0"/>
          </a:p>
        </p:txBody>
      </p:sp>
      <p:pic>
        <p:nvPicPr>
          <p:cNvPr id="10" name="Picture 4" descr="http://www.v-r.de/cover/600b/1011073/978-3-525-40455-3.jpg"/>
          <p:cNvPicPr>
            <a:picLocks noChangeAspect="1" noChangeArrowheads="1"/>
          </p:cNvPicPr>
          <p:nvPr/>
        </p:nvPicPr>
        <p:blipFill>
          <a:blip r:embed="rId3" cstate="print"/>
          <a:srcRect/>
          <a:stretch>
            <a:fillRect/>
          </a:stretch>
        </p:blipFill>
        <p:spPr bwMode="auto">
          <a:xfrm>
            <a:off x="6012160" y="1340768"/>
            <a:ext cx="2989618" cy="4464496"/>
          </a:xfrm>
          <a:prstGeom prst="rect">
            <a:avLst/>
          </a:prstGeom>
          <a:noFill/>
        </p:spPr>
      </p:pic>
      <p:pic>
        <p:nvPicPr>
          <p:cNvPr id="15362" name="Picture 2" descr="http://upload.wikimedia.org/wikipedia/commons/f/f2/Circumcision_Sakkara_3.jpg"/>
          <p:cNvPicPr>
            <a:picLocks noChangeAspect="1" noChangeArrowheads="1"/>
          </p:cNvPicPr>
          <p:nvPr/>
        </p:nvPicPr>
        <p:blipFill>
          <a:blip r:embed="rId4" cstate="print"/>
          <a:srcRect/>
          <a:stretch>
            <a:fillRect/>
          </a:stretch>
        </p:blipFill>
        <p:spPr bwMode="auto">
          <a:xfrm>
            <a:off x="251520" y="692696"/>
            <a:ext cx="4572000" cy="3086101"/>
          </a:xfrm>
          <a:prstGeom prst="rect">
            <a:avLst/>
          </a:prstGeom>
          <a:noFill/>
        </p:spPr>
      </p:pic>
      <p:pic>
        <p:nvPicPr>
          <p:cNvPr id="9" name="Picture 3" descr="Messer"/>
          <p:cNvPicPr>
            <a:picLocks noChangeAspect="1" noChangeArrowheads="1"/>
          </p:cNvPicPr>
          <p:nvPr/>
        </p:nvPicPr>
        <p:blipFill>
          <a:blip r:embed="rId5" cstate="print"/>
          <a:srcRect l="5299" t="6563" r="4601" b="19052"/>
          <a:stretch>
            <a:fillRect/>
          </a:stretch>
        </p:blipFill>
        <p:spPr bwMode="auto">
          <a:xfrm>
            <a:off x="107504" y="4149080"/>
            <a:ext cx="2808312" cy="1872208"/>
          </a:xfrm>
          <a:prstGeom prst="rect">
            <a:avLst/>
          </a:prstGeom>
          <a:noFill/>
          <a:ln w="9525">
            <a:noFill/>
            <a:miter lim="800000"/>
            <a:headEnd/>
            <a:tailEnd/>
          </a:ln>
          <a:effectLst/>
        </p:spPr>
      </p:pic>
      <p:grpSp>
        <p:nvGrpSpPr>
          <p:cNvPr id="2" name="Group 14"/>
          <p:cNvGrpSpPr/>
          <p:nvPr/>
        </p:nvGrpSpPr>
        <p:grpSpPr>
          <a:xfrm>
            <a:off x="2915816" y="3878170"/>
            <a:ext cx="2824812" cy="2863198"/>
            <a:chOff x="2915816" y="3878170"/>
            <a:chExt cx="2824812" cy="2863198"/>
          </a:xfrm>
        </p:grpSpPr>
        <p:pic>
          <p:nvPicPr>
            <p:cNvPr id="11" name="Picture 3" descr="Werkzeug 3"/>
            <p:cNvPicPr>
              <a:picLocks noChangeAspect="1" noChangeArrowheads="1"/>
            </p:cNvPicPr>
            <p:nvPr/>
          </p:nvPicPr>
          <p:blipFill>
            <a:blip r:embed="rId6" cstate="print">
              <a:lum bright="6000" contrast="16000"/>
            </a:blip>
            <a:srcRect l="3058" r="2165" b="19118"/>
            <a:stretch>
              <a:fillRect/>
            </a:stretch>
          </p:blipFill>
          <p:spPr bwMode="auto">
            <a:xfrm>
              <a:off x="3059832" y="3878170"/>
              <a:ext cx="2578224" cy="2287134"/>
            </a:xfrm>
            <a:prstGeom prst="rect">
              <a:avLst/>
            </a:prstGeom>
            <a:noFill/>
            <a:ln w="9525">
              <a:noFill/>
              <a:miter lim="800000"/>
              <a:headEnd/>
              <a:tailEnd/>
            </a:ln>
            <a:effectLst/>
          </p:spPr>
        </p:pic>
        <p:sp>
          <p:nvSpPr>
            <p:cNvPr id="13" name="TextBox 12"/>
            <p:cNvSpPr txBox="1"/>
            <p:nvPr/>
          </p:nvSpPr>
          <p:spPr>
            <a:xfrm>
              <a:off x="2915816" y="6218148"/>
              <a:ext cx="2824812" cy="523220"/>
            </a:xfrm>
            <a:prstGeom prst="rect">
              <a:avLst/>
            </a:prstGeom>
            <a:noFill/>
          </p:spPr>
          <p:txBody>
            <a:bodyPr wrap="none" rtlCol="0">
              <a:spAutoFit/>
            </a:bodyPr>
            <a:lstStyle/>
            <a:p>
              <a:pPr algn="ctr"/>
              <a:r>
                <a:rPr lang="de-DE" altLang="de-DE" sz="1400" dirty="0" smtClean="0"/>
                <a:t>Beschneidungswerkzeuge um 1840  </a:t>
              </a:r>
            </a:p>
            <a:p>
              <a:pPr algn="ctr"/>
              <a:r>
                <a:rPr lang="de-DE" altLang="de-DE" sz="1400" dirty="0" smtClean="0"/>
                <a:t>The Jewish Museum, London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04664"/>
            <a:ext cx="4514850" cy="466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lipse 3"/>
          <p:cNvSpPr/>
          <p:nvPr/>
        </p:nvSpPr>
        <p:spPr>
          <a:xfrm>
            <a:off x="251520" y="1052736"/>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descr="http://jerome-segal.de/Publis/profil_5_Mai_2014_Seite_66.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4211960" y="116632"/>
            <a:ext cx="4733856"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55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60982" y="1340768"/>
            <a:ext cx="8875514" cy="4905836"/>
            <a:chOff x="160982" y="1340768"/>
            <a:chExt cx="8875514" cy="4905836"/>
          </a:xfrm>
        </p:grpSpPr>
        <p:pic>
          <p:nvPicPr>
            <p:cNvPr id="3" name="Picture 3" descr="http://jerome-segal.de/Publis/WZ_28.08.2012_S3.JPG"/>
            <p:cNvPicPr>
              <a:picLocks noChangeAspect="1" noChangeArrowheads="1"/>
            </p:cNvPicPr>
            <p:nvPr/>
          </p:nvPicPr>
          <p:blipFill>
            <a:blip r:embed="rId2" cstate="print"/>
            <a:srcRect/>
            <a:stretch>
              <a:fillRect/>
            </a:stretch>
          </p:blipFill>
          <p:spPr bwMode="auto">
            <a:xfrm>
              <a:off x="160982" y="1340768"/>
              <a:ext cx="8875514" cy="4562455"/>
            </a:xfrm>
            <a:prstGeom prst="rect">
              <a:avLst/>
            </a:prstGeom>
            <a:noFill/>
          </p:spPr>
        </p:pic>
        <p:sp>
          <p:nvSpPr>
            <p:cNvPr id="4" name="TextBox 4"/>
            <p:cNvSpPr txBox="1"/>
            <p:nvPr/>
          </p:nvSpPr>
          <p:spPr>
            <a:xfrm>
              <a:off x="2952744" y="5877272"/>
              <a:ext cx="3221395" cy="369332"/>
            </a:xfrm>
            <a:prstGeom prst="rect">
              <a:avLst/>
            </a:prstGeom>
            <a:noFill/>
          </p:spPr>
          <p:txBody>
            <a:bodyPr wrap="none" rtlCol="0">
              <a:spAutoFit/>
            </a:bodyPr>
            <a:lstStyle/>
            <a:p>
              <a:r>
                <a:rPr lang="de-DE" i="1" dirty="0" smtClean="0"/>
                <a:t>Wiener Zeitung</a:t>
              </a:r>
              <a:r>
                <a:rPr lang="de-DE" dirty="0" smtClean="0"/>
                <a:t>, 28.8.2012, S. 3</a:t>
              </a:r>
            </a:p>
          </p:txBody>
        </p:sp>
      </p:grpSp>
      <p:cxnSp>
        <p:nvCxnSpPr>
          <p:cNvPr id="5" name="Straight Connector 5"/>
          <p:cNvCxnSpPr/>
          <p:nvPr/>
        </p:nvCxnSpPr>
        <p:spPr>
          <a:xfrm>
            <a:off x="539552" y="3150260"/>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2051720" y="4014356"/>
            <a:ext cx="0"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7"/>
          <p:cNvCxnSpPr/>
          <p:nvPr/>
        </p:nvCxnSpPr>
        <p:spPr>
          <a:xfrm>
            <a:off x="5148064" y="2862228"/>
            <a:ext cx="0"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p:nvCxnSpPr>
        <p:spPr>
          <a:xfrm>
            <a:off x="7020272" y="4446404"/>
            <a:ext cx="0" cy="1080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28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cstate="print"/>
          <a:srcRect/>
          <a:stretch>
            <a:fillRect/>
          </a:stretch>
        </p:blipFill>
        <p:spPr bwMode="auto">
          <a:xfrm>
            <a:off x="72008" y="56739"/>
            <a:ext cx="8964488" cy="779973"/>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395536" y="1052736"/>
            <a:ext cx="8306891" cy="1559166"/>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3131840" y="3645024"/>
            <a:ext cx="5727204" cy="3053957"/>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467544" y="2924944"/>
            <a:ext cx="3876675"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5576" y="188640"/>
            <a:ext cx="7569473" cy="6087222"/>
          </a:xfrm>
          <a:prstGeom prst="rect">
            <a:avLst/>
          </a:prstGeom>
          <a:noFill/>
          <a:ln w="9525">
            <a:noFill/>
            <a:miter lim="800000"/>
            <a:headEnd/>
            <a:tailEnd/>
          </a:ln>
        </p:spPr>
      </p:pic>
      <p:sp>
        <p:nvSpPr>
          <p:cNvPr id="5" name="TextBox 4"/>
          <p:cNvSpPr txBox="1"/>
          <p:nvPr/>
        </p:nvSpPr>
        <p:spPr>
          <a:xfrm>
            <a:off x="6473541" y="6309320"/>
            <a:ext cx="1914883" cy="369332"/>
          </a:xfrm>
          <a:prstGeom prst="rect">
            <a:avLst/>
          </a:prstGeom>
          <a:noFill/>
        </p:spPr>
        <p:txBody>
          <a:bodyPr wrap="none" rtlCol="0">
            <a:spAutoFit/>
          </a:bodyPr>
          <a:lstStyle/>
          <a:p>
            <a:r>
              <a:rPr lang="fr-FR" dirty="0" smtClean="0"/>
              <a:t>Tel </a:t>
            </a:r>
            <a:r>
              <a:rPr lang="fr-FR" dirty="0" err="1" smtClean="0"/>
              <a:t>Aviv</a:t>
            </a:r>
            <a:r>
              <a:rPr lang="fr-FR" dirty="0" smtClean="0"/>
              <a:t>, 12.1.2019</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24075" y="14288"/>
            <a:ext cx="489585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33" y="175717"/>
            <a:ext cx="5616624" cy="1200329"/>
          </a:xfrm>
          <a:prstGeom prst="rect">
            <a:avLst/>
          </a:prstGeom>
          <a:noFill/>
        </p:spPr>
        <p:txBody>
          <a:bodyPr wrap="square" rtlCol="0">
            <a:spAutoFit/>
          </a:bodyPr>
          <a:lstStyle/>
          <a:p>
            <a:r>
              <a:rPr lang="de-DE" dirty="0" smtClean="0"/>
              <a:t>Eine „billige“ Identität</a:t>
            </a:r>
          </a:p>
          <a:p>
            <a:r>
              <a:rPr lang="de-DE" dirty="0" smtClean="0"/>
              <a:t>Statt jüdische Werte zu haben</a:t>
            </a:r>
          </a:p>
          <a:p>
            <a:r>
              <a:rPr lang="de-DE" dirty="0" smtClean="0"/>
              <a:t>Statt religiös zu sein</a:t>
            </a:r>
          </a:p>
          <a:p>
            <a:r>
              <a:rPr lang="de-DE" dirty="0" smtClean="0"/>
              <a:t>Reproduktionsmechanismen („er soll wie Papa aussehen“)</a:t>
            </a:r>
            <a:endParaRPr lang="fr-FR" dirty="0"/>
          </a:p>
        </p:txBody>
      </p:sp>
      <p:sp>
        <p:nvSpPr>
          <p:cNvPr id="5" name="TextBox 4"/>
          <p:cNvSpPr txBox="1"/>
          <p:nvPr/>
        </p:nvSpPr>
        <p:spPr>
          <a:xfrm>
            <a:off x="288033" y="4167078"/>
            <a:ext cx="8820471" cy="2862322"/>
          </a:xfrm>
          <a:prstGeom prst="rect">
            <a:avLst/>
          </a:prstGeom>
          <a:noFill/>
        </p:spPr>
        <p:txBody>
          <a:bodyPr wrap="square" rtlCol="0">
            <a:spAutoFit/>
          </a:bodyPr>
          <a:lstStyle/>
          <a:p>
            <a:r>
              <a:rPr lang="en-US" dirty="0"/>
              <a:t>Brit Shalom is a non-cutting naming ceremony for newborn </a:t>
            </a:r>
            <a:endParaRPr lang="en-US" dirty="0" smtClean="0"/>
          </a:p>
          <a:p>
            <a:r>
              <a:rPr lang="en-US" dirty="0" smtClean="0"/>
              <a:t>(“</a:t>
            </a:r>
            <a:r>
              <a:rPr lang="en-US" b="1" dirty="0" err="1" smtClean="0"/>
              <a:t>soziale</a:t>
            </a:r>
            <a:r>
              <a:rPr lang="en-US" b="1" dirty="0" smtClean="0"/>
              <a:t> </a:t>
            </a:r>
            <a:r>
              <a:rPr lang="en-US" b="1" dirty="0" err="1" smtClean="0"/>
              <a:t>Funktion</a:t>
            </a:r>
            <a:r>
              <a:rPr lang="en-US" dirty="0" smtClean="0"/>
              <a:t>”, WZ, 17.7.2012)</a:t>
            </a:r>
          </a:p>
          <a:p>
            <a:r>
              <a:rPr lang="en-US" dirty="0" smtClean="0"/>
              <a:t>Jewish </a:t>
            </a:r>
            <a:r>
              <a:rPr lang="en-US" dirty="0"/>
              <a:t>boys. It may be performed by a Rabbi or an experienced lay leader. If desired, Celebrants can aid parents in devising their own ceremony. This ceremony replaces Brit </a:t>
            </a:r>
            <a:r>
              <a:rPr lang="en-US" dirty="0" err="1"/>
              <a:t>Milah</a:t>
            </a:r>
            <a:r>
              <a:rPr lang="en-US" dirty="0"/>
              <a:t> (ritual circumcision). It has also been termed </a:t>
            </a:r>
            <a:r>
              <a:rPr lang="en-US" b="1" dirty="0"/>
              <a:t>Alternative Brit </a:t>
            </a:r>
            <a:r>
              <a:rPr lang="en-US" dirty="0"/>
              <a:t>(or </a:t>
            </a:r>
            <a:r>
              <a:rPr lang="en-US" dirty="0" err="1"/>
              <a:t>Bris</a:t>
            </a:r>
            <a:r>
              <a:rPr lang="en-US" dirty="0"/>
              <a:t>), </a:t>
            </a:r>
            <a:r>
              <a:rPr lang="en-US" b="1" dirty="0"/>
              <a:t>Brit </a:t>
            </a:r>
            <a:r>
              <a:rPr lang="en-US" b="1" dirty="0" err="1"/>
              <a:t>b'li</a:t>
            </a:r>
            <a:r>
              <a:rPr lang="en-US" b="1" dirty="0"/>
              <a:t> </a:t>
            </a:r>
            <a:r>
              <a:rPr lang="en-US" b="1" dirty="0" err="1"/>
              <a:t>Milah</a:t>
            </a:r>
            <a:r>
              <a:rPr lang="en-US" b="1" dirty="0"/>
              <a:t> </a:t>
            </a:r>
            <a:r>
              <a:rPr lang="en-US" dirty="0"/>
              <a:t>(Covenant without cutting) and </a:t>
            </a:r>
            <a:r>
              <a:rPr lang="en-US" b="1" dirty="0"/>
              <a:t>Brit </a:t>
            </a:r>
            <a:r>
              <a:rPr lang="en-US" b="1" dirty="0" err="1"/>
              <a:t>Chayim</a:t>
            </a:r>
            <a:r>
              <a:rPr lang="en-US" dirty="0"/>
              <a:t> (Covenant of Life). It is similar to the naming ceremony for girls</a:t>
            </a:r>
            <a:r>
              <a:rPr lang="en-US" dirty="0" smtClean="0"/>
              <a:t>. In </a:t>
            </a:r>
            <a:r>
              <a:rPr lang="en-US" dirty="0"/>
              <a:t>the 613 </a:t>
            </a:r>
            <a:r>
              <a:rPr lang="en-US" dirty="0" err="1" smtClean="0"/>
              <a:t>mitzvots</a:t>
            </a:r>
            <a:r>
              <a:rPr lang="en-US" dirty="0"/>
              <a:t>, we are commanded to:</a:t>
            </a:r>
          </a:p>
          <a:p>
            <a:r>
              <a:rPr lang="en-US" b="1" dirty="0"/>
              <a:t>(N 41) Not imprinting any marks on our bodies (Lev. 19:28)</a:t>
            </a:r>
          </a:p>
          <a:p>
            <a:r>
              <a:rPr lang="en-US" b="1" dirty="0"/>
              <a:t>(N 45) Not making cuttings in our flesh (Deut. 16:1)</a:t>
            </a:r>
          </a:p>
          <a:p>
            <a:endParaRPr lang="fr-FR" dirty="0"/>
          </a:p>
        </p:txBody>
      </p:sp>
      <p:grpSp>
        <p:nvGrpSpPr>
          <p:cNvPr id="8" name="Group 7"/>
          <p:cNvGrpSpPr/>
          <p:nvPr/>
        </p:nvGrpSpPr>
        <p:grpSpPr>
          <a:xfrm>
            <a:off x="6444208" y="404664"/>
            <a:ext cx="2327920" cy="3393668"/>
            <a:chOff x="6444208" y="404664"/>
            <a:chExt cx="2327920" cy="3393668"/>
          </a:xfrm>
        </p:grpSpPr>
        <p:sp>
          <p:nvSpPr>
            <p:cNvPr id="4" name="TextBox 3"/>
            <p:cNvSpPr txBox="1"/>
            <p:nvPr/>
          </p:nvSpPr>
          <p:spPr>
            <a:xfrm>
              <a:off x="6732240" y="3429000"/>
              <a:ext cx="1821974" cy="369332"/>
            </a:xfrm>
            <a:prstGeom prst="rect">
              <a:avLst/>
            </a:prstGeom>
            <a:noFill/>
          </p:spPr>
          <p:txBody>
            <a:bodyPr wrap="none" rtlCol="0">
              <a:spAutoFit/>
            </a:bodyPr>
            <a:lstStyle/>
            <a:p>
              <a:r>
                <a:rPr lang="de-DE" dirty="0" smtClean="0"/>
                <a:t>Die </a:t>
              </a:r>
              <a:r>
                <a:rPr lang="de-DE" dirty="0"/>
                <a:t>„Brit Shalom“</a:t>
              </a:r>
              <a:endParaRPr lang="fr-FR" dirty="0"/>
            </a:p>
          </p:txBody>
        </p:sp>
        <p:pic>
          <p:nvPicPr>
            <p:cNvPr id="34820" name="Picture 4" descr="http://www.thewholenetwork.org/uploads/4/2/0/2/4202929/4025944.png?321"/>
            <p:cNvPicPr>
              <a:picLocks noChangeAspect="1" noChangeArrowheads="1"/>
            </p:cNvPicPr>
            <p:nvPr/>
          </p:nvPicPr>
          <p:blipFill>
            <a:blip r:embed="rId2" cstate="print"/>
            <a:srcRect/>
            <a:stretch>
              <a:fillRect/>
            </a:stretch>
          </p:blipFill>
          <p:spPr bwMode="auto">
            <a:xfrm>
              <a:off x="6444208" y="404664"/>
              <a:ext cx="2327920" cy="2975373"/>
            </a:xfrm>
            <a:prstGeom prst="rect">
              <a:avLst/>
            </a:prstGeom>
            <a:noFill/>
          </p:spPr>
        </p:pic>
      </p:grpSp>
      <p:pic>
        <p:nvPicPr>
          <p:cNvPr id="14337" name="Picture 1"/>
          <p:cNvPicPr>
            <a:picLocks noChangeAspect="1" noChangeArrowheads="1"/>
          </p:cNvPicPr>
          <p:nvPr/>
        </p:nvPicPr>
        <p:blipFill>
          <a:blip r:embed="rId3" cstate="print"/>
          <a:srcRect/>
          <a:stretch>
            <a:fillRect/>
          </a:stretch>
        </p:blipFill>
        <p:spPr bwMode="auto">
          <a:xfrm>
            <a:off x="323528" y="1383335"/>
            <a:ext cx="5904656" cy="26217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44" y="107340"/>
            <a:ext cx="2361993" cy="369332"/>
          </a:xfrm>
          <a:prstGeom prst="rect">
            <a:avLst/>
          </a:prstGeom>
          <a:noFill/>
        </p:spPr>
        <p:txBody>
          <a:bodyPr wrap="none" rtlCol="0">
            <a:spAutoFit/>
          </a:bodyPr>
          <a:lstStyle/>
          <a:p>
            <a:r>
              <a:rPr lang="fr-FR" b="1" u="sng" dirty="0" smtClean="0"/>
              <a:t>8. </a:t>
            </a:r>
            <a:r>
              <a:rPr lang="fr-FR" b="1" u="sng" dirty="0" err="1" smtClean="0"/>
              <a:t>Was</a:t>
            </a:r>
            <a:r>
              <a:rPr lang="fr-FR" b="1" u="sng" dirty="0" smtClean="0"/>
              <a:t> </a:t>
            </a:r>
            <a:r>
              <a:rPr lang="fr-FR" b="1" u="sng" dirty="0" err="1" smtClean="0"/>
              <a:t>sagt</a:t>
            </a:r>
            <a:r>
              <a:rPr lang="fr-FR" b="1" u="sng" dirty="0" smtClean="0"/>
              <a:t> der </a:t>
            </a:r>
            <a:r>
              <a:rPr lang="fr-FR" b="1" u="sng" dirty="0" err="1" smtClean="0"/>
              <a:t>Koran</a:t>
            </a:r>
            <a:r>
              <a:rPr lang="fr-FR" b="1" u="sng" dirty="0" smtClean="0"/>
              <a:t>?</a:t>
            </a:r>
            <a:endParaRPr lang="fr-FR" b="1" u="sng" dirty="0"/>
          </a:p>
        </p:txBody>
      </p:sp>
      <p:sp>
        <p:nvSpPr>
          <p:cNvPr id="3" name="TextBox 2"/>
          <p:cNvSpPr txBox="1"/>
          <p:nvPr/>
        </p:nvSpPr>
        <p:spPr>
          <a:xfrm>
            <a:off x="395536" y="2420888"/>
            <a:ext cx="2592288" cy="3139321"/>
          </a:xfrm>
          <a:prstGeom prst="rect">
            <a:avLst/>
          </a:prstGeom>
          <a:noFill/>
        </p:spPr>
        <p:txBody>
          <a:bodyPr wrap="square" rtlCol="0">
            <a:spAutoFit/>
          </a:bodyPr>
          <a:lstStyle/>
          <a:p>
            <a:r>
              <a:rPr lang="fr-FR" dirty="0" smtClean="0"/>
              <a:t>Mohamed </a:t>
            </a:r>
            <a:r>
              <a:rPr lang="fr-FR" dirty="0" err="1" smtClean="0"/>
              <a:t>Louizi</a:t>
            </a:r>
            <a:r>
              <a:rPr lang="fr-FR" dirty="0" smtClean="0"/>
              <a:t>: </a:t>
            </a:r>
            <a:r>
              <a:rPr lang="de-DE" dirty="0" smtClean="0"/>
              <a:t>Das Grundprinzip von Gewalttaten zur Unterwerfung und lebenslanger Bindung an die Gruppe widerspreche der eigentlichen Intention des Islam, nämlich in Frieden mit sich selbst und den Menschen zu leben.</a:t>
            </a:r>
            <a:endParaRPr lang="fr-FR" dirty="0"/>
          </a:p>
        </p:txBody>
      </p:sp>
      <p:sp>
        <p:nvSpPr>
          <p:cNvPr id="4" name="TextBox 3"/>
          <p:cNvSpPr txBox="1"/>
          <p:nvPr/>
        </p:nvSpPr>
        <p:spPr>
          <a:xfrm>
            <a:off x="323528" y="583520"/>
            <a:ext cx="8640960" cy="1477328"/>
          </a:xfrm>
          <a:prstGeom prst="rect">
            <a:avLst/>
          </a:prstGeom>
          <a:noFill/>
        </p:spPr>
        <p:txBody>
          <a:bodyPr wrap="square" rtlCol="0">
            <a:spAutoFit/>
          </a:bodyPr>
          <a:lstStyle/>
          <a:p>
            <a:r>
              <a:rPr lang="fr-FR" dirty="0" smtClean="0"/>
              <a:t>Amer </a:t>
            </a:r>
            <a:r>
              <a:rPr lang="fr-FR" dirty="0" err="1" smtClean="0"/>
              <a:t>Albayati</a:t>
            </a:r>
            <a:r>
              <a:rPr lang="fr-FR" dirty="0" smtClean="0"/>
              <a:t>: </a:t>
            </a:r>
            <a:r>
              <a:rPr lang="de-DE" dirty="0" smtClean="0"/>
              <a:t>„Im Islam (..) wird die Beschneidung im Koran nicht direkt erwähnt, gleichwohl ist sie als Sunna (Brauch, gewohnte Handlungsweise, überlieferte Norm) weit verbreitet. Sie wird heute von vielen Muslimen als integraler Bestandteil des Islam angesehen, viele meinen, sie sei für die rituelle Reinheit (Tahra) notwendig.“ </a:t>
            </a:r>
          </a:p>
          <a:p>
            <a:r>
              <a:rPr lang="de-DE" dirty="0" smtClean="0"/>
              <a:t>(WZ 12.7.2012)</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3275856" y="2204864"/>
            <a:ext cx="3520694" cy="426189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020272" y="2204864"/>
            <a:ext cx="1800200" cy="4259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4657557" cy="369332"/>
          </a:xfrm>
          <a:prstGeom prst="rect">
            <a:avLst/>
          </a:prstGeom>
          <a:noFill/>
        </p:spPr>
        <p:txBody>
          <a:bodyPr wrap="none" rtlCol="0">
            <a:spAutoFit/>
          </a:bodyPr>
          <a:lstStyle/>
          <a:p>
            <a:r>
              <a:rPr lang="fr-FR" b="1" u="sng" dirty="0" smtClean="0"/>
              <a:t>9. </a:t>
            </a:r>
            <a:r>
              <a:rPr lang="fr-FR" b="1" u="sng" dirty="0" smtClean="0"/>
              <a:t>Die </a:t>
            </a:r>
            <a:r>
              <a:rPr lang="fr-FR" b="1" u="sng" dirty="0" err="1" smtClean="0"/>
              <a:t>Auschwitzkeule</a:t>
            </a:r>
            <a:r>
              <a:rPr lang="fr-FR" b="1" u="sng" dirty="0" smtClean="0"/>
              <a:t> </a:t>
            </a:r>
            <a:r>
              <a:rPr lang="fr-FR" b="1" u="sng" dirty="0" err="1" smtClean="0"/>
              <a:t>und</a:t>
            </a:r>
            <a:r>
              <a:rPr lang="fr-FR" b="1" u="sng" dirty="0" smtClean="0"/>
              <a:t> der </a:t>
            </a:r>
            <a:r>
              <a:rPr lang="fr-FR" b="1" u="sng" dirty="0" err="1" smtClean="0"/>
              <a:t>Antisemtismus</a:t>
            </a:r>
            <a:endParaRPr lang="fr-FR" b="1" u="sng" dirty="0"/>
          </a:p>
        </p:txBody>
      </p:sp>
      <p:sp>
        <p:nvSpPr>
          <p:cNvPr id="3" name="TextBox 2"/>
          <p:cNvSpPr txBox="1"/>
          <p:nvPr/>
        </p:nvSpPr>
        <p:spPr>
          <a:xfrm>
            <a:off x="611560" y="404664"/>
            <a:ext cx="8280920" cy="923330"/>
          </a:xfrm>
          <a:prstGeom prst="rect">
            <a:avLst/>
          </a:prstGeom>
          <a:noFill/>
        </p:spPr>
        <p:txBody>
          <a:bodyPr wrap="square" rtlCol="0">
            <a:spAutoFit/>
          </a:bodyPr>
          <a:lstStyle/>
          <a:p>
            <a:r>
              <a:rPr lang="de-DE" dirty="0" smtClean="0"/>
              <a:t>»</a:t>
            </a:r>
            <a:r>
              <a:rPr lang="de-DE" b="1" dirty="0" smtClean="0"/>
              <a:t>Wollt ihr uns Juden noch?</a:t>
            </a:r>
            <a:r>
              <a:rPr lang="de-DE" dirty="0" smtClean="0"/>
              <a:t>« (Charlotte Knobloch, Präsidentin des Zentralrats der Juden in Deutschland): »</a:t>
            </a:r>
            <a:r>
              <a:rPr lang="de-DE" b="1" dirty="0" smtClean="0"/>
              <a:t>Sechzig Jahre lang habe ich als Überlebende der Schoah Deutschland verteidigt. Jetzt frage ich mich, ob das richtig war.</a:t>
            </a:r>
            <a:r>
              <a:rPr lang="de-DE" dirty="0" smtClean="0"/>
              <a:t>«</a:t>
            </a:r>
          </a:p>
        </p:txBody>
      </p:sp>
      <p:sp>
        <p:nvSpPr>
          <p:cNvPr id="4" name="TextBox 3"/>
          <p:cNvSpPr txBox="1"/>
          <p:nvPr/>
        </p:nvSpPr>
        <p:spPr>
          <a:xfrm>
            <a:off x="611560" y="1700808"/>
            <a:ext cx="8424936" cy="1200329"/>
          </a:xfrm>
          <a:prstGeom prst="rect">
            <a:avLst/>
          </a:prstGeom>
          <a:noFill/>
        </p:spPr>
        <p:txBody>
          <a:bodyPr wrap="square" rtlCol="0">
            <a:spAutoFit/>
          </a:bodyPr>
          <a:lstStyle/>
          <a:p>
            <a:r>
              <a:rPr lang="de-DE" dirty="0" smtClean="0"/>
              <a:t>In Österreich hatte der Ehrenpräsident der Israelitischen Kultusgemeinde, Ariel Muzicant, sich einen unseligen Vergleich erlaubt: Das Verbot der Beschneidung sei für ihn nichts weniger als dem »</a:t>
            </a:r>
            <a:r>
              <a:rPr lang="de-DE" b="1" dirty="0" smtClean="0"/>
              <a:t>Versuch einer neuerlichen Shoah, </a:t>
            </a:r>
            <a:r>
              <a:rPr lang="de-DE" b="1" smtClean="0"/>
              <a:t>einer Vernichtung </a:t>
            </a:r>
            <a:r>
              <a:rPr lang="de-DE" b="1" dirty="0" smtClean="0"/>
              <a:t>des jüdischen Volkes, gleichzusetzen – nur diesmal mit geistigen Mitteln</a:t>
            </a:r>
            <a:r>
              <a:rPr lang="de-DE" dirty="0" smtClean="0"/>
              <a:t>«</a:t>
            </a:r>
            <a:endParaRPr lang="fr-FR" dirty="0"/>
          </a:p>
        </p:txBody>
      </p:sp>
      <p:sp>
        <p:nvSpPr>
          <p:cNvPr id="5" name="TextBox 4"/>
          <p:cNvSpPr txBox="1"/>
          <p:nvPr/>
        </p:nvSpPr>
        <p:spPr>
          <a:xfrm>
            <a:off x="611560" y="3164775"/>
            <a:ext cx="8280920" cy="1200329"/>
          </a:xfrm>
          <a:prstGeom prst="rect">
            <a:avLst/>
          </a:prstGeom>
          <a:noFill/>
        </p:spPr>
        <p:txBody>
          <a:bodyPr wrap="square" rtlCol="0">
            <a:spAutoFit/>
          </a:bodyPr>
          <a:lstStyle/>
          <a:p>
            <a:r>
              <a:rPr lang="de-DE" dirty="0" smtClean="0"/>
              <a:t>Das jüdische Stadtmagazin </a:t>
            </a:r>
            <a:r>
              <a:rPr lang="de-DE" i="1" dirty="0" smtClean="0"/>
              <a:t>Wina</a:t>
            </a:r>
            <a:r>
              <a:rPr lang="de-DE" dirty="0" smtClean="0"/>
              <a:t>: „populistische Polemik“. </a:t>
            </a:r>
          </a:p>
          <a:p>
            <a:r>
              <a:rPr lang="de-DE" dirty="0" smtClean="0"/>
              <a:t>Schlomo Hofmeister verglich den Eingriff, der jedes Jahr in den USA über 100 Todesopfer fordert, mit dem „Haareschneiden“. In dem Artikel  kam es nicht einmal zu einer kritischen Betrachtung der Meziza</a:t>
            </a:r>
            <a:endParaRPr lang="fr-FR" dirty="0"/>
          </a:p>
        </p:txBody>
      </p:sp>
      <p:pic>
        <p:nvPicPr>
          <p:cNvPr id="12290" name="Picture 2" descr="https://encrypted-tbn0.gstatic.com/images?q=tbn:ANd9GcQwTQ8AahG2Bdo9Si2jA-61DK84RSVzhTtGCSx4LmYuD4aTw-xZ"/>
          <p:cNvPicPr>
            <a:picLocks noChangeAspect="1" noChangeArrowheads="1"/>
          </p:cNvPicPr>
          <p:nvPr/>
        </p:nvPicPr>
        <p:blipFill>
          <a:blip r:embed="rId2" cstate="print"/>
          <a:srcRect/>
          <a:stretch>
            <a:fillRect/>
          </a:stretch>
        </p:blipFill>
        <p:spPr bwMode="auto">
          <a:xfrm>
            <a:off x="6732240" y="4365104"/>
            <a:ext cx="2000250" cy="2286001"/>
          </a:xfrm>
          <a:prstGeom prst="rect">
            <a:avLst/>
          </a:prstGeom>
          <a:noFill/>
        </p:spPr>
      </p:pic>
      <p:pic>
        <p:nvPicPr>
          <p:cNvPr id="12291" name="Picture 3"/>
          <p:cNvPicPr>
            <a:picLocks noChangeAspect="1" noChangeArrowheads="1"/>
          </p:cNvPicPr>
          <p:nvPr/>
        </p:nvPicPr>
        <p:blipFill>
          <a:blip r:embed="rId3" cstate="print"/>
          <a:srcRect/>
          <a:stretch>
            <a:fillRect/>
          </a:stretch>
        </p:blipFill>
        <p:spPr bwMode="auto">
          <a:xfrm>
            <a:off x="539552" y="2636912"/>
            <a:ext cx="478155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podcast.piraten-lsa.de/irgendwas-mit-liquid/wp-content/uploads/sites/5/2013/04/religion-is-like-a-penis.jpg"/>
          <p:cNvPicPr>
            <a:picLocks noChangeAspect="1" noChangeArrowheads="1"/>
          </p:cNvPicPr>
          <p:nvPr/>
        </p:nvPicPr>
        <p:blipFill>
          <a:blip r:embed="rId2" cstate="print"/>
          <a:srcRect/>
          <a:stretch>
            <a:fillRect/>
          </a:stretch>
        </p:blipFill>
        <p:spPr bwMode="auto">
          <a:xfrm>
            <a:off x="1102668" y="764704"/>
            <a:ext cx="7159896" cy="5328592"/>
          </a:xfrm>
          <a:prstGeom prst="rect">
            <a:avLst/>
          </a:prstGeom>
          <a:noFill/>
        </p:spPr>
      </p:pic>
      <p:sp>
        <p:nvSpPr>
          <p:cNvPr id="3" name="ZoneTexte 2"/>
          <p:cNvSpPr txBox="1"/>
          <p:nvPr/>
        </p:nvSpPr>
        <p:spPr>
          <a:xfrm>
            <a:off x="107504" y="188640"/>
            <a:ext cx="8820472" cy="923330"/>
          </a:xfrm>
          <a:prstGeom prst="rect">
            <a:avLst/>
          </a:prstGeom>
          <a:noFill/>
        </p:spPr>
        <p:txBody>
          <a:bodyPr wrap="square" rtlCol="0">
            <a:spAutoFit/>
          </a:bodyPr>
          <a:lstStyle/>
          <a:p>
            <a:r>
              <a:rPr lang="fr-FR" dirty="0" err="1" smtClean="0"/>
              <a:t>Laizität</a:t>
            </a:r>
            <a:r>
              <a:rPr lang="fr-FR" dirty="0" smtClean="0"/>
              <a:t>: </a:t>
            </a:r>
            <a:r>
              <a:rPr lang="de-DE" dirty="0"/>
              <a:t>In Bezug auf die Frage, ob es Götter/Göttinnen gibt, sind die drei Antworte, </a:t>
            </a:r>
            <a:r>
              <a:rPr lang="de-DE" dirty="0" smtClean="0"/>
              <a:t>Gläubigkeit, </a:t>
            </a:r>
            <a:r>
              <a:rPr lang="de-DE" dirty="0"/>
              <a:t>Agnostizismus und Atheismus genau gleich zu behandeln</a:t>
            </a:r>
            <a:r>
              <a:rPr lang="de-DE" dirty="0" smtClean="0"/>
              <a:t>. Vor allem in der </a:t>
            </a:r>
            <a:r>
              <a:rPr lang="de-DE" dirty="0" smtClean="0"/>
              <a:t>Öffentlichkeit</a:t>
            </a:r>
            <a:r>
              <a:rPr lang="de-DE" dirty="0" smtClean="0"/>
              <a:t>.</a:t>
            </a:r>
            <a:endParaRPr lang="fr-FR" dirty="0"/>
          </a:p>
        </p:txBody>
      </p:sp>
      <p:sp>
        <p:nvSpPr>
          <p:cNvPr id="4" name="ZoneTexte 3"/>
          <p:cNvSpPr txBox="1"/>
          <p:nvPr/>
        </p:nvSpPr>
        <p:spPr>
          <a:xfrm>
            <a:off x="1835696" y="6165304"/>
            <a:ext cx="6531019" cy="369332"/>
          </a:xfrm>
          <a:prstGeom prst="rect">
            <a:avLst/>
          </a:prstGeom>
          <a:noFill/>
        </p:spPr>
        <p:txBody>
          <a:bodyPr wrap="none" rtlCol="0">
            <a:spAutoFit/>
          </a:bodyPr>
          <a:lstStyle/>
          <a:p>
            <a:r>
              <a:rPr lang="de-DE" dirty="0"/>
              <a:t>Erwachsene haben an den Genitalien von Kindern nichts zu </a:t>
            </a:r>
            <a:r>
              <a:rPr lang="de-DE" dirty="0" smtClean="0"/>
              <a:t>suchen!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
          <p:cNvPicPr>
            <a:picLocks noChangeAspect="1" noChangeArrowheads="1"/>
          </p:cNvPicPr>
          <p:nvPr/>
        </p:nvPicPr>
        <p:blipFill>
          <a:blip r:embed="rId2" cstate="print"/>
          <a:srcRect/>
          <a:stretch>
            <a:fillRect/>
          </a:stretch>
        </p:blipFill>
        <p:spPr bwMode="auto">
          <a:xfrm>
            <a:off x="251520" y="836712"/>
            <a:ext cx="4038600" cy="3438525"/>
          </a:xfrm>
          <a:prstGeom prst="rect">
            <a:avLst/>
          </a:prstGeom>
          <a:noFill/>
          <a:ln w="9525">
            <a:noFill/>
            <a:miter lim="800000"/>
            <a:headEnd/>
            <a:tailEnd/>
          </a:ln>
          <a:effectLst>
            <a:outerShdw dist="35921" dir="2700000" algn="ctr" rotWithShape="0">
              <a:srgbClr val="808080"/>
            </a:outerShdw>
          </a:effectLst>
        </p:spPr>
      </p:pic>
      <p:grpSp>
        <p:nvGrpSpPr>
          <p:cNvPr id="12" name="Group 11"/>
          <p:cNvGrpSpPr/>
          <p:nvPr/>
        </p:nvGrpSpPr>
        <p:grpSpPr>
          <a:xfrm>
            <a:off x="4572000" y="685800"/>
            <a:ext cx="4419600" cy="5328915"/>
            <a:chOff x="4572000" y="685800"/>
            <a:chExt cx="4419600" cy="5328915"/>
          </a:xfrm>
        </p:grpSpPr>
        <p:sp>
          <p:nvSpPr>
            <p:cNvPr id="5" name="Text Box 4"/>
            <p:cNvSpPr txBox="1">
              <a:spLocks noChangeArrowheads="1"/>
            </p:cNvSpPr>
            <p:nvPr/>
          </p:nvSpPr>
          <p:spPr bwMode="auto">
            <a:xfrm>
              <a:off x="4572000" y="3789040"/>
              <a:ext cx="4419600" cy="2225675"/>
            </a:xfrm>
            <a:prstGeom prst="rect">
              <a:avLst/>
            </a:prstGeom>
            <a:noFill/>
            <a:ln w="9525">
              <a:noFill/>
              <a:miter lim="800000"/>
              <a:headEnd/>
              <a:tailEnd/>
            </a:ln>
            <a:effectLst/>
          </p:spPr>
          <p:txBody>
            <a:bodyPr>
              <a:spAutoFit/>
            </a:bodyPr>
            <a:lstStyle/>
            <a:p>
              <a:pPr marL="292100" indent="-292100" eaLnBrk="0" hangingPunct="0">
                <a:spcBef>
                  <a:spcPct val="50000"/>
                </a:spcBef>
              </a:pPr>
              <a:r>
                <a:rPr lang="de-DE" altLang="de-DE" sz="2000" i="1" dirty="0"/>
                <a:t>Verhornendes Plattenepithel</a:t>
              </a:r>
            </a:p>
            <a:p>
              <a:pPr marL="292100" indent="-292100" eaLnBrk="0" hangingPunct="0">
                <a:spcBef>
                  <a:spcPct val="50000"/>
                </a:spcBef>
              </a:pPr>
              <a:r>
                <a:rPr lang="de-DE" altLang="de-DE" sz="2000" i="1" dirty="0"/>
                <a:t>Dermis</a:t>
              </a:r>
            </a:p>
            <a:p>
              <a:pPr marL="292100" indent="-292100" eaLnBrk="0" hangingPunct="0">
                <a:spcBef>
                  <a:spcPct val="50000"/>
                </a:spcBef>
              </a:pPr>
              <a:r>
                <a:rPr lang="de-DE" altLang="de-DE" sz="2000" i="1" dirty="0"/>
                <a:t>Musculus dartos</a:t>
              </a:r>
            </a:p>
            <a:p>
              <a:pPr marL="292100" indent="-292100" eaLnBrk="0" hangingPunct="0">
                <a:spcBef>
                  <a:spcPct val="50000"/>
                </a:spcBef>
              </a:pPr>
              <a:r>
                <a:rPr lang="de-DE" altLang="de-DE" sz="2000" i="1" dirty="0"/>
                <a:t>Lamina propria</a:t>
              </a:r>
            </a:p>
            <a:p>
              <a:pPr marL="292100" indent="-292100" eaLnBrk="0" hangingPunct="0">
                <a:spcBef>
                  <a:spcPct val="50000"/>
                </a:spcBef>
              </a:pPr>
              <a:r>
                <a:rPr lang="de-DE" altLang="de-DE" sz="2000" i="1" dirty="0"/>
                <a:t>Nichtverhornendes Epithel (Mucosa)</a:t>
              </a:r>
            </a:p>
          </p:txBody>
        </p:sp>
        <p:pic>
          <p:nvPicPr>
            <p:cNvPr id="6" name="Picture 7" descr="Histo 3"/>
            <p:cNvPicPr>
              <a:picLocks noChangeAspect="1" noChangeArrowheads="1"/>
            </p:cNvPicPr>
            <p:nvPr/>
          </p:nvPicPr>
          <p:blipFill>
            <a:blip r:embed="rId3" cstate="print"/>
            <a:srcRect l="1900" t="1120" r="36000" b="2879"/>
            <a:stretch>
              <a:fillRect/>
            </a:stretch>
          </p:blipFill>
          <p:spPr bwMode="auto">
            <a:xfrm>
              <a:off x="4572000" y="685800"/>
              <a:ext cx="4114800" cy="2981325"/>
            </a:xfrm>
            <a:prstGeom prst="rect">
              <a:avLst/>
            </a:prstGeom>
            <a:noFill/>
            <a:ln w="9525">
              <a:noFill/>
              <a:miter lim="800000"/>
              <a:headEnd/>
              <a:tailEnd/>
            </a:ln>
            <a:effectLst>
              <a:outerShdw dist="35921" dir="2700000" algn="ctr" rotWithShape="0">
                <a:srgbClr val="808080"/>
              </a:outerShdw>
            </a:effectLst>
          </p:spPr>
        </p:pic>
      </p:grpSp>
      <p:sp>
        <p:nvSpPr>
          <p:cNvPr id="7" name="TextBox 6"/>
          <p:cNvSpPr txBox="1"/>
          <p:nvPr/>
        </p:nvSpPr>
        <p:spPr>
          <a:xfrm>
            <a:off x="179512" y="188640"/>
            <a:ext cx="1854226" cy="369332"/>
          </a:xfrm>
          <a:prstGeom prst="rect">
            <a:avLst/>
          </a:prstGeom>
          <a:noFill/>
        </p:spPr>
        <p:txBody>
          <a:bodyPr wrap="none" rtlCol="0">
            <a:spAutoFit/>
          </a:bodyPr>
          <a:lstStyle/>
          <a:p>
            <a:r>
              <a:rPr lang="fr-FR" b="1" dirty="0" err="1" smtClean="0"/>
              <a:t>Klinische</a:t>
            </a:r>
            <a:r>
              <a:rPr lang="fr-FR" b="1" dirty="0" smtClean="0"/>
              <a:t> </a:t>
            </a:r>
            <a:r>
              <a:rPr lang="fr-FR" b="1" dirty="0" err="1" smtClean="0"/>
              <a:t>Aspekte</a:t>
            </a:r>
            <a:endParaRPr lang="fr-FR" b="1" dirty="0"/>
          </a:p>
        </p:txBody>
      </p:sp>
      <p:sp>
        <p:nvSpPr>
          <p:cNvPr id="8" name="Text Box 6"/>
          <p:cNvSpPr txBox="1">
            <a:spLocks noChangeArrowheads="1"/>
          </p:cNvSpPr>
          <p:nvPr/>
        </p:nvSpPr>
        <p:spPr bwMode="auto">
          <a:xfrm>
            <a:off x="0" y="4437112"/>
            <a:ext cx="3923928" cy="424732"/>
          </a:xfrm>
          <a:prstGeom prst="rect">
            <a:avLst/>
          </a:prstGeom>
          <a:noFill/>
          <a:ln w="9525">
            <a:noFill/>
            <a:miter lim="800000"/>
            <a:headEnd/>
            <a:tailEnd/>
          </a:ln>
          <a:effectLst/>
        </p:spPr>
        <p:txBody>
          <a:bodyPr wrap="square">
            <a:spAutoFit/>
          </a:bodyPr>
          <a:lstStyle/>
          <a:p>
            <a:pPr marL="292100" indent="-292100" algn="ctr" eaLnBrk="0" hangingPunct="0">
              <a:lnSpc>
                <a:spcPct val="120000"/>
              </a:lnSpc>
              <a:spcBef>
                <a:spcPct val="50000"/>
              </a:spcBef>
            </a:pPr>
            <a:r>
              <a:rPr lang="de-DE" altLang="de-DE" dirty="0"/>
              <a:t>Nervale Dichte und Tastkörperchen</a:t>
            </a:r>
          </a:p>
        </p:txBody>
      </p:sp>
      <p:sp>
        <p:nvSpPr>
          <p:cNvPr id="9" name="Text Box 8"/>
          <p:cNvSpPr txBox="1">
            <a:spLocks noChangeArrowheads="1"/>
          </p:cNvSpPr>
          <p:nvPr/>
        </p:nvSpPr>
        <p:spPr bwMode="auto">
          <a:xfrm>
            <a:off x="323528" y="5009151"/>
            <a:ext cx="5029200" cy="962315"/>
          </a:xfrm>
          <a:prstGeom prst="rect">
            <a:avLst/>
          </a:prstGeom>
          <a:noFill/>
          <a:ln w="9525">
            <a:noFill/>
            <a:miter lim="800000"/>
            <a:headEnd/>
            <a:tailEnd/>
          </a:ln>
          <a:effectLst/>
        </p:spPr>
        <p:txBody>
          <a:bodyPr>
            <a:spAutoFit/>
          </a:bodyPr>
          <a:lstStyle/>
          <a:p>
            <a:pPr marL="192088" lvl="2" indent="-188913" eaLnBrk="0" hangingPunct="0">
              <a:lnSpc>
                <a:spcPct val="120000"/>
              </a:lnSpc>
              <a:spcAft>
                <a:spcPts val="1600"/>
              </a:spcAft>
              <a:buClr>
                <a:srgbClr val="FF081A"/>
              </a:buClr>
              <a:buFontTx/>
              <a:buChar char="•"/>
            </a:pPr>
            <a:r>
              <a:rPr lang="de-DE" altLang="de-DE" dirty="0" smtClean="0"/>
              <a:t>Das Präputium</a:t>
            </a:r>
            <a:r>
              <a:rPr lang="de-DE" altLang="de-DE" dirty="0"/>
              <a:t>: Oberflächensensibilität</a:t>
            </a:r>
          </a:p>
          <a:p>
            <a:pPr marL="192088" lvl="2" indent="-188913" eaLnBrk="0" hangingPunct="0">
              <a:lnSpc>
                <a:spcPct val="120000"/>
              </a:lnSpc>
              <a:spcAft>
                <a:spcPts val="1600"/>
              </a:spcAft>
              <a:buClr>
                <a:srgbClr val="FF081A"/>
              </a:buClr>
              <a:buFontTx/>
              <a:buChar char="•"/>
            </a:pPr>
            <a:r>
              <a:rPr lang="de-DE" altLang="de-DE" dirty="0" smtClean="0"/>
              <a:t>Die Glans</a:t>
            </a:r>
            <a:r>
              <a:rPr lang="de-DE" altLang="de-DE" dirty="0"/>
              <a:t>: Tiefensensibilität</a:t>
            </a:r>
          </a:p>
        </p:txBody>
      </p:sp>
      <p:sp>
        <p:nvSpPr>
          <p:cNvPr id="10" name="Rectangle 2"/>
          <p:cNvSpPr txBox="1">
            <a:spLocks noChangeArrowheads="1"/>
          </p:cNvSpPr>
          <p:nvPr/>
        </p:nvSpPr>
        <p:spPr bwMode="auto">
          <a:xfrm>
            <a:off x="179512" y="6381328"/>
            <a:ext cx="7920880" cy="432048"/>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
        <p:nvSpPr>
          <p:cNvPr id="11" name="Rectangle 3"/>
          <p:cNvSpPr>
            <a:spLocks noChangeArrowheads="1"/>
          </p:cNvSpPr>
          <p:nvPr/>
        </p:nvSpPr>
        <p:spPr bwMode="auto">
          <a:xfrm>
            <a:off x="685800" y="2597150"/>
            <a:ext cx="7772400" cy="1136650"/>
          </a:xfrm>
          <a:prstGeom prst="rect">
            <a:avLst/>
          </a:prstGeom>
          <a:noFill/>
          <a:ln w="9525">
            <a:noFill/>
            <a:miter lim="800000"/>
            <a:headEnd/>
            <a:tailEnd/>
          </a:ln>
          <a:effectLst/>
        </p:spPr>
        <p:txBody>
          <a:bodyPr/>
          <a:lstStyle/>
          <a:p>
            <a:pPr algn="ctr">
              <a:spcBef>
                <a:spcPct val="20000"/>
              </a:spcBef>
            </a:pPr>
            <a:endParaRPr lang="de-DE" altLang="de-DE" sz="2000" dirty="0">
              <a:latin typeface="Agfa Rotis Semisans" pitchFamily="34" charset="0"/>
            </a:endParaRPr>
          </a:p>
          <a:p>
            <a:pPr algn="ctr">
              <a:spcBef>
                <a:spcPct val="20000"/>
              </a:spcBef>
            </a:pPr>
            <a:endParaRPr lang="de-DE" altLang="de-DE" sz="2000" dirty="0">
              <a:latin typeface="Agfa Rotis Semi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3320" y="2193280"/>
            <a:ext cx="8839200" cy="1955800"/>
            <a:chOff x="413320" y="3633440"/>
            <a:chExt cx="8839200" cy="1955800"/>
          </a:xfrm>
        </p:grpSpPr>
        <p:sp>
          <p:nvSpPr>
            <p:cNvPr id="4" name="Text Box 3"/>
            <p:cNvSpPr txBox="1">
              <a:spLocks noChangeArrowheads="1"/>
            </p:cNvSpPr>
            <p:nvPr/>
          </p:nvSpPr>
          <p:spPr bwMode="auto">
            <a:xfrm>
              <a:off x="4718620" y="4468465"/>
              <a:ext cx="4533900" cy="968375"/>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400"/>
                <a:t>Ovaläre Umschneidung des inneren Präputialblattes</a:t>
              </a:r>
            </a:p>
          </p:txBody>
        </p:sp>
        <p:pic>
          <p:nvPicPr>
            <p:cNvPr id="5" name="Picture 4" descr="op-2"/>
            <p:cNvPicPr>
              <a:picLocks noChangeAspect="1" noChangeArrowheads="1"/>
            </p:cNvPicPr>
            <p:nvPr/>
          </p:nvPicPr>
          <p:blipFill>
            <a:blip r:embed="rId2" cstate="print"/>
            <a:srcRect l="6171" t="50865" r="4398" b="3355"/>
            <a:stretch>
              <a:fillRect/>
            </a:stretch>
          </p:blipFill>
          <p:spPr bwMode="auto">
            <a:xfrm>
              <a:off x="413320" y="3633440"/>
              <a:ext cx="4419600" cy="1955800"/>
            </a:xfrm>
            <a:prstGeom prst="rect">
              <a:avLst/>
            </a:prstGeom>
            <a:noFill/>
            <a:ln w="9525">
              <a:noFill/>
              <a:miter lim="800000"/>
              <a:headEnd/>
              <a:tailEnd/>
            </a:ln>
            <a:effectLst>
              <a:outerShdw dist="35921" dir="2700000" algn="ctr" rotWithShape="0">
                <a:srgbClr val="808080"/>
              </a:outerShdw>
            </a:effectLst>
          </p:spPr>
        </p:pic>
      </p:grpSp>
      <p:pic>
        <p:nvPicPr>
          <p:cNvPr id="6" name="Picture 4" descr="op-2"/>
          <p:cNvPicPr>
            <a:picLocks noChangeAspect="1" noChangeArrowheads="1"/>
          </p:cNvPicPr>
          <p:nvPr/>
        </p:nvPicPr>
        <p:blipFill>
          <a:blip r:embed="rId3" cstate="print"/>
          <a:srcRect l="20831" t="2544" r="4398" b="53374"/>
          <a:stretch>
            <a:fillRect/>
          </a:stretch>
        </p:blipFill>
        <p:spPr bwMode="auto">
          <a:xfrm>
            <a:off x="512440" y="116632"/>
            <a:ext cx="3886200" cy="1981200"/>
          </a:xfrm>
          <a:prstGeom prst="rect">
            <a:avLst/>
          </a:prstGeom>
          <a:noFill/>
          <a:ln w="9525">
            <a:noFill/>
            <a:miter lim="800000"/>
            <a:headEnd/>
            <a:tailEnd/>
          </a:ln>
          <a:effectLst>
            <a:outerShdw dist="35921" dir="2700000" algn="ctr" rotWithShape="0">
              <a:srgbClr val="808080"/>
            </a:outerShdw>
          </a:effectLst>
        </p:spPr>
      </p:pic>
      <p:sp>
        <p:nvSpPr>
          <p:cNvPr id="7" name="Text Box 6"/>
          <p:cNvSpPr txBox="1">
            <a:spLocks noChangeArrowheads="1"/>
          </p:cNvSpPr>
          <p:nvPr/>
        </p:nvSpPr>
        <p:spPr bwMode="auto">
          <a:xfrm>
            <a:off x="4551040" y="672257"/>
            <a:ext cx="4533900" cy="968375"/>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400" dirty="0"/>
              <a:t>Zirkuläre Umschneidung des äusseren Präputialblattes</a:t>
            </a:r>
          </a:p>
        </p:txBody>
      </p:sp>
      <p:sp>
        <p:nvSpPr>
          <p:cNvPr id="9" name="TextBox 8"/>
          <p:cNvSpPr txBox="1"/>
          <p:nvPr/>
        </p:nvSpPr>
        <p:spPr>
          <a:xfrm>
            <a:off x="323528" y="4293096"/>
            <a:ext cx="4162550" cy="1477328"/>
          </a:xfrm>
          <a:prstGeom prst="rect">
            <a:avLst/>
          </a:prstGeom>
          <a:noFill/>
        </p:spPr>
        <p:txBody>
          <a:bodyPr wrap="none" rtlCol="0">
            <a:spAutoFit/>
          </a:bodyPr>
          <a:lstStyle/>
          <a:p>
            <a:r>
              <a:rPr lang="de-DE" b="1" u="sng" dirty="0" smtClean="0"/>
              <a:t>Fakten</a:t>
            </a:r>
            <a:r>
              <a:rPr lang="de-DE" dirty="0" smtClean="0"/>
              <a:t>:</a:t>
            </a:r>
          </a:p>
          <a:p>
            <a:pPr>
              <a:buFont typeface="Arial" pitchFamily="34" charset="0"/>
              <a:buChar char="•"/>
            </a:pPr>
            <a:r>
              <a:rPr lang="de-DE" dirty="0" smtClean="0"/>
              <a:t> Bis zu 50% der Penishaut gehen verloren</a:t>
            </a:r>
          </a:p>
          <a:p>
            <a:pPr>
              <a:buFont typeface="Arial" pitchFamily="34" charset="0"/>
              <a:buChar char="•"/>
            </a:pPr>
            <a:r>
              <a:rPr lang="de-DE" dirty="0" smtClean="0"/>
              <a:t> Der sensibelste Anteil geht verloren</a:t>
            </a:r>
          </a:p>
          <a:p>
            <a:pPr>
              <a:buFont typeface="Arial" pitchFamily="34" charset="0"/>
              <a:buChar char="•"/>
            </a:pPr>
            <a:r>
              <a:rPr lang="de-DE" dirty="0" smtClean="0"/>
              <a:t> Regelhaft postoperative Entzündung</a:t>
            </a:r>
          </a:p>
          <a:p>
            <a:pPr>
              <a:buFont typeface="Arial" pitchFamily="34" charset="0"/>
              <a:buChar char="•"/>
            </a:pPr>
            <a:r>
              <a:rPr lang="de-DE" dirty="0" smtClean="0"/>
              <a:t> Regelhaft Hyperkeratinisierung der Glans</a:t>
            </a:r>
          </a:p>
        </p:txBody>
      </p:sp>
      <p:sp>
        <p:nvSpPr>
          <p:cNvPr id="11" name="TextBox 10"/>
          <p:cNvSpPr txBox="1"/>
          <p:nvPr/>
        </p:nvSpPr>
        <p:spPr>
          <a:xfrm>
            <a:off x="5239122" y="4162400"/>
            <a:ext cx="3492896" cy="1477328"/>
          </a:xfrm>
          <a:prstGeom prst="rect">
            <a:avLst/>
          </a:prstGeom>
          <a:noFill/>
        </p:spPr>
        <p:txBody>
          <a:bodyPr wrap="square" rtlCol="0">
            <a:spAutoFit/>
          </a:bodyPr>
          <a:lstStyle/>
          <a:p>
            <a:r>
              <a:rPr lang="de-DE" b="1" dirty="0" smtClean="0">
                <a:solidFill>
                  <a:srgbClr val="FF0000"/>
                </a:solidFill>
              </a:rPr>
              <a:t>Sensibilitätsverlust</a:t>
            </a:r>
            <a:r>
              <a:rPr lang="de-DE" dirty="0" smtClean="0">
                <a:solidFill>
                  <a:srgbClr val="FF0000"/>
                </a:solidFill>
              </a:rPr>
              <a:t>: Verlust des Präputiums als erogene Zone</a:t>
            </a:r>
          </a:p>
          <a:p>
            <a:r>
              <a:rPr lang="de-DE" dirty="0" smtClean="0">
                <a:solidFill>
                  <a:srgbClr val="FF0000"/>
                </a:solidFill>
              </a:rPr>
              <a:t>Minderung der Glanssensibilität (‚Keratinisierung‘: Verhornung)</a:t>
            </a:r>
          </a:p>
          <a:p>
            <a:endParaRPr lang="fr-FR" dirty="0"/>
          </a:p>
        </p:txBody>
      </p:sp>
      <p:grpSp>
        <p:nvGrpSpPr>
          <p:cNvPr id="13" name="Group 12"/>
          <p:cNvGrpSpPr/>
          <p:nvPr/>
        </p:nvGrpSpPr>
        <p:grpSpPr>
          <a:xfrm>
            <a:off x="3741451" y="5795972"/>
            <a:ext cx="5402549" cy="932622"/>
            <a:chOff x="3741451" y="5795972"/>
            <a:chExt cx="5402549" cy="932622"/>
          </a:xfrm>
        </p:grpSpPr>
        <p:sp>
          <p:nvSpPr>
            <p:cNvPr id="10" name="TextBox 9"/>
            <p:cNvSpPr txBox="1"/>
            <p:nvPr/>
          </p:nvSpPr>
          <p:spPr>
            <a:xfrm>
              <a:off x="4420078" y="5805264"/>
              <a:ext cx="4723922" cy="923330"/>
            </a:xfrm>
            <a:prstGeom prst="rect">
              <a:avLst/>
            </a:prstGeom>
            <a:noFill/>
          </p:spPr>
          <p:txBody>
            <a:bodyPr wrap="none" rtlCol="0">
              <a:spAutoFit/>
            </a:bodyPr>
            <a:lstStyle/>
            <a:p>
              <a:pPr>
                <a:buFont typeface="Arial" pitchFamily="34" charset="0"/>
                <a:buChar char="•"/>
              </a:pPr>
              <a:r>
                <a:rPr lang="fr-FR" dirty="0" smtClean="0"/>
                <a:t> </a:t>
              </a:r>
              <a:r>
                <a:rPr lang="fr-FR" dirty="0" err="1" smtClean="0"/>
                <a:t>O’Hara</a:t>
              </a:r>
              <a:r>
                <a:rPr lang="fr-FR" dirty="0" smtClean="0"/>
                <a:t> et al., </a:t>
              </a:r>
              <a:r>
                <a:rPr lang="fr-FR" i="1" dirty="0" smtClean="0"/>
                <a:t>BJU Int.</a:t>
              </a:r>
              <a:r>
                <a:rPr lang="fr-FR" dirty="0" smtClean="0"/>
                <a:t> (1999); 83,Suppl. 1.79-84</a:t>
              </a:r>
            </a:p>
            <a:p>
              <a:pPr>
                <a:buFont typeface="Arial" pitchFamily="34" charset="0"/>
                <a:buChar char="•"/>
              </a:pPr>
              <a:r>
                <a:rPr lang="fr-FR" dirty="0" smtClean="0"/>
                <a:t> Kim et al, </a:t>
              </a:r>
              <a:r>
                <a:rPr lang="fr-FR" i="1" dirty="0" smtClean="0"/>
                <a:t>BJU Int.</a:t>
              </a:r>
              <a:r>
                <a:rPr lang="fr-FR" dirty="0" smtClean="0"/>
                <a:t> (2007);99(3):619-22</a:t>
              </a:r>
            </a:p>
            <a:p>
              <a:pPr>
                <a:buFont typeface="Arial" pitchFamily="34" charset="0"/>
                <a:buChar char="•"/>
              </a:pPr>
              <a:r>
                <a:rPr lang="fr-FR" dirty="0" smtClean="0"/>
                <a:t> Frisch et al, </a:t>
              </a:r>
              <a:r>
                <a:rPr lang="fr-FR" i="1" dirty="0" smtClean="0"/>
                <a:t>Int. J </a:t>
              </a:r>
              <a:r>
                <a:rPr lang="fr-FR" i="1" dirty="0" err="1" smtClean="0"/>
                <a:t>Epidem</a:t>
              </a:r>
              <a:r>
                <a:rPr lang="fr-FR" dirty="0" smtClean="0"/>
                <a:t> (2011);1-15</a:t>
              </a:r>
            </a:p>
          </p:txBody>
        </p:sp>
        <p:sp>
          <p:nvSpPr>
            <p:cNvPr id="12" name="TextBox 11"/>
            <p:cNvSpPr txBox="1"/>
            <p:nvPr/>
          </p:nvSpPr>
          <p:spPr>
            <a:xfrm>
              <a:off x="3741451" y="5795972"/>
              <a:ext cx="758541" cy="369332"/>
            </a:xfrm>
            <a:prstGeom prst="rect">
              <a:avLst/>
            </a:prstGeom>
            <a:noFill/>
          </p:spPr>
          <p:txBody>
            <a:bodyPr wrap="none" rtlCol="0">
              <a:spAutoFit/>
            </a:bodyPr>
            <a:lstStyle/>
            <a:p>
              <a:r>
                <a:rPr lang="fr-FR" dirty="0" err="1" smtClean="0"/>
                <a:t>Siehe</a:t>
              </a:r>
              <a:r>
                <a:rPr lang="fr-FR" dirty="0" smtClean="0"/>
                <a:t>:</a:t>
              </a:r>
              <a:endParaRPr lang="fr-FR" dirty="0"/>
            </a:p>
          </p:txBody>
        </p:sp>
      </p:grpSp>
      <p:sp>
        <p:nvSpPr>
          <p:cNvPr id="14" name="Rectangle 2"/>
          <p:cNvSpPr txBox="1">
            <a:spLocks noChangeArrowheads="1"/>
          </p:cNvSpPr>
          <p:nvPr/>
        </p:nvSpPr>
        <p:spPr bwMode="auto">
          <a:xfrm>
            <a:off x="107504" y="6093296"/>
            <a:ext cx="3960440" cy="764704"/>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F0007"/>
          <p:cNvPicPr>
            <a:picLocks noChangeAspect="1" noChangeArrowheads="1"/>
          </p:cNvPicPr>
          <p:nvPr/>
        </p:nvPicPr>
        <p:blipFill>
          <a:blip r:embed="rId2" cstate="print"/>
          <a:srcRect l="30702" t="33882" r="32246" b="28000"/>
          <a:stretch>
            <a:fillRect/>
          </a:stretch>
        </p:blipFill>
        <p:spPr bwMode="auto">
          <a:xfrm rot="5398019">
            <a:off x="4319390" y="1654026"/>
            <a:ext cx="4267200" cy="3292475"/>
          </a:xfrm>
          <a:prstGeom prst="rect">
            <a:avLst/>
          </a:prstGeom>
          <a:noFill/>
          <a:ln w="9525">
            <a:noFill/>
            <a:miter lim="800000"/>
            <a:headEnd/>
            <a:tailEnd/>
          </a:ln>
          <a:effectLst>
            <a:outerShdw dist="35921" dir="2700000" algn="ctr" rotWithShape="0">
              <a:srgbClr val="808080"/>
            </a:outerShdw>
          </a:effectLst>
        </p:spPr>
      </p:pic>
      <p:pic>
        <p:nvPicPr>
          <p:cNvPr id="5" name="Picture 4" descr="DSCF0008"/>
          <p:cNvPicPr>
            <a:picLocks noChangeAspect="1" noChangeArrowheads="1"/>
          </p:cNvPicPr>
          <p:nvPr/>
        </p:nvPicPr>
        <p:blipFill>
          <a:blip r:embed="rId3" cstate="print"/>
          <a:srcRect l="32001" t="38118" r="19058" b="9647"/>
          <a:stretch>
            <a:fillRect/>
          </a:stretch>
        </p:blipFill>
        <p:spPr bwMode="auto">
          <a:xfrm>
            <a:off x="539552" y="404664"/>
            <a:ext cx="3533775" cy="5029200"/>
          </a:xfrm>
          <a:prstGeom prst="rect">
            <a:avLst/>
          </a:prstGeom>
          <a:noFill/>
          <a:ln w="9525">
            <a:noFill/>
            <a:miter lim="800000"/>
            <a:headEnd/>
            <a:tailEnd/>
          </a:ln>
          <a:effectLst>
            <a:outerShdw dist="35921" dir="2700000" algn="ctr" rotWithShape="0">
              <a:srgbClr val="808080"/>
            </a:outerShdw>
          </a:effectLst>
        </p:spPr>
      </p:pic>
      <p:sp>
        <p:nvSpPr>
          <p:cNvPr id="6" name="Text Box 5"/>
          <p:cNvSpPr txBox="1">
            <a:spLocks noChangeArrowheads="1"/>
          </p:cNvSpPr>
          <p:nvPr/>
        </p:nvSpPr>
        <p:spPr bwMode="auto">
          <a:xfrm>
            <a:off x="4197152" y="328464"/>
            <a:ext cx="4533900" cy="457200"/>
          </a:xfrm>
          <a:prstGeom prst="rect">
            <a:avLst/>
          </a:prstGeom>
          <a:noFill/>
          <a:ln w="9525">
            <a:noFill/>
            <a:miter lim="800000"/>
            <a:headEnd/>
            <a:tailEnd/>
          </a:ln>
          <a:effectLst/>
        </p:spPr>
        <p:txBody>
          <a:bodyPr>
            <a:spAutoFit/>
          </a:bodyPr>
          <a:lstStyle/>
          <a:p>
            <a:pPr algn="ctr" eaLnBrk="0" hangingPunct="0"/>
            <a:r>
              <a:rPr lang="de-DE" altLang="de-DE" sz="2400" dirty="0" smtClean="0"/>
              <a:t>Fünf </a:t>
            </a:r>
            <a:r>
              <a:rPr lang="de-DE" altLang="de-DE" sz="2400" dirty="0"/>
              <a:t>Tage postoperativ</a:t>
            </a:r>
          </a:p>
        </p:txBody>
      </p:sp>
      <p:sp>
        <p:nvSpPr>
          <p:cNvPr id="7" name="Text Box 6"/>
          <p:cNvSpPr txBox="1">
            <a:spLocks noChangeArrowheads="1"/>
          </p:cNvSpPr>
          <p:nvPr/>
        </p:nvSpPr>
        <p:spPr bwMode="auto">
          <a:xfrm>
            <a:off x="1682552" y="5814864"/>
            <a:ext cx="5486400" cy="457200"/>
          </a:xfrm>
          <a:prstGeom prst="rect">
            <a:avLst/>
          </a:prstGeom>
          <a:noFill/>
          <a:ln w="9525">
            <a:noFill/>
            <a:miter lim="800000"/>
            <a:headEnd/>
            <a:tailEnd/>
          </a:ln>
          <a:effectLst/>
        </p:spPr>
        <p:txBody>
          <a:bodyPr>
            <a:spAutoFit/>
          </a:bodyPr>
          <a:lstStyle/>
          <a:p>
            <a:pPr marL="292100" indent="-292100" algn="ctr" eaLnBrk="0" hangingPunct="0">
              <a:lnSpc>
                <a:spcPct val="120000"/>
              </a:lnSpc>
              <a:spcBef>
                <a:spcPct val="50000"/>
              </a:spcBef>
            </a:pPr>
            <a:r>
              <a:rPr lang="de-DE" altLang="de-DE" sz="2000" i="1"/>
              <a:t>Physiologische Entzündungsreaktion</a:t>
            </a:r>
          </a:p>
        </p:txBody>
      </p:sp>
      <p:sp>
        <p:nvSpPr>
          <p:cNvPr id="9" name="Rectangle 2"/>
          <p:cNvSpPr txBox="1">
            <a:spLocks noChangeArrowheads="1"/>
          </p:cNvSpPr>
          <p:nvPr/>
        </p:nvSpPr>
        <p:spPr bwMode="auto">
          <a:xfrm>
            <a:off x="179512" y="6381328"/>
            <a:ext cx="7920880" cy="432048"/>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lvl="0">
              <a:spcBef>
                <a:spcPct val="0"/>
              </a:spcBef>
              <a:defRPr/>
            </a:pPr>
            <a:r>
              <a:rPr lang="de-DE" altLang="de-DE" sz="1300" dirty="0" smtClean="0">
                <a:latin typeface="+mj-lt"/>
              </a:rPr>
              <a:t>Mit freundichen Genhemigung von Prof. Dr. Maximilian Stehr, Chefarzt </a:t>
            </a:r>
            <a:r>
              <a:rPr kumimoji="0" lang="de-DE" sz="1300" b="0" i="0" u="none" strike="noStrike" kern="1200" cap="none" spc="0" normalizeH="0" baseline="0" noProof="0" dirty="0" smtClean="0">
                <a:ln>
                  <a:noFill/>
                </a:ln>
                <a:effectLst/>
                <a:uLnTx/>
                <a:uFillTx/>
                <a:latin typeface="+mj-lt"/>
                <a:ea typeface="+mj-ea"/>
                <a:cs typeface="Miriam" pitchFamily="34" charset="-79"/>
              </a:rPr>
              <a:t>der Abteilung für Kinderchirurgie </a:t>
            </a:r>
            <a:r>
              <a:rPr lang="de-DE" sz="1300" dirty="0" smtClean="0">
                <a:latin typeface="+mj-lt"/>
                <a:ea typeface="+mj-ea"/>
                <a:cs typeface="Miriam" pitchFamily="34" charset="-79"/>
              </a:rPr>
              <a:t>und Kinderurologie, Cnopf´sche Kinderklinik, Nürnberg</a:t>
            </a:r>
            <a:endParaRPr kumimoji="0" lang="de-DE" sz="1300" b="0" i="0" u="none" strike="noStrike" kern="1200" cap="none" spc="0" normalizeH="0" baseline="0" noProof="0" dirty="0" smtClean="0">
              <a:ln>
                <a:noFill/>
              </a:ln>
              <a:effectLst/>
              <a:uLnTx/>
              <a:uFillTx/>
              <a:latin typeface="+mj-lt"/>
              <a:ea typeface="+mj-ea"/>
              <a:cs typeface="Miria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496" y="44624"/>
            <a:ext cx="8249577" cy="5915074"/>
          </a:xfrm>
          <a:prstGeom prst="rect">
            <a:avLst/>
          </a:prstGeom>
          <a:noFill/>
          <a:ln w="9525">
            <a:noFill/>
            <a:miter lim="800000"/>
            <a:headEnd/>
            <a:tailEnd/>
          </a:ln>
        </p:spPr>
      </p:pic>
      <p:sp>
        <p:nvSpPr>
          <p:cNvPr id="5" name="TextBox 4"/>
          <p:cNvSpPr txBox="1"/>
          <p:nvPr/>
        </p:nvSpPr>
        <p:spPr>
          <a:xfrm>
            <a:off x="2987824" y="5949280"/>
            <a:ext cx="6384440" cy="1200329"/>
          </a:xfrm>
          <a:prstGeom prst="rect">
            <a:avLst/>
          </a:prstGeom>
          <a:noFill/>
        </p:spPr>
        <p:txBody>
          <a:bodyPr wrap="none" rtlCol="0">
            <a:spAutoFit/>
          </a:bodyPr>
          <a:lstStyle/>
          <a:p>
            <a:r>
              <a:rPr lang="fr-FR" dirty="0" err="1" smtClean="0"/>
              <a:t>Siehe</a:t>
            </a:r>
            <a:r>
              <a:rPr lang="fr-FR" dirty="0" smtClean="0"/>
              <a:t> </a:t>
            </a:r>
            <a:r>
              <a:rPr lang="fr-FR" dirty="0" err="1" smtClean="0"/>
              <a:t>auch</a:t>
            </a:r>
            <a:r>
              <a:rPr lang="fr-FR" dirty="0" smtClean="0"/>
              <a:t>: - Alanis et al, </a:t>
            </a:r>
            <a:r>
              <a:rPr lang="fr-FR" i="1" dirty="0" err="1" smtClean="0"/>
              <a:t>Obstetr</a:t>
            </a:r>
            <a:r>
              <a:rPr lang="fr-FR" i="1" dirty="0" smtClean="0"/>
              <a:t> </a:t>
            </a:r>
            <a:r>
              <a:rPr lang="fr-FR" i="1" dirty="0" err="1" smtClean="0"/>
              <a:t>Gynecol</a:t>
            </a:r>
            <a:r>
              <a:rPr lang="fr-FR" i="1" dirty="0" smtClean="0"/>
              <a:t> </a:t>
            </a:r>
            <a:r>
              <a:rPr lang="fr-FR" i="1" dirty="0" err="1" smtClean="0"/>
              <a:t>Surv</a:t>
            </a:r>
            <a:r>
              <a:rPr lang="fr-FR" dirty="0" smtClean="0"/>
              <a:t> (2004) 59, 379-395</a:t>
            </a:r>
          </a:p>
          <a:p>
            <a:r>
              <a:rPr lang="fr-FR" dirty="0" smtClean="0"/>
              <a:t>	   - Fergusson et al, </a:t>
            </a:r>
            <a:r>
              <a:rPr lang="fr-FR" i="1" dirty="0" err="1" smtClean="0"/>
              <a:t>Pediatrics</a:t>
            </a:r>
            <a:r>
              <a:rPr lang="fr-FR" dirty="0" smtClean="0"/>
              <a:t> (1988) 81, 537-541</a:t>
            </a:r>
          </a:p>
          <a:p>
            <a:r>
              <a:rPr lang="fr-FR" dirty="0" smtClean="0"/>
              <a:t>	   - Ceylan et al, </a:t>
            </a:r>
            <a:r>
              <a:rPr lang="fr-FR" i="1" dirty="0" smtClean="0"/>
              <a:t>J </a:t>
            </a:r>
            <a:r>
              <a:rPr lang="fr-FR" i="1" dirty="0" err="1" smtClean="0"/>
              <a:t>Ped</a:t>
            </a:r>
            <a:r>
              <a:rPr lang="fr-FR" i="1" dirty="0" smtClean="0"/>
              <a:t> </a:t>
            </a:r>
            <a:r>
              <a:rPr lang="fr-FR" i="1" dirty="0" err="1" smtClean="0"/>
              <a:t>Urol</a:t>
            </a:r>
            <a:r>
              <a:rPr lang="fr-FR" dirty="0" smtClean="0"/>
              <a:t> (2007) 3, 32-35</a:t>
            </a:r>
          </a:p>
          <a:p>
            <a:endParaRPr lang="fr-FR" dirty="0"/>
          </a:p>
        </p:txBody>
      </p:sp>
      <p:sp>
        <p:nvSpPr>
          <p:cNvPr id="6" name="Oval 5"/>
          <p:cNvSpPr/>
          <p:nvPr/>
        </p:nvSpPr>
        <p:spPr>
          <a:xfrm>
            <a:off x="179512" y="4869160"/>
            <a:ext cx="2016224" cy="28803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10244" y="548680"/>
            <a:ext cx="9154244" cy="1031051"/>
          </a:xfrm>
          <a:prstGeom prst="rect">
            <a:avLst/>
          </a:prstGeom>
          <a:noFill/>
        </p:spPr>
        <p:txBody>
          <a:bodyPr wrap="square" rtlCol="0">
            <a:spAutoFit/>
          </a:bodyPr>
          <a:lstStyle/>
          <a:p>
            <a:pPr algn="r"/>
            <a:r>
              <a:rPr lang="de-DE" sz="1500" dirty="0" smtClean="0">
                <a:solidFill>
                  <a:srgbClr val="FF0000"/>
                </a:solidFill>
              </a:rPr>
              <a:t>Der Eid des Hippokrates: „Ich werde ärztliche Verordnungen treffen zum Nutzen der Kranken nach meiner Fähigkeit und meinem Urteil, hüten aber werde ich mich davor, sie zum Schaden und in unrechter Weise anzuwenden.“ (</a:t>
            </a:r>
            <a:r>
              <a:rPr lang="de-DE" sz="1500" dirty="0" err="1" smtClean="0">
                <a:solidFill>
                  <a:srgbClr val="FF0000"/>
                </a:solidFill>
              </a:rPr>
              <a:t>primum</a:t>
            </a:r>
            <a:r>
              <a:rPr lang="de-DE" sz="1500" dirty="0" smtClean="0">
                <a:solidFill>
                  <a:srgbClr val="FF0000"/>
                </a:solidFill>
              </a:rPr>
              <a:t> </a:t>
            </a:r>
            <a:r>
              <a:rPr lang="de-DE" sz="1500" dirty="0" err="1">
                <a:solidFill>
                  <a:srgbClr val="FF0000"/>
                </a:solidFill>
              </a:rPr>
              <a:t>nil</a:t>
            </a:r>
            <a:r>
              <a:rPr lang="de-DE" sz="1500" dirty="0">
                <a:solidFill>
                  <a:srgbClr val="FF0000"/>
                </a:solidFill>
              </a:rPr>
              <a:t> </a:t>
            </a:r>
            <a:r>
              <a:rPr lang="de-DE" sz="1500" dirty="0" err="1" smtClean="0">
                <a:solidFill>
                  <a:srgbClr val="FF0000"/>
                </a:solidFill>
              </a:rPr>
              <a:t>nocere</a:t>
            </a:r>
            <a:r>
              <a:rPr lang="de-DE" sz="1500" dirty="0" smtClean="0">
                <a:solidFill>
                  <a:srgbClr val="FF0000"/>
                </a:solidFill>
              </a:rPr>
              <a:t>)</a:t>
            </a:r>
            <a:endParaRPr lang="de-DE" sz="1500" dirty="0">
              <a:solidFill>
                <a:srgbClr val="FF0000"/>
              </a:solidFill>
            </a:endParaRPr>
          </a:p>
          <a:p>
            <a:endParaRPr lang="fr-FR"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rome\Documents\Articles et LIVRES\Circoncision\Contre AAP 2012, ailleurs.JPG"/>
          <p:cNvPicPr>
            <a:picLocks noChangeAspect="1" noChangeArrowheads="1"/>
          </p:cNvPicPr>
          <p:nvPr/>
        </p:nvPicPr>
        <p:blipFill>
          <a:blip r:embed="rId2" cstate="print"/>
          <a:srcRect/>
          <a:stretch>
            <a:fillRect/>
          </a:stretch>
        </p:blipFill>
        <p:spPr bwMode="auto">
          <a:xfrm>
            <a:off x="251520" y="692696"/>
            <a:ext cx="8538407" cy="4495974"/>
          </a:xfrm>
          <a:prstGeom prst="rect">
            <a:avLst/>
          </a:prstGeom>
          <a:noFill/>
        </p:spPr>
      </p:pic>
      <p:sp>
        <p:nvSpPr>
          <p:cNvPr id="5" name="TextBox 4"/>
          <p:cNvSpPr txBox="1"/>
          <p:nvPr/>
        </p:nvSpPr>
        <p:spPr>
          <a:xfrm>
            <a:off x="6062664" y="5805264"/>
            <a:ext cx="2685800" cy="369332"/>
          </a:xfrm>
          <a:prstGeom prst="rect">
            <a:avLst/>
          </a:prstGeom>
          <a:noFill/>
        </p:spPr>
        <p:txBody>
          <a:bodyPr wrap="none" rtlCol="0">
            <a:spAutoFit/>
          </a:bodyPr>
          <a:lstStyle/>
          <a:p>
            <a:r>
              <a:rPr lang="fr-FR" dirty="0" smtClean="0"/>
              <a:t>(</a:t>
            </a:r>
            <a:r>
              <a:rPr lang="fr-FR" dirty="0" err="1" smtClean="0"/>
              <a:t>from</a:t>
            </a:r>
            <a:r>
              <a:rPr lang="fr-FR" dirty="0" smtClean="0"/>
              <a:t> </a:t>
            </a:r>
            <a:r>
              <a:rPr lang="fr-FR" dirty="0" smtClean="0">
                <a:hlinkClick r:id="rId3"/>
              </a:rPr>
              <a:t>Eric </a:t>
            </a:r>
            <a:r>
              <a:rPr lang="fr-FR" dirty="0" err="1" smtClean="0">
                <a:hlinkClick r:id="rId3"/>
              </a:rPr>
              <a:t>Clopper’s</a:t>
            </a:r>
            <a:r>
              <a:rPr lang="fr-FR" dirty="0" smtClean="0">
                <a:hlinkClick r:id="rId3"/>
              </a:rPr>
              <a:t> </a:t>
            </a:r>
            <a:r>
              <a:rPr lang="fr-FR" dirty="0" err="1" smtClean="0">
                <a:hlinkClick r:id="rId3"/>
              </a:rPr>
              <a:t>Video</a:t>
            </a:r>
            <a:r>
              <a:rPr lang="fr-FR" dirty="0" smtClean="0"/>
              <a: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4967" y="548680"/>
            <a:ext cx="6491249" cy="6264696"/>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b="17482"/>
          <a:stretch>
            <a:fillRect/>
          </a:stretch>
        </p:blipFill>
        <p:spPr bwMode="auto">
          <a:xfrm>
            <a:off x="4932040" y="5661248"/>
            <a:ext cx="4148222" cy="1008112"/>
          </a:xfrm>
          <a:prstGeom prst="rect">
            <a:avLst/>
          </a:prstGeom>
          <a:noFill/>
          <a:ln w="9525">
            <a:noFill/>
            <a:miter lim="800000"/>
            <a:headEnd/>
            <a:tailEnd/>
          </a:ln>
        </p:spPr>
      </p:pic>
      <p:grpSp>
        <p:nvGrpSpPr>
          <p:cNvPr id="2" name="Group 14"/>
          <p:cNvGrpSpPr/>
          <p:nvPr/>
        </p:nvGrpSpPr>
        <p:grpSpPr>
          <a:xfrm>
            <a:off x="1691680" y="1052736"/>
            <a:ext cx="4176464" cy="216024"/>
            <a:chOff x="1691680" y="620688"/>
            <a:chExt cx="4176464" cy="216024"/>
          </a:xfrm>
        </p:grpSpPr>
        <p:cxnSp>
          <p:nvCxnSpPr>
            <p:cNvPr id="4" name="Straight Connector 3"/>
            <p:cNvCxnSpPr/>
            <p:nvPr/>
          </p:nvCxnSpPr>
          <p:spPr>
            <a:xfrm>
              <a:off x="4139952" y="620688"/>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1680" y="836712"/>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4283968" y="1268760"/>
            <a:ext cx="16561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856" y="2852936"/>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13"/>
          <p:cNvGrpSpPr/>
          <p:nvPr/>
        </p:nvGrpSpPr>
        <p:grpSpPr>
          <a:xfrm>
            <a:off x="1619672" y="5805264"/>
            <a:ext cx="4536504" cy="216024"/>
            <a:chOff x="1691680" y="5373216"/>
            <a:chExt cx="4536504" cy="216024"/>
          </a:xfrm>
        </p:grpSpPr>
        <p:cxnSp>
          <p:nvCxnSpPr>
            <p:cNvPr id="10" name="Straight Connector 9"/>
            <p:cNvCxnSpPr/>
            <p:nvPr/>
          </p:nvCxnSpPr>
          <p:spPr>
            <a:xfrm>
              <a:off x="4788024" y="5373216"/>
              <a:ext cx="144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91680" y="5589240"/>
              <a:ext cx="144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588224" y="1052736"/>
            <a:ext cx="2664296" cy="3970318"/>
          </a:xfrm>
          <a:prstGeom prst="rect">
            <a:avLst/>
          </a:prstGeom>
          <a:noFill/>
        </p:spPr>
        <p:txBody>
          <a:bodyPr wrap="square" rtlCol="0">
            <a:spAutoFit/>
          </a:bodyPr>
          <a:lstStyle/>
          <a:p>
            <a:r>
              <a:rPr lang="fr-FR" dirty="0" err="1" smtClean="0"/>
              <a:t>Russen</a:t>
            </a:r>
            <a:r>
              <a:rPr lang="fr-FR" dirty="0" smtClean="0"/>
              <a:t>: </a:t>
            </a:r>
            <a:r>
              <a:rPr lang="en-US" dirty="0" smtClean="0"/>
              <a:t>“ Yuri does not recall the event as traumatic. He went back to having sex with his girlfriend, but then realized that “the feeling in the sexual contact was affected, it was wrecked. There was a great deal less sensitivity and I needed a higher level of stimulation to reach erection.” (</a:t>
            </a:r>
            <a:r>
              <a:rPr lang="en-US" i="1" dirty="0" err="1" smtClean="0"/>
              <a:t>Haaretz</a:t>
            </a:r>
            <a:r>
              <a:rPr lang="en-US" dirty="0" smtClean="0"/>
              <a:t>, 14.6.2012)</a:t>
            </a:r>
            <a:endParaRPr lang="fr-FR" dirty="0"/>
          </a:p>
        </p:txBody>
      </p:sp>
      <p:sp>
        <p:nvSpPr>
          <p:cNvPr id="5" name="ZoneTexte 4"/>
          <p:cNvSpPr txBox="1"/>
          <p:nvPr/>
        </p:nvSpPr>
        <p:spPr>
          <a:xfrm>
            <a:off x="119549" y="179348"/>
            <a:ext cx="3419847" cy="369332"/>
          </a:xfrm>
          <a:prstGeom prst="rect">
            <a:avLst/>
          </a:prstGeom>
          <a:noFill/>
        </p:spPr>
        <p:txBody>
          <a:bodyPr wrap="none" rtlCol="0">
            <a:spAutoFit/>
          </a:bodyPr>
          <a:lstStyle/>
          <a:p>
            <a:r>
              <a:rPr lang="de-DE" u="sng" dirty="0" smtClean="0"/>
              <a:t>2. </a:t>
            </a:r>
            <a:r>
              <a:rPr lang="de-DE" u="sng" dirty="0" smtClean="0"/>
              <a:t>Apropos „Sensibilitätsverlust“ …</a:t>
            </a:r>
            <a:endParaRPr lang="de-DE"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blish-books.tredition.de/tredition/ImageHandler.ashx?ImageId=22062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260648"/>
            <a:ext cx="4211865" cy="59766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1360836" y="6300028"/>
            <a:ext cx="1410964" cy="369332"/>
          </a:xfrm>
          <a:prstGeom prst="rect">
            <a:avLst/>
          </a:prstGeom>
          <a:noFill/>
        </p:spPr>
        <p:txBody>
          <a:bodyPr wrap="none" rtlCol="0">
            <a:spAutoFit/>
          </a:bodyPr>
          <a:lstStyle/>
          <a:p>
            <a:r>
              <a:rPr lang="fr-FR" dirty="0"/>
              <a:t>22. Mai 2015</a:t>
            </a:r>
          </a:p>
        </p:txBody>
      </p:sp>
      <p:grpSp>
        <p:nvGrpSpPr>
          <p:cNvPr id="2" name="Groupe 8"/>
          <p:cNvGrpSpPr/>
          <p:nvPr/>
        </p:nvGrpSpPr>
        <p:grpSpPr>
          <a:xfrm>
            <a:off x="3779912" y="404664"/>
            <a:ext cx="5191125" cy="1737484"/>
            <a:chOff x="3779912" y="404664"/>
            <a:chExt cx="5191125" cy="1737484"/>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404664"/>
              <a:ext cx="5191125"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8140351" y="1772816"/>
              <a:ext cx="752129" cy="369332"/>
            </a:xfrm>
            <a:prstGeom prst="rect">
              <a:avLst/>
            </a:prstGeom>
            <a:noFill/>
          </p:spPr>
          <p:txBody>
            <a:bodyPr wrap="none" rtlCol="0">
              <a:spAutoFit/>
            </a:bodyPr>
            <a:lstStyle/>
            <a:p>
              <a:r>
                <a:rPr lang="fr-FR" dirty="0" smtClean="0"/>
                <a:t>S. 134</a:t>
              </a:r>
              <a:endParaRPr lang="fr-FR" dirty="0"/>
            </a:p>
          </p:txBody>
        </p:sp>
      </p:grpSp>
      <p:grpSp>
        <p:nvGrpSpPr>
          <p:cNvPr id="3" name="Groupe 7"/>
          <p:cNvGrpSpPr/>
          <p:nvPr/>
        </p:nvGrpSpPr>
        <p:grpSpPr>
          <a:xfrm>
            <a:off x="1933575" y="1890713"/>
            <a:ext cx="5910833" cy="3076575"/>
            <a:chOff x="1933575" y="1890713"/>
            <a:chExt cx="5910833" cy="3076575"/>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3575" y="1890713"/>
              <a:ext cx="5276850" cy="307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7092279" y="4293096"/>
              <a:ext cx="752129" cy="369332"/>
            </a:xfrm>
            <a:prstGeom prst="rect">
              <a:avLst/>
            </a:prstGeom>
            <a:noFill/>
          </p:spPr>
          <p:txBody>
            <a:bodyPr wrap="none" rtlCol="0">
              <a:spAutoFit/>
            </a:bodyPr>
            <a:lstStyle/>
            <a:p>
              <a:r>
                <a:rPr lang="fr-FR" dirty="0" smtClean="0"/>
                <a:t>S. 151</a:t>
              </a:r>
              <a:endParaRPr lang="fr-FR" dirty="0"/>
            </a:p>
          </p:txBody>
        </p:sp>
      </p:grpSp>
      <p:grpSp>
        <p:nvGrpSpPr>
          <p:cNvPr id="8" name="Groupe 9"/>
          <p:cNvGrpSpPr/>
          <p:nvPr/>
        </p:nvGrpSpPr>
        <p:grpSpPr>
          <a:xfrm>
            <a:off x="270172" y="1924050"/>
            <a:ext cx="6105302" cy="4933950"/>
            <a:chOff x="270172" y="1924050"/>
            <a:chExt cx="6105302" cy="4933950"/>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0172" y="1924050"/>
              <a:ext cx="5400675"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
            <p:cNvSpPr txBox="1"/>
            <p:nvPr/>
          </p:nvSpPr>
          <p:spPr>
            <a:xfrm>
              <a:off x="5623345" y="6115362"/>
              <a:ext cx="752129" cy="369332"/>
            </a:xfrm>
            <a:prstGeom prst="rect">
              <a:avLst/>
            </a:prstGeom>
            <a:noFill/>
          </p:spPr>
          <p:txBody>
            <a:bodyPr wrap="none" rtlCol="0">
              <a:spAutoFit/>
            </a:bodyPr>
            <a:lstStyle/>
            <a:p>
              <a:r>
                <a:rPr lang="fr-FR" dirty="0" smtClean="0"/>
                <a:t>S. 183</a:t>
              </a:r>
              <a:endParaRPr lang="fr-FR" dirty="0"/>
            </a:p>
          </p:txBody>
        </p:sp>
      </p:grpSp>
    </p:spTree>
    <p:extLst>
      <p:ext uri="{BB962C8B-B14F-4D97-AF65-F5344CB8AC3E}">
        <p14:creationId xmlns:p14="http://schemas.microsoft.com/office/powerpoint/2010/main" xmlns="" val="28149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1874</Words>
  <Application>Microsoft Office PowerPoint</Application>
  <PresentationFormat>On-screen Show (4:3)</PresentationFormat>
  <Paragraphs>121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Segal</dc:creator>
  <cp:lastModifiedBy>Jerome</cp:lastModifiedBy>
  <cp:revision>78</cp:revision>
  <dcterms:created xsi:type="dcterms:W3CDTF">2014-05-16T22:22:47Z</dcterms:created>
  <dcterms:modified xsi:type="dcterms:W3CDTF">2019-01-19T15:19:09Z</dcterms:modified>
</cp:coreProperties>
</file>