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6" r:id="rId5"/>
    <p:sldId id="288" r:id="rId6"/>
    <p:sldId id="263" r:id="rId7"/>
    <p:sldId id="262" r:id="rId8"/>
    <p:sldId id="259" r:id="rId9"/>
    <p:sldId id="260" r:id="rId10"/>
    <p:sldId id="261" r:id="rId11"/>
    <p:sldId id="265" r:id="rId12"/>
    <p:sldId id="266" r:id="rId13"/>
    <p:sldId id="267" r:id="rId14"/>
    <p:sldId id="268" r:id="rId15"/>
    <p:sldId id="289" r:id="rId16"/>
    <p:sldId id="290" r:id="rId17"/>
    <p:sldId id="264" r:id="rId18"/>
    <p:sldId id="269" r:id="rId19"/>
    <p:sldId id="273" r:id="rId20"/>
    <p:sldId id="271" r:id="rId21"/>
    <p:sldId id="274" r:id="rId22"/>
    <p:sldId id="287" r:id="rId23"/>
    <p:sldId id="272" r:id="rId24"/>
    <p:sldId id="270" r:id="rId25"/>
    <p:sldId id="276" r:id="rId26"/>
    <p:sldId id="277" r:id="rId27"/>
    <p:sldId id="29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373" y="-9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C8C24F9-1829-4B36-A421-B158C87697A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CF468756-B4AA-41A9-B117-B4CFF7959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85530EC5-2F17-4D8E-832D-38CEBFBAA3BC}"/>
              </a:ext>
            </a:extLst>
          </p:cNvPr>
          <p:cNvSpPr>
            <a:spLocks noGrp="1"/>
          </p:cNvSpPr>
          <p:nvPr>
            <p:ph type="dt" sz="half" idx="10"/>
          </p:nvPr>
        </p:nvSpPr>
        <p:spPr/>
        <p:txBody>
          <a:bodyPr/>
          <a:lstStyle/>
          <a:p>
            <a:fld id="{1D93CE4B-605E-4B70-8F9F-692F0FCF5561}" type="datetimeFigureOut">
              <a:rPr lang="fr-FR" smtClean="0"/>
              <a:t>10/08/2020</a:t>
            </a:fld>
            <a:endParaRPr lang="fr-FR"/>
          </a:p>
        </p:txBody>
      </p:sp>
      <p:sp>
        <p:nvSpPr>
          <p:cNvPr id="5" name="Espace réservé du pied de page 4">
            <a:extLst>
              <a:ext uri="{FF2B5EF4-FFF2-40B4-BE49-F238E27FC236}">
                <a16:creationId xmlns="" xmlns:a16="http://schemas.microsoft.com/office/drawing/2014/main" id="{8124CBDF-F92D-4DA1-9177-AFD06EA811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3090EB82-1A4A-488A-B98B-5FAD7679033D}"/>
              </a:ext>
            </a:extLst>
          </p:cNvPr>
          <p:cNvSpPr>
            <a:spLocks noGrp="1"/>
          </p:cNvSpPr>
          <p:nvPr>
            <p:ph type="sldNum" sz="quarter" idx="12"/>
          </p:nvPr>
        </p:nvSpPr>
        <p:spPr/>
        <p:txBody>
          <a:bodyPr/>
          <a:lstStyle/>
          <a:p>
            <a:fld id="{8314B163-A82B-4517-9B5C-B981B486B703}" type="slidenum">
              <a:rPr lang="fr-FR" smtClean="0"/>
              <a:t>‹N°›</a:t>
            </a:fld>
            <a:endParaRPr lang="fr-FR"/>
          </a:p>
        </p:txBody>
      </p:sp>
    </p:spTree>
    <p:extLst>
      <p:ext uri="{BB962C8B-B14F-4D97-AF65-F5344CB8AC3E}">
        <p14:creationId xmlns:p14="http://schemas.microsoft.com/office/powerpoint/2010/main" val="184976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BAB8734-47B8-4C7C-B553-94F6EF77BD7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831F1049-2015-4C57-BA79-2F0A9FAF626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AE05982-B573-4405-8732-DB8A33F3D46F}"/>
              </a:ext>
            </a:extLst>
          </p:cNvPr>
          <p:cNvSpPr>
            <a:spLocks noGrp="1"/>
          </p:cNvSpPr>
          <p:nvPr>
            <p:ph type="dt" sz="half" idx="10"/>
          </p:nvPr>
        </p:nvSpPr>
        <p:spPr/>
        <p:txBody>
          <a:bodyPr/>
          <a:lstStyle/>
          <a:p>
            <a:fld id="{1D93CE4B-605E-4B70-8F9F-692F0FCF5561}" type="datetimeFigureOut">
              <a:rPr lang="fr-FR" smtClean="0"/>
              <a:t>10/08/2020</a:t>
            </a:fld>
            <a:endParaRPr lang="fr-FR"/>
          </a:p>
        </p:txBody>
      </p:sp>
      <p:sp>
        <p:nvSpPr>
          <p:cNvPr id="5" name="Espace réservé du pied de page 4">
            <a:extLst>
              <a:ext uri="{FF2B5EF4-FFF2-40B4-BE49-F238E27FC236}">
                <a16:creationId xmlns="" xmlns:a16="http://schemas.microsoft.com/office/drawing/2014/main" id="{B0098C1F-40E2-4A52-B9DC-DDF0CA665E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56ECB82D-728A-4133-A75A-4106EE37FFDC}"/>
              </a:ext>
            </a:extLst>
          </p:cNvPr>
          <p:cNvSpPr>
            <a:spLocks noGrp="1"/>
          </p:cNvSpPr>
          <p:nvPr>
            <p:ph type="sldNum" sz="quarter" idx="12"/>
          </p:nvPr>
        </p:nvSpPr>
        <p:spPr/>
        <p:txBody>
          <a:bodyPr/>
          <a:lstStyle/>
          <a:p>
            <a:fld id="{8314B163-A82B-4517-9B5C-B981B486B703}" type="slidenum">
              <a:rPr lang="fr-FR" smtClean="0"/>
              <a:t>‹N°›</a:t>
            </a:fld>
            <a:endParaRPr lang="fr-FR"/>
          </a:p>
        </p:txBody>
      </p:sp>
    </p:spTree>
    <p:extLst>
      <p:ext uri="{BB962C8B-B14F-4D97-AF65-F5344CB8AC3E}">
        <p14:creationId xmlns:p14="http://schemas.microsoft.com/office/powerpoint/2010/main" val="49113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4C2AC400-E59F-43BE-89D6-30F1173694D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4FCFD9AC-B2F1-44FB-A5A0-FC083DBDB63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90A83EB-0604-4782-B48E-8E7591B063C4}"/>
              </a:ext>
            </a:extLst>
          </p:cNvPr>
          <p:cNvSpPr>
            <a:spLocks noGrp="1"/>
          </p:cNvSpPr>
          <p:nvPr>
            <p:ph type="dt" sz="half" idx="10"/>
          </p:nvPr>
        </p:nvSpPr>
        <p:spPr/>
        <p:txBody>
          <a:bodyPr/>
          <a:lstStyle/>
          <a:p>
            <a:fld id="{1D93CE4B-605E-4B70-8F9F-692F0FCF5561}" type="datetimeFigureOut">
              <a:rPr lang="fr-FR" smtClean="0"/>
              <a:t>10/08/2020</a:t>
            </a:fld>
            <a:endParaRPr lang="fr-FR"/>
          </a:p>
        </p:txBody>
      </p:sp>
      <p:sp>
        <p:nvSpPr>
          <p:cNvPr id="5" name="Espace réservé du pied de page 4">
            <a:extLst>
              <a:ext uri="{FF2B5EF4-FFF2-40B4-BE49-F238E27FC236}">
                <a16:creationId xmlns="" xmlns:a16="http://schemas.microsoft.com/office/drawing/2014/main" id="{57913356-875F-4BD0-BE6D-3F98B0A9DF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2DCF14C1-4BD3-4E1B-8D24-A8D99698CF4A}"/>
              </a:ext>
            </a:extLst>
          </p:cNvPr>
          <p:cNvSpPr>
            <a:spLocks noGrp="1"/>
          </p:cNvSpPr>
          <p:nvPr>
            <p:ph type="sldNum" sz="quarter" idx="12"/>
          </p:nvPr>
        </p:nvSpPr>
        <p:spPr/>
        <p:txBody>
          <a:bodyPr/>
          <a:lstStyle/>
          <a:p>
            <a:fld id="{8314B163-A82B-4517-9B5C-B981B486B703}" type="slidenum">
              <a:rPr lang="fr-FR" smtClean="0"/>
              <a:t>‹N°›</a:t>
            </a:fld>
            <a:endParaRPr lang="fr-FR"/>
          </a:p>
        </p:txBody>
      </p:sp>
    </p:spTree>
    <p:extLst>
      <p:ext uri="{BB962C8B-B14F-4D97-AF65-F5344CB8AC3E}">
        <p14:creationId xmlns:p14="http://schemas.microsoft.com/office/powerpoint/2010/main" val="333612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261AA06-5B40-4D74-AB1B-97BDEE726B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C329777D-7466-4969-87B9-D76808E1568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719DB23-AFF3-432E-BAC8-0F5543232278}"/>
              </a:ext>
            </a:extLst>
          </p:cNvPr>
          <p:cNvSpPr>
            <a:spLocks noGrp="1"/>
          </p:cNvSpPr>
          <p:nvPr>
            <p:ph type="dt" sz="half" idx="10"/>
          </p:nvPr>
        </p:nvSpPr>
        <p:spPr/>
        <p:txBody>
          <a:bodyPr/>
          <a:lstStyle/>
          <a:p>
            <a:fld id="{1D93CE4B-605E-4B70-8F9F-692F0FCF5561}" type="datetimeFigureOut">
              <a:rPr lang="fr-FR" smtClean="0"/>
              <a:t>10/08/2020</a:t>
            </a:fld>
            <a:endParaRPr lang="fr-FR"/>
          </a:p>
        </p:txBody>
      </p:sp>
      <p:sp>
        <p:nvSpPr>
          <p:cNvPr id="5" name="Espace réservé du pied de page 4">
            <a:extLst>
              <a:ext uri="{FF2B5EF4-FFF2-40B4-BE49-F238E27FC236}">
                <a16:creationId xmlns="" xmlns:a16="http://schemas.microsoft.com/office/drawing/2014/main" id="{426E79BD-7187-4958-8EA3-6FA6669AB2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9CF6920E-103D-4DFE-A674-1D8F25EED420}"/>
              </a:ext>
            </a:extLst>
          </p:cNvPr>
          <p:cNvSpPr>
            <a:spLocks noGrp="1"/>
          </p:cNvSpPr>
          <p:nvPr>
            <p:ph type="sldNum" sz="quarter" idx="12"/>
          </p:nvPr>
        </p:nvSpPr>
        <p:spPr/>
        <p:txBody>
          <a:bodyPr/>
          <a:lstStyle/>
          <a:p>
            <a:fld id="{8314B163-A82B-4517-9B5C-B981B486B703}" type="slidenum">
              <a:rPr lang="fr-FR" smtClean="0"/>
              <a:t>‹N°›</a:t>
            </a:fld>
            <a:endParaRPr lang="fr-FR"/>
          </a:p>
        </p:txBody>
      </p:sp>
    </p:spTree>
    <p:extLst>
      <p:ext uri="{BB962C8B-B14F-4D97-AF65-F5344CB8AC3E}">
        <p14:creationId xmlns:p14="http://schemas.microsoft.com/office/powerpoint/2010/main" val="174491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6147CD2-518C-42CB-ADB0-77F0D40A9D9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D586CAE7-BB09-4FE4-B48A-F75A2021D0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F99ABC7E-AEF0-4A54-A500-932BDBB856F2}"/>
              </a:ext>
            </a:extLst>
          </p:cNvPr>
          <p:cNvSpPr>
            <a:spLocks noGrp="1"/>
          </p:cNvSpPr>
          <p:nvPr>
            <p:ph type="dt" sz="half" idx="10"/>
          </p:nvPr>
        </p:nvSpPr>
        <p:spPr/>
        <p:txBody>
          <a:bodyPr/>
          <a:lstStyle/>
          <a:p>
            <a:fld id="{1D93CE4B-605E-4B70-8F9F-692F0FCF5561}" type="datetimeFigureOut">
              <a:rPr lang="fr-FR" smtClean="0"/>
              <a:t>10/08/2020</a:t>
            </a:fld>
            <a:endParaRPr lang="fr-FR"/>
          </a:p>
        </p:txBody>
      </p:sp>
      <p:sp>
        <p:nvSpPr>
          <p:cNvPr id="5" name="Espace réservé du pied de page 4">
            <a:extLst>
              <a:ext uri="{FF2B5EF4-FFF2-40B4-BE49-F238E27FC236}">
                <a16:creationId xmlns="" xmlns:a16="http://schemas.microsoft.com/office/drawing/2014/main" id="{6832DC6E-98F0-459D-A7F5-09F32F3F85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BBFB5C24-C4E7-419C-96F1-2323B939E7E5}"/>
              </a:ext>
            </a:extLst>
          </p:cNvPr>
          <p:cNvSpPr>
            <a:spLocks noGrp="1"/>
          </p:cNvSpPr>
          <p:nvPr>
            <p:ph type="sldNum" sz="quarter" idx="12"/>
          </p:nvPr>
        </p:nvSpPr>
        <p:spPr/>
        <p:txBody>
          <a:bodyPr/>
          <a:lstStyle/>
          <a:p>
            <a:fld id="{8314B163-A82B-4517-9B5C-B981B486B703}" type="slidenum">
              <a:rPr lang="fr-FR" smtClean="0"/>
              <a:t>‹N°›</a:t>
            </a:fld>
            <a:endParaRPr lang="fr-FR"/>
          </a:p>
        </p:txBody>
      </p:sp>
    </p:spTree>
    <p:extLst>
      <p:ext uri="{BB962C8B-B14F-4D97-AF65-F5344CB8AC3E}">
        <p14:creationId xmlns:p14="http://schemas.microsoft.com/office/powerpoint/2010/main" val="17137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0B0BDC2-310C-44D9-9B4C-6F7B2BA90A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D8E565E5-EC1B-45B5-845C-695D84ED889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C88CC22E-7826-41ED-8DC7-BA20A8C99AD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057D3303-F0D5-4857-87F9-5AF447D15E41}"/>
              </a:ext>
            </a:extLst>
          </p:cNvPr>
          <p:cNvSpPr>
            <a:spLocks noGrp="1"/>
          </p:cNvSpPr>
          <p:nvPr>
            <p:ph type="dt" sz="half" idx="10"/>
          </p:nvPr>
        </p:nvSpPr>
        <p:spPr/>
        <p:txBody>
          <a:bodyPr/>
          <a:lstStyle/>
          <a:p>
            <a:fld id="{1D93CE4B-605E-4B70-8F9F-692F0FCF5561}" type="datetimeFigureOut">
              <a:rPr lang="fr-FR" smtClean="0"/>
              <a:t>10/08/2020</a:t>
            </a:fld>
            <a:endParaRPr lang="fr-FR"/>
          </a:p>
        </p:txBody>
      </p:sp>
      <p:sp>
        <p:nvSpPr>
          <p:cNvPr id="6" name="Espace réservé du pied de page 5">
            <a:extLst>
              <a:ext uri="{FF2B5EF4-FFF2-40B4-BE49-F238E27FC236}">
                <a16:creationId xmlns="" xmlns:a16="http://schemas.microsoft.com/office/drawing/2014/main" id="{6B75FEBB-8246-47E3-A543-1B890A5C5A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672AD3E0-9355-46D9-90BC-6F3303D11C47}"/>
              </a:ext>
            </a:extLst>
          </p:cNvPr>
          <p:cNvSpPr>
            <a:spLocks noGrp="1"/>
          </p:cNvSpPr>
          <p:nvPr>
            <p:ph type="sldNum" sz="quarter" idx="12"/>
          </p:nvPr>
        </p:nvSpPr>
        <p:spPr/>
        <p:txBody>
          <a:bodyPr/>
          <a:lstStyle/>
          <a:p>
            <a:fld id="{8314B163-A82B-4517-9B5C-B981B486B703}" type="slidenum">
              <a:rPr lang="fr-FR" smtClean="0"/>
              <a:t>‹N°›</a:t>
            </a:fld>
            <a:endParaRPr lang="fr-FR"/>
          </a:p>
        </p:txBody>
      </p:sp>
    </p:spTree>
    <p:extLst>
      <p:ext uri="{BB962C8B-B14F-4D97-AF65-F5344CB8AC3E}">
        <p14:creationId xmlns:p14="http://schemas.microsoft.com/office/powerpoint/2010/main" val="392036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882E4C2-D3E8-4B8B-87DA-35306314F9D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1BD9DF84-B8D9-40A3-B021-34AB22A93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131CC0D4-2BFB-4C81-B6C9-A1766708E75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CB5D9E5D-E10B-4F13-ADA8-0890C10AF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F3E2AE63-8ADD-4290-9C73-24D6DBB52B8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D425C9CA-D813-4524-8E48-CCDFB20D1FD0}"/>
              </a:ext>
            </a:extLst>
          </p:cNvPr>
          <p:cNvSpPr>
            <a:spLocks noGrp="1"/>
          </p:cNvSpPr>
          <p:nvPr>
            <p:ph type="dt" sz="half" idx="10"/>
          </p:nvPr>
        </p:nvSpPr>
        <p:spPr/>
        <p:txBody>
          <a:bodyPr/>
          <a:lstStyle/>
          <a:p>
            <a:fld id="{1D93CE4B-605E-4B70-8F9F-692F0FCF5561}" type="datetimeFigureOut">
              <a:rPr lang="fr-FR" smtClean="0"/>
              <a:t>10/08/2020</a:t>
            </a:fld>
            <a:endParaRPr lang="fr-FR"/>
          </a:p>
        </p:txBody>
      </p:sp>
      <p:sp>
        <p:nvSpPr>
          <p:cNvPr id="8" name="Espace réservé du pied de page 7">
            <a:extLst>
              <a:ext uri="{FF2B5EF4-FFF2-40B4-BE49-F238E27FC236}">
                <a16:creationId xmlns="" xmlns:a16="http://schemas.microsoft.com/office/drawing/2014/main" id="{B8FFDBDA-496E-49C9-B6FD-792774E509D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D24E197B-A227-4A64-93F5-0B359CB99D03}"/>
              </a:ext>
            </a:extLst>
          </p:cNvPr>
          <p:cNvSpPr>
            <a:spLocks noGrp="1"/>
          </p:cNvSpPr>
          <p:nvPr>
            <p:ph type="sldNum" sz="quarter" idx="12"/>
          </p:nvPr>
        </p:nvSpPr>
        <p:spPr/>
        <p:txBody>
          <a:bodyPr/>
          <a:lstStyle/>
          <a:p>
            <a:fld id="{8314B163-A82B-4517-9B5C-B981B486B703}" type="slidenum">
              <a:rPr lang="fr-FR" smtClean="0"/>
              <a:t>‹N°›</a:t>
            </a:fld>
            <a:endParaRPr lang="fr-FR"/>
          </a:p>
        </p:txBody>
      </p:sp>
    </p:spTree>
    <p:extLst>
      <p:ext uri="{BB962C8B-B14F-4D97-AF65-F5344CB8AC3E}">
        <p14:creationId xmlns:p14="http://schemas.microsoft.com/office/powerpoint/2010/main" val="317304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D760A2-CC41-40F3-9724-1A58FFBE2FB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5950B394-0725-4F69-8D88-CC8452B46141}"/>
              </a:ext>
            </a:extLst>
          </p:cNvPr>
          <p:cNvSpPr>
            <a:spLocks noGrp="1"/>
          </p:cNvSpPr>
          <p:nvPr>
            <p:ph type="dt" sz="half" idx="10"/>
          </p:nvPr>
        </p:nvSpPr>
        <p:spPr/>
        <p:txBody>
          <a:bodyPr/>
          <a:lstStyle/>
          <a:p>
            <a:fld id="{1D93CE4B-605E-4B70-8F9F-692F0FCF5561}" type="datetimeFigureOut">
              <a:rPr lang="fr-FR" smtClean="0"/>
              <a:t>10/08/2020</a:t>
            </a:fld>
            <a:endParaRPr lang="fr-FR"/>
          </a:p>
        </p:txBody>
      </p:sp>
      <p:sp>
        <p:nvSpPr>
          <p:cNvPr id="4" name="Espace réservé du pied de page 3">
            <a:extLst>
              <a:ext uri="{FF2B5EF4-FFF2-40B4-BE49-F238E27FC236}">
                <a16:creationId xmlns="" xmlns:a16="http://schemas.microsoft.com/office/drawing/2014/main" id="{14E3B12F-7AFA-4A07-A993-83C9FE90C42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BFE8DB26-5F88-4D99-B5F4-4C0CDB9D631F}"/>
              </a:ext>
            </a:extLst>
          </p:cNvPr>
          <p:cNvSpPr>
            <a:spLocks noGrp="1"/>
          </p:cNvSpPr>
          <p:nvPr>
            <p:ph type="sldNum" sz="quarter" idx="12"/>
          </p:nvPr>
        </p:nvSpPr>
        <p:spPr/>
        <p:txBody>
          <a:bodyPr/>
          <a:lstStyle/>
          <a:p>
            <a:fld id="{8314B163-A82B-4517-9B5C-B981B486B703}" type="slidenum">
              <a:rPr lang="fr-FR" smtClean="0"/>
              <a:t>‹N°›</a:t>
            </a:fld>
            <a:endParaRPr lang="fr-FR"/>
          </a:p>
        </p:txBody>
      </p:sp>
    </p:spTree>
    <p:extLst>
      <p:ext uri="{BB962C8B-B14F-4D97-AF65-F5344CB8AC3E}">
        <p14:creationId xmlns:p14="http://schemas.microsoft.com/office/powerpoint/2010/main" val="100342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6C062E4A-435D-43BA-BA6E-FF84443B561C}"/>
              </a:ext>
            </a:extLst>
          </p:cNvPr>
          <p:cNvSpPr>
            <a:spLocks noGrp="1"/>
          </p:cNvSpPr>
          <p:nvPr>
            <p:ph type="dt" sz="half" idx="10"/>
          </p:nvPr>
        </p:nvSpPr>
        <p:spPr/>
        <p:txBody>
          <a:bodyPr/>
          <a:lstStyle/>
          <a:p>
            <a:fld id="{1D93CE4B-605E-4B70-8F9F-692F0FCF5561}" type="datetimeFigureOut">
              <a:rPr lang="fr-FR" smtClean="0"/>
              <a:t>10/08/2020</a:t>
            </a:fld>
            <a:endParaRPr lang="fr-FR"/>
          </a:p>
        </p:txBody>
      </p:sp>
      <p:sp>
        <p:nvSpPr>
          <p:cNvPr id="3" name="Espace réservé du pied de page 2">
            <a:extLst>
              <a:ext uri="{FF2B5EF4-FFF2-40B4-BE49-F238E27FC236}">
                <a16:creationId xmlns="" xmlns:a16="http://schemas.microsoft.com/office/drawing/2014/main" id="{BFD8EE86-4B1A-4ACF-9340-1DF6B7B602F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26402B8E-0EEE-4C71-B5B6-9650321796AA}"/>
              </a:ext>
            </a:extLst>
          </p:cNvPr>
          <p:cNvSpPr>
            <a:spLocks noGrp="1"/>
          </p:cNvSpPr>
          <p:nvPr>
            <p:ph type="sldNum" sz="quarter" idx="12"/>
          </p:nvPr>
        </p:nvSpPr>
        <p:spPr/>
        <p:txBody>
          <a:bodyPr/>
          <a:lstStyle/>
          <a:p>
            <a:fld id="{8314B163-A82B-4517-9B5C-B981B486B703}" type="slidenum">
              <a:rPr lang="fr-FR" smtClean="0"/>
              <a:t>‹N°›</a:t>
            </a:fld>
            <a:endParaRPr lang="fr-FR"/>
          </a:p>
        </p:txBody>
      </p:sp>
    </p:spTree>
    <p:extLst>
      <p:ext uri="{BB962C8B-B14F-4D97-AF65-F5344CB8AC3E}">
        <p14:creationId xmlns:p14="http://schemas.microsoft.com/office/powerpoint/2010/main" val="96639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119A5F8-F885-4041-8589-59F8637E90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0DD07DC8-E72A-4D3A-9D24-A3CE129E4D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256CCAA5-1244-4637-A581-69E6E6A92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2CE95541-9F29-45DA-8765-09239B18810C}"/>
              </a:ext>
            </a:extLst>
          </p:cNvPr>
          <p:cNvSpPr>
            <a:spLocks noGrp="1"/>
          </p:cNvSpPr>
          <p:nvPr>
            <p:ph type="dt" sz="half" idx="10"/>
          </p:nvPr>
        </p:nvSpPr>
        <p:spPr/>
        <p:txBody>
          <a:bodyPr/>
          <a:lstStyle/>
          <a:p>
            <a:fld id="{1D93CE4B-605E-4B70-8F9F-692F0FCF5561}" type="datetimeFigureOut">
              <a:rPr lang="fr-FR" smtClean="0"/>
              <a:t>10/08/2020</a:t>
            </a:fld>
            <a:endParaRPr lang="fr-FR"/>
          </a:p>
        </p:txBody>
      </p:sp>
      <p:sp>
        <p:nvSpPr>
          <p:cNvPr id="6" name="Espace réservé du pied de page 5">
            <a:extLst>
              <a:ext uri="{FF2B5EF4-FFF2-40B4-BE49-F238E27FC236}">
                <a16:creationId xmlns="" xmlns:a16="http://schemas.microsoft.com/office/drawing/2014/main" id="{1F743532-2682-4C6D-B6E9-D544736C16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575503CA-FA79-4D18-9644-A202B1DADA94}"/>
              </a:ext>
            </a:extLst>
          </p:cNvPr>
          <p:cNvSpPr>
            <a:spLocks noGrp="1"/>
          </p:cNvSpPr>
          <p:nvPr>
            <p:ph type="sldNum" sz="quarter" idx="12"/>
          </p:nvPr>
        </p:nvSpPr>
        <p:spPr/>
        <p:txBody>
          <a:bodyPr/>
          <a:lstStyle/>
          <a:p>
            <a:fld id="{8314B163-A82B-4517-9B5C-B981B486B703}" type="slidenum">
              <a:rPr lang="fr-FR" smtClean="0"/>
              <a:t>‹N°›</a:t>
            </a:fld>
            <a:endParaRPr lang="fr-FR"/>
          </a:p>
        </p:txBody>
      </p:sp>
    </p:spTree>
    <p:extLst>
      <p:ext uri="{BB962C8B-B14F-4D97-AF65-F5344CB8AC3E}">
        <p14:creationId xmlns:p14="http://schemas.microsoft.com/office/powerpoint/2010/main" val="362122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E58E2C6-D986-4DFC-88A1-580639E939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7E324A74-5B02-414B-9761-678EC6D95E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6169BF11-54BD-4B90-810C-1054F3C4B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CDE5B0FF-CBAE-4008-85A3-18B4E697E182}"/>
              </a:ext>
            </a:extLst>
          </p:cNvPr>
          <p:cNvSpPr>
            <a:spLocks noGrp="1"/>
          </p:cNvSpPr>
          <p:nvPr>
            <p:ph type="dt" sz="half" idx="10"/>
          </p:nvPr>
        </p:nvSpPr>
        <p:spPr/>
        <p:txBody>
          <a:bodyPr/>
          <a:lstStyle/>
          <a:p>
            <a:fld id="{1D93CE4B-605E-4B70-8F9F-692F0FCF5561}" type="datetimeFigureOut">
              <a:rPr lang="fr-FR" smtClean="0"/>
              <a:t>10/08/2020</a:t>
            </a:fld>
            <a:endParaRPr lang="fr-FR"/>
          </a:p>
        </p:txBody>
      </p:sp>
      <p:sp>
        <p:nvSpPr>
          <p:cNvPr id="6" name="Espace réservé du pied de page 5">
            <a:extLst>
              <a:ext uri="{FF2B5EF4-FFF2-40B4-BE49-F238E27FC236}">
                <a16:creationId xmlns="" xmlns:a16="http://schemas.microsoft.com/office/drawing/2014/main" id="{0FED17ED-8796-401E-95D3-80BFF1AE8C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C4023BD3-01F3-495D-AE08-DE0C12034BFE}"/>
              </a:ext>
            </a:extLst>
          </p:cNvPr>
          <p:cNvSpPr>
            <a:spLocks noGrp="1"/>
          </p:cNvSpPr>
          <p:nvPr>
            <p:ph type="sldNum" sz="quarter" idx="12"/>
          </p:nvPr>
        </p:nvSpPr>
        <p:spPr/>
        <p:txBody>
          <a:bodyPr/>
          <a:lstStyle/>
          <a:p>
            <a:fld id="{8314B163-A82B-4517-9B5C-B981B486B703}" type="slidenum">
              <a:rPr lang="fr-FR" smtClean="0"/>
              <a:t>‹N°›</a:t>
            </a:fld>
            <a:endParaRPr lang="fr-FR"/>
          </a:p>
        </p:txBody>
      </p:sp>
    </p:spTree>
    <p:extLst>
      <p:ext uri="{BB962C8B-B14F-4D97-AF65-F5344CB8AC3E}">
        <p14:creationId xmlns:p14="http://schemas.microsoft.com/office/powerpoint/2010/main" val="100321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9F162D98-E8FB-480F-8D2B-AE1A8ED5F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D2C6999F-364B-44CB-A2AE-48E2C23DB8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A8C8B7E-19C9-4734-8557-C3088D506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3CE4B-605E-4B70-8F9F-692F0FCF5561}" type="datetimeFigureOut">
              <a:rPr lang="fr-FR" smtClean="0"/>
              <a:t>10/08/2020</a:t>
            </a:fld>
            <a:endParaRPr lang="fr-FR"/>
          </a:p>
        </p:txBody>
      </p:sp>
      <p:sp>
        <p:nvSpPr>
          <p:cNvPr id="5" name="Espace réservé du pied de page 4">
            <a:extLst>
              <a:ext uri="{FF2B5EF4-FFF2-40B4-BE49-F238E27FC236}">
                <a16:creationId xmlns="" xmlns:a16="http://schemas.microsoft.com/office/drawing/2014/main" id="{CF37FCF2-07EF-4399-85F6-BACCB0480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B5369A8F-03E2-4529-AC6F-C18E2AC42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4B163-A82B-4517-9B5C-B981B486B703}" type="slidenum">
              <a:rPr lang="fr-FR" smtClean="0"/>
              <a:t>‹N°›</a:t>
            </a:fld>
            <a:endParaRPr lang="fr-FR"/>
          </a:p>
        </p:txBody>
      </p:sp>
    </p:spTree>
    <p:extLst>
      <p:ext uri="{BB962C8B-B14F-4D97-AF65-F5344CB8AC3E}">
        <p14:creationId xmlns:p14="http://schemas.microsoft.com/office/powerpoint/2010/main" val="630627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qWuEn3AZW2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blogs.nottingham.ac.uk/makingsciencepublic/2020/03/17/metaphors-in-the-time-of-coronavirus/" TargetMode="External"/><Relationship Id="rId2" Type="http://schemas.openxmlformats.org/officeDocument/2006/relationships/hyperlink" Target="https://www.youtube.com/watch?v=lYcQcwUfo8c"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9B6A022-7C7F-4AEE-B9ED-94D89F8BF84F}"/>
              </a:ext>
            </a:extLst>
          </p:cNvPr>
          <p:cNvSpPr>
            <a:spLocks noGrp="1"/>
          </p:cNvSpPr>
          <p:nvPr>
            <p:ph type="ctrTitle"/>
          </p:nvPr>
        </p:nvSpPr>
        <p:spPr>
          <a:xfrm>
            <a:off x="432353" y="2663688"/>
            <a:ext cx="6980581" cy="2003837"/>
          </a:xfrm>
        </p:spPr>
        <p:txBody>
          <a:bodyPr>
            <a:normAutofit fontScale="90000"/>
          </a:bodyPr>
          <a:lstStyle/>
          <a:p>
            <a:r>
              <a:rPr lang="fr-FR" b="1" dirty="0"/>
              <a:t>Du bon usage des analogies dans la cause animale</a:t>
            </a:r>
            <a:endParaRPr lang="fr-FR" dirty="0"/>
          </a:p>
        </p:txBody>
      </p:sp>
      <p:sp>
        <p:nvSpPr>
          <p:cNvPr id="3" name="Sous-titre 2">
            <a:extLst>
              <a:ext uri="{FF2B5EF4-FFF2-40B4-BE49-F238E27FC236}">
                <a16:creationId xmlns="" xmlns:a16="http://schemas.microsoft.com/office/drawing/2014/main" id="{72E5CBFA-9770-49CB-8D75-D896A61CE2E4}"/>
              </a:ext>
            </a:extLst>
          </p:cNvPr>
          <p:cNvSpPr>
            <a:spLocks noGrp="1"/>
          </p:cNvSpPr>
          <p:nvPr>
            <p:ph type="subTitle" idx="1"/>
          </p:nvPr>
        </p:nvSpPr>
        <p:spPr>
          <a:xfrm>
            <a:off x="1325217" y="4667524"/>
            <a:ext cx="5194852" cy="885137"/>
          </a:xfrm>
        </p:spPr>
        <p:txBody>
          <a:bodyPr>
            <a:normAutofit fontScale="85000" lnSpcReduction="20000"/>
          </a:bodyPr>
          <a:lstStyle/>
          <a:p>
            <a:r>
              <a:rPr lang="fr-FR" dirty="0"/>
              <a:t>par Jérôme Segal &amp; Frédéric </a:t>
            </a:r>
            <a:r>
              <a:rPr lang="fr-FR" dirty="0" err="1"/>
              <a:t>Mesguich</a:t>
            </a:r>
            <a:endParaRPr lang="fr-FR" dirty="0"/>
          </a:p>
          <a:p>
            <a:r>
              <a:rPr lang="fr-FR" dirty="0"/>
              <a:t>Ferme du ravin bleu à Montigny-Lencoup en Seine-et-Marne, 10 août 2020</a:t>
            </a:r>
          </a:p>
        </p:txBody>
      </p:sp>
      <p:pic>
        <p:nvPicPr>
          <p:cNvPr id="1026" name="Picture 2">
            <a:extLst>
              <a:ext uri="{FF2B5EF4-FFF2-40B4-BE49-F238E27FC236}">
                <a16:creationId xmlns="" xmlns:a16="http://schemas.microsoft.com/office/drawing/2014/main" id="{DB45E555-CB04-42CB-A195-BB92AA7BB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495" y="366333"/>
            <a:ext cx="6795009" cy="130452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 xmlns:a16="http://schemas.microsoft.com/office/drawing/2014/main" id="{0602E540-B977-4209-B86C-92859AAC4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334" y="2186609"/>
            <a:ext cx="4530586" cy="4530586"/>
          </a:xfrm>
          <a:prstGeom prst="rect">
            <a:avLst/>
          </a:prstGeom>
        </p:spPr>
      </p:pic>
    </p:spTree>
    <p:extLst>
      <p:ext uri="{BB962C8B-B14F-4D97-AF65-F5344CB8AC3E}">
        <p14:creationId xmlns:p14="http://schemas.microsoft.com/office/powerpoint/2010/main" val="874850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C2F18BA5-FDE2-45DB-B578-094207B1D38D}"/>
              </a:ext>
            </a:extLst>
          </p:cNvPr>
          <p:cNvSpPr txBox="1"/>
          <p:nvPr/>
        </p:nvSpPr>
        <p:spPr>
          <a:xfrm>
            <a:off x="450575" y="540365"/>
            <a:ext cx="10906538" cy="1077218"/>
          </a:xfrm>
          <a:prstGeom prst="rect">
            <a:avLst/>
          </a:prstGeom>
          <a:noFill/>
        </p:spPr>
        <p:txBody>
          <a:bodyPr wrap="square" rtlCol="0">
            <a:spAutoFit/>
          </a:bodyPr>
          <a:lstStyle/>
          <a:p>
            <a:r>
              <a:rPr lang="fr-FR" sz="3200" dirty="0"/>
              <a:t>II – </a:t>
            </a:r>
            <a:r>
              <a:rPr lang="fr-FR" sz="3200" u="sng" dirty="0"/>
              <a:t>Les analogies entre différentes oppressions/persécutions et leur usage dans la cause </a:t>
            </a:r>
            <a:r>
              <a:rPr lang="fr-FR" sz="3200" u="sng" dirty="0" smtClean="0"/>
              <a:t>animale</a:t>
            </a:r>
            <a:endParaRPr lang="fr-FR" sz="3200" dirty="0"/>
          </a:p>
        </p:txBody>
      </p:sp>
      <p:sp>
        <p:nvSpPr>
          <p:cNvPr id="3" name="ZoneTexte 2"/>
          <p:cNvSpPr txBox="1"/>
          <p:nvPr/>
        </p:nvSpPr>
        <p:spPr>
          <a:xfrm>
            <a:off x="624468" y="2029522"/>
            <a:ext cx="4783873" cy="3416320"/>
          </a:xfrm>
          <a:prstGeom prst="rect">
            <a:avLst/>
          </a:prstGeom>
          <a:noFill/>
        </p:spPr>
        <p:txBody>
          <a:bodyPr wrap="square" rtlCol="0">
            <a:spAutoFit/>
          </a:bodyPr>
          <a:lstStyle/>
          <a:p>
            <a:r>
              <a:rPr lang="fr-FR" b="1" dirty="0"/>
              <a:t>Bentham (19ième siècle</a:t>
            </a:r>
            <a:r>
              <a:rPr lang="fr-FR" b="1" dirty="0" smtClean="0"/>
              <a:t>)</a:t>
            </a:r>
          </a:p>
          <a:p>
            <a:endParaRPr lang="fr-FR" dirty="0"/>
          </a:p>
          <a:p>
            <a:r>
              <a:rPr lang="fr-FR" dirty="0" smtClean="0"/>
              <a:t>Les </a:t>
            </a:r>
            <a:r>
              <a:rPr lang="fr-FR" dirty="0"/>
              <a:t>français ont déjà réalisé que la peau foncée n'est pas une raison pour abandonner sans recours un être humain aux caprices d'un persécuteur. Peut-être finira-t-on un jour par s'apercevoir que le nombre de jambes, la pilosité de la peau ou l'extrémité de l'os sacrum sont des raisons tout aussi insuffisantes d'abandonner une créature sensible au même sort. La question n'est pas : peuvent-ils raisonner ? Ni peuvent-ils parler ? Mais peuvent-ils souffrir ?</a:t>
            </a:r>
          </a:p>
        </p:txBody>
      </p:sp>
      <p:pic>
        <p:nvPicPr>
          <p:cNvPr id="1026" name="Picture 2" descr="https://lh6.googleusercontent.com/mthWqlDVKXEnRNTmpXfIdzvJKki9UrxbxLaCSkkmg4LPVLjBfJiaR9K4SmPxHVAqQKCknH7xuxzjBGhRCwm8bFKreAVH2d6puCfE1-bnEEL-GeVI6Rp_4MY3Zi1N_ZufkpDJKtMd8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392" y="1330800"/>
            <a:ext cx="4072917" cy="54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287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517" y="1359778"/>
            <a:ext cx="2823722" cy="369332"/>
          </a:xfrm>
          <a:prstGeom prst="rect">
            <a:avLst/>
          </a:prstGeom>
        </p:spPr>
        <p:txBody>
          <a:bodyPr wrap="none">
            <a:spAutoFit/>
          </a:bodyPr>
          <a:lstStyle/>
          <a:p>
            <a:r>
              <a:rPr lang="fr-FR" b="1" dirty="0"/>
              <a:t>Kiosque </a:t>
            </a:r>
            <a:r>
              <a:rPr lang="fr-FR" b="1" dirty="0" err="1"/>
              <a:t>Antispéciste</a:t>
            </a:r>
            <a:r>
              <a:rPr lang="fr-FR" b="1" dirty="0"/>
              <a:t> (1993)</a:t>
            </a:r>
            <a:endParaRPr lang="fr-FR" b="1" dirty="0">
              <a:effectLst/>
            </a:endParaRPr>
          </a:p>
        </p:txBody>
      </p:sp>
      <p:sp>
        <p:nvSpPr>
          <p:cNvPr id="3" name="Rectangle 2"/>
          <p:cNvSpPr/>
          <p:nvPr/>
        </p:nvSpPr>
        <p:spPr>
          <a:xfrm>
            <a:off x="568517" y="2210834"/>
            <a:ext cx="3274741" cy="2031325"/>
          </a:xfrm>
          <a:prstGeom prst="rect">
            <a:avLst/>
          </a:prstGeom>
        </p:spPr>
        <p:txBody>
          <a:bodyPr wrap="square">
            <a:spAutoFit/>
          </a:bodyPr>
          <a:lstStyle/>
          <a:p>
            <a:r>
              <a:rPr lang="fr-FR" dirty="0"/>
              <a:t>Reprend en petit la citation de Bentham… </a:t>
            </a:r>
            <a:br>
              <a:rPr lang="fr-FR" dirty="0"/>
            </a:br>
            <a:r>
              <a:rPr lang="fr-FR" dirty="0"/>
              <a:t/>
            </a:r>
            <a:br>
              <a:rPr lang="fr-FR" dirty="0"/>
            </a:br>
            <a:endParaRPr lang="fr-FR" dirty="0"/>
          </a:p>
          <a:p>
            <a:r>
              <a:rPr lang="fr-FR" dirty="0"/>
              <a:t>Et doit s’en justifier dans un article “Polémique autour d’une affiche”</a:t>
            </a:r>
            <a:endParaRPr lang="fr-FR" dirty="0">
              <a:effectLst/>
            </a:endParaRPr>
          </a:p>
        </p:txBody>
      </p:sp>
      <p:pic>
        <p:nvPicPr>
          <p:cNvPr id="2050" name="Picture 2" descr="https://lh5.googleusercontent.com/n7_cySonIQV81TlGPuCB3lhOxX8ZB4BJVQtNUsP7wkPfnMi6Z5Deme1EhWpULfnM1uGSHSVNpWWFw-vPq60vi1FCg3u9Wl_DFb8eUTjEvvh-Ailt9JwGjd8FSzDqcHvVlHX5_gT_2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063" y="1544444"/>
            <a:ext cx="6315644" cy="446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322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346" y="547520"/>
            <a:ext cx="4835912" cy="923330"/>
          </a:xfrm>
          <a:prstGeom prst="rect">
            <a:avLst/>
          </a:prstGeom>
        </p:spPr>
        <p:txBody>
          <a:bodyPr wrap="square">
            <a:spAutoFit/>
          </a:bodyPr>
          <a:lstStyle/>
          <a:p>
            <a:r>
              <a:rPr lang="fr-FR" dirty="0"/>
              <a:t>Cahiers </a:t>
            </a:r>
            <a:r>
              <a:rPr lang="fr-FR" dirty="0" err="1"/>
              <a:t>Animalistes</a:t>
            </a:r>
            <a:r>
              <a:rPr lang="fr-FR" dirty="0"/>
              <a:t> </a:t>
            </a:r>
            <a:endParaRPr lang="fr-FR" dirty="0" smtClean="0"/>
          </a:p>
          <a:p>
            <a:r>
              <a:rPr lang="fr-FR" b="1" dirty="0" smtClean="0"/>
              <a:t>n°05 </a:t>
            </a:r>
            <a:r>
              <a:rPr lang="fr-FR" b="1" dirty="0"/>
              <a:t>- décembre 1992</a:t>
            </a:r>
            <a:r>
              <a:rPr lang="fr-FR" dirty="0"/>
              <a:t/>
            </a:r>
            <a:br>
              <a:rPr lang="fr-FR" dirty="0"/>
            </a:br>
            <a:endParaRPr lang="fr-FR" dirty="0"/>
          </a:p>
        </p:txBody>
      </p:sp>
      <p:sp>
        <p:nvSpPr>
          <p:cNvPr id="3" name="Rectangle 2"/>
          <p:cNvSpPr/>
          <p:nvPr/>
        </p:nvSpPr>
        <p:spPr>
          <a:xfrm>
            <a:off x="516673" y="1617368"/>
            <a:ext cx="6096000" cy="646331"/>
          </a:xfrm>
          <a:prstGeom prst="rect">
            <a:avLst/>
          </a:prstGeom>
        </p:spPr>
        <p:txBody>
          <a:bodyPr>
            <a:spAutoFit/>
          </a:bodyPr>
          <a:lstStyle/>
          <a:p>
            <a:r>
              <a:rPr lang="fr-FR" b="1" dirty="0"/>
              <a:t>Qu’est-ce que le </a:t>
            </a:r>
            <a:r>
              <a:rPr lang="fr-FR" b="1" dirty="0" err="1"/>
              <a:t>spécisme</a:t>
            </a:r>
            <a:r>
              <a:rPr lang="fr-FR" b="1" dirty="0"/>
              <a:t> ?</a:t>
            </a:r>
            <a:endParaRPr lang="fr-FR" dirty="0"/>
          </a:p>
          <a:p>
            <a:r>
              <a:rPr lang="fr-FR" b="1" dirty="0"/>
              <a:t>par David Olivier    </a:t>
            </a:r>
            <a:endParaRPr lang="fr-FR" dirty="0">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val="3882198943"/>
              </p:ext>
            </p:extLst>
          </p:nvPr>
        </p:nvGraphicFramePr>
        <p:xfrm>
          <a:off x="4686179" y="1009185"/>
          <a:ext cx="6732669" cy="7010700"/>
        </p:xfrm>
        <a:graphic>
          <a:graphicData uri="http://schemas.openxmlformats.org/drawingml/2006/table">
            <a:tbl>
              <a:tblPr/>
              <a:tblGrid>
                <a:gridCol w="3343589"/>
                <a:gridCol w="3389080"/>
              </a:tblGrid>
              <a:tr h="235207">
                <a:tc>
                  <a:txBody>
                    <a:bodyPr/>
                    <a:lstStyle/>
                    <a:p>
                      <a:pPr algn="ctr" rtl="0" fontAlgn="t">
                        <a:spcBef>
                          <a:spcPts val="0"/>
                        </a:spcBef>
                        <a:spcAft>
                          <a:spcPts val="0"/>
                        </a:spcAft>
                      </a:pPr>
                      <a:r>
                        <a:rPr lang="fr-FR" sz="1600" b="1" i="0" u="none" strike="noStrike">
                          <a:solidFill>
                            <a:srgbClr val="000000"/>
                          </a:solidFill>
                          <a:effectLst/>
                          <a:latin typeface="Arial"/>
                        </a:rPr>
                        <a:t>Les Français d'abord !</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600" b="1" i="0" u="none" strike="noStrike">
                          <a:solidFill>
                            <a:srgbClr val="000000"/>
                          </a:solidFill>
                          <a:effectLst/>
                          <a:latin typeface="Arial"/>
                        </a:rPr>
                        <a:t>Les humains d'abord !</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45">
                <a:tc>
                  <a:txBody>
                    <a:bodyPr/>
                    <a:lstStyle/>
                    <a:p>
                      <a:pPr rtl="0" fontAlgn="t">
                        <a:spcBef>
                          <a:spcPts val="0"/>
                        </a:spcBef>
                        <a:spcAft>
                          <a:spcPts val="0"/>
                        </a:spcAft>
                      </a:pPr>
                      <a:r>
                        <a:rPr lang="fr-FR" sz="1600" b="0" i="0" u="none" strike="noStrike">
                          <a:solidFill>
                            <a:srgbClr val="000000"/>
                          </a:solidFill>
                          <a:effectLst/>
                          <a:latin typeface="Arial"/>
                        </a:rPr>
                        <a:t>Dieu a donné la supériorité aux Blancs.</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1600" b="0" i="0" u="none" strike="noStrike">
                          <a:solidFill>
                            <a:srgbClr val="000000"/>
                          </a:solidFill>
                          <a:effectLst/>
                          <a:latin typeface="Arial"/>
                        </a:rPr>
                        <a:t>Dieu a donné la supériorité aux humains.</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45">
                <a:tc>
                  <a:txBody>
                    <a:bodyPr/>
                    <a:lstStyle/>
                    <a:p>
                      <a:pPr rtl="0" fontAlgn="t">
                        <a:spcBef>
                          <a:spcPts val="0"/>
                        </a:spcBef>
                        <a:spcAft>
                          <a:spcPts val="0"/>
                        </a:spcAft>
                      </a:pPr>
                      <a:r>
                        <a:rPr lang="fr-FR" sz="1600" b="0" i="0" u="none" strike="noStrike">
                          <a:solidFill>
                            <a:srgbClr val="000000"/>
                          </a:solidFill>
                          <a:effectLst/>
                          <a:latin typeface="Arial"/>
                        </a:rPr>
                        <a:t>Nous nourrissons et protégeons les nègres.</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1600" b="0" i="0" u="none" strike="noStrike">
                          <a:solidFill>
                            <a:srgbClr val="000000"/>
                          </a:solidFill>
                          <a:effectLst/>
                          <a:latin typeface="Arial"/>
                        </a:rPr>
                        <a:t>Nous nourrissons et protégeons les bêtes.</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45">
                <a:tc>
                  <a:txBody>
                    <a:bodyPr/>
                    <a:lstStyle/>
                    <a:p>
                      <a:pPr rtl="0" fontAlgn="t">
                        <a:spcBef>
                          <a:spcPts val="0"/>
                        </a:spcBef>
                        <a:spcAft>
                          <a:spcPts val="0"/>
                        </a:spcAft>
                      </a:pPr>
                      <a:r>
                        <a:rPr lang="fr-FR" sz="1600" b="0" i="0" u="none" strike="noStrike">
                          <a:solidFill>
                            <a:srgbClr val="000000"/>
                          </a:solidFill>
                          <a:effectLst/>
                          <a:latin typeface="Arial"/>
                        </a:rPr>
                        <a:t>Les nègres sont moins sensibles que nous.</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1600" b="0" i="0" u="none" strike="noStrike">
                          <a:solidFill>
                            <a:srgbClr val="000000"/>
                          </a:solidFill>
                          <a:effectLst/>
                          <a:latin typeface="Arial"/>
                        </a:rPr>
                        <a:t>Les animaux ne savent pas qu'ils souffrent.</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45">
                <a:tc>
                  <a:txBody>
                    <a:bodyPr/>
                    <a:lstStyle/>
                    <a:p>
                      <a:pPr rtl="0" fontAlgn="t">
                        <a:spcBef>
                          <a:spcPts val="0"/>
                        </a:spcBef>
                        <a:spcAft>
                          <a:spcPts val="0"/>
                        </a:spcAft>
                      </a:pPr>
                      <a:r>
                        <a:rPr lang="fr-FR" sz="1600" b="0" i="0" u="none" strike="noStrike">
                          <a:solidFill>
                            <a:srgbClr val="000000"/>
                          </a:solidFill>
                          <a:effectLst/>
                          <a:latin typeface="Arial"/>
                        </a:rPr>
                        <a:t>Les nègres accordent peu de valeur à la vie.</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1600" b="0" i="0" u="none" strike="noStrike">
                          <a:solidFill>
                            <a:srgbClr val="000000"/>
                          </a:solidFill>
                          <a:effectLst/>
                          <a:latin typeface="Arial"/>
                        </a:rPr>
                        <a:t>Les animaux ne savent pas qu'on va les tuer.</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45">
                <a:tc>
                  <a:txBody>
                    <a:bodyPr/>
                    <a:lstStyle/>
                    <a:p>
                      <a:pPr rtl="0" fontAlgn="t">
                        <a:spcBef>
                          <a:spcPts val="0"/>
                        </a:spcBef>
                        <a:spcAft>
                          <a:spcPts val="0"/>
                        </a:spcAft>
                      </a:pPr>
                      <a:r>
                        <a:rPr lang="fr-FR" sz="1600" b="0" i="0" u="none" strike="noStrike">
                          <a:solidFill>
                            <a:srgbClr val="000000"/>
                          </a:solidFill>
                          <a:effectLst/>
                          <a:latin typeface="Arial"/>
                        </a:rPr>
                        <a:t>Les nègres sont de grands enfants.</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1600" b="0" i="0" u="none" strike="noStrike">
                          <a:solidFill>
                            <a:srgbClr val="000000"/>
                          </a:solidFill>
                          <a:effectLst/>
                          <a:latin typeface="Arial"/>
                        </a:rPr>
                        <a:t>Les animaux n'agissent que par instinct.</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45">
                <a:tc>
                  <a:txBody>
                    <a:bodyPr/>
                    <a:lstStyle/>
                    <a:p>
                      <a:pPr rtl="0" fontAlgn="t">
                        <a:spcBef>
                          <a:spcPts val="0"/>
                        </a:spcBef>
                        <a:spcAft>
                          <a:spcPts val="0"/>
                        </a:spcAft>
                      </a:pPr>
                      <a:r>
                        <a:rPr lang="fr-FR" sz="1600" b="0" i="0" u="none" strike="noStrike">
                          <a:solidFill>
                            <a:srgbClr val="000000"/>
                          </a:solidFill>
                          <a:effectLst/>
                          <a:latin typeface="Arial"/>
                        </a:rPr>
                        <a:t>Les indigènes se font la guerre entre eux.</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1600" b="0" i="0" u="none" strike="noStrike">
                          <a:solidFill>
                            <a:srgbClr val="000000"/>
                          </a:solidFill>
                          <a:effectLst/>
                          <a:latin typeface="Arial"/>
                        </a:rPr>
                        <a:t>Les animaux se mangent entre eux.</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45">
                <a:tc>
                  <a:txBody>
                    <a:bodyPr/>
                    <a:lstStyle/>
                    <a:p>
                      <a:pPr rtl="0" fontAlgn="t">
                        <a:spcBef>
                          <a:spcPts val="0"/>
                        </a:spcBef>
                        <a:spcAft>
                          <a:spcPts val="0"/>
                        </a:spcAft>
                      </a:pPr>
                      <a:r>
                        <a:rPr lang="fr-FR" sz="1600" b="0" i="0" u="none" strike="noStrike">
                          <a:solidFill>
                            <a:srgbClr val="000000"/>
                          </a:solidFill>
                          <a:effectLst/>
                          <a:latin typeface="Arial"/>
                        </a:rPr>
                        <a:t>Les nègres se ressemblent tous.</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1600" b="0" i="0" u="none" strike="noStrike">
                          <a:solidFill>
                            <a:srgbClr val="000000"/>
                          </a:solidFill>
                          <a:effectLst/>
                          <a:latin typeface="Arial"/>
                        </a:rPr>
                        <a:t>Les animaux n'ont pas de personnalité.</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45">
                <a:tc>
                  <a:txBody>
                    <a:bodyPr/>
                    <a:lstStyle/>
                    <a:p>
                      <a:pPr rtl="0" fontAlgn="t">
                        <a:spcBef>
                          <a:spcPts val="0"/>
                        </a:spcBef>
                        <a:spcAft>
                          <a:spcPts val="0"/>
                        </a:spcAft>
                      </a:pPr>
                      <a:r>
                        <a:rPr lang="fr-FR" sz="1600" b="0" i="0" u="none" strike="noStrike">
                          <a:solidFill>
                            <a:srgbClr val="000000"/>
                          </a:solidFill>
                          <a:effectLst/>
                          <a:latin typeface="Arial"/>
                        </a:rPr>
                        <a:t>Raciste, moi ? J'ai un ami arabe.</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1600" b="0" i="0" u="none" strike="noStrike">
                          <a:solidFill>
                            <a:srgbClr val="000000"/>
                          </a:solidFill>
                          <a:effectLst/>
                          <a:latin typeface="Arial"/>
                        </a:rPr>
                        <a:t>J'aime les bêtes, je ne mange pas de cheval.</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4568">
                <a:tc>
                  <a:txBody>
                    <a:bodyPr/>
                    <a:lstStyle/>
                    <a:p>
                      <a:pPr rtl="0" fontAlgn="t">
                        <a:spcBef>
                          <a:spcPts val="0"/>
                        </a:spcBef>
                        <a:spcAft>
                          <a:spcPts val="0"/>
                        </a:spcAft>
                      </a:pPr>
                      <a:r>
                        <a:rPr lang="fr-FR" sz="1600" b="0" i="0" u="none" strike="noStrike">
                          <a:solidFill>
                            <a:srgbClr val="000000"/>
                          </a:solidFill>
                          <a:effectLst/>
                          <a:latin typeface="Arial"/>
                        </a:rPr>
                        <a:t>Battre sa femme est un choix personnel.</a:t>
                      </a:r>
                      <a:endParaRPr lang="fr-FR" sz="320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1600" b="0" i="0" u="none" strike="noStrike" dirty="0">
                          <a:solidFill>
                            <a:srgbClr val="000000"/>
                          </a:solidFill>
                          <a:effectLst/>
                          <a:latin typeface="Arial"/>
                        </a:rPr>
                        <a:t>Manger de la viande est un choix personnel.</a:t>
                      </a:r>
                      <a:endParaRPr lang="fr-FR" sz="3200" dirty="0">
                        <a:effectLst/>
                      </a:endParaRPr>
                    </a:p>
                    <a:p>
                      <a:pPr fontAlgn="t"/>
                      <a:r>
                        <a:rPr lang="fr-FR" sz="3200" dirty="0">
                          <a:effectLst/>
                        </a:rPr>
                        <a:t/>
                      </a:r>
                      <a:br>
                        <a:rPr lang="fr-FR" sz="3200" dirty="0">
                          <a:effectLst/>
                        </a:rPr>
                      </a:br>
                      <a:r>
                        <a:rPr lang="fr-FR" sz="3200" dirty="0">
                          <a:effectLst/>
                        </a:rPr>
                        <a:t/>
                      </a:r>
                      <a:br>
                        <a:rPr lang="fr-FR" sz="3200" dirty="0">
                          <a:effectLst/>
                        </a:rPr>
                      </a:br>
                      <a:endParaRPr lang="fr-FR" sz="3200" dirty="0">
                        <a:effectLst/>
                      </a:endParaRPr>
                    </a:p>
                  </a:txBody>
                  <a:tcPr marL="45735" marR="45735" marT="45735" marB="45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1065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588" y="434227"/>
            <a:ext cx="2548326" cy="369332"/>
          </a:xfrm>
          <a:prstGeom prst="rect">
            <a:avLst/>
          </a:prstGeom>
        </p:spPr>
        <p:txBody>
          <a:bodyPr wrap="none">
            <a:spAutoFit/>
          </a:bodyPr>
          <a:lstStyle/>
          <a:p>
            <a:r>
              <a:rPr lang="fr-FR" b="1" dirty="0"/>
              <a:t>L269 Libération Animale </a:t>
            </a:r>
            <a:endParaRPr lang="fr-FR" b="1" dirty="0">
              <a:effectLst/>
            </a:endParaRPr>
          </a:p>
        </p:txBody>
      </p:sp>
      <p:sp>
        <p:nvSpPr>
          <p:cNvPr id="3" name="Rectangle 2"/>
          <p:cNvSpPr/>
          <p:nvPr/>
        </p:nvSpPr>
        <p:spPr>
          <a:xfrm>
            <a:off x="650488" y="1205801"/>
            <a:ext cx="5081238" cy="1477328"/>
          </a:xfrm>
          <a:prstGeom prst="rect">
            <a:avLst/>
          </a:prstGeom>
        </p:spPr>
        <p:txBody>
          <a:bodyPr wrap="square">
            <a:spAutoFit/>
          </a:bodyPr>
          <a:lstStyle/>
          <a:p>
            <a:r>
              <a:rPr lang="fr-FR" dirty="0"/>
              <a:t>Tentative d’organisation d’un happening le 10 mai 2017 pour la journée mondiale de commémoration de l’esclavage par 269 LA</a:t>
            </a:r>
            <a:r>
              <a:rPr lang="fr-FR" dirty="0" smtClean="0"/>
              <a:t>.</a:t>
            </a:r>
          </a:p>
          <a:p>
            <a:endParaRPr lang="fr-FR" dirty="0"/>
          </a:p>
          <a:p>
            <a:r>
              <a:rPr lang="fr-FR" dirty="0"/>
              <a:t>(annulée)</a:t>
            </a:r>
            <a:endParaRPr lang="fr-FR" dirty="0">
              <a:effectLst/>
            </a:endParaRPr>
          </a:p>
        </p:txBody>
      </p:sp>
      <p:pic>
        <p:nvPicPr>
          <p:cNvPr id="4098" name="Picture 2" descr="https://lh6.googleusercontent.com/RM9D1R7Hi8cvTs6AvKFRLVxBXTAhv8Ai4pbLvjeEISoDQD_7v6MjcV6oD86c1Yw4j-tOhRckYqcR9JWUlDdwAa-TKYKWtDUuHxexumFzpiLHZ79rCAfxlR82WvJwITtLpGPSPBkCp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2505" y="44432"/>
            <a:ext cx="3958045" cy="26386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4.googleusercontent.com/LHNyy-aZ4RpBLtndYRGd6FZKFn8UtR8pZ4Pnj2gh4nnCvYOCrFeUJM33z2EoMmvxug0uqXklJngAIuEfDByUGuD2aWaLqjIhOohi7GcJAKEMkfSDg1X0yuBgaWqqOBIB273snSFe_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399" y="2765503"/>
            <a:ext cx="6960603" cy="373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80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229" y="372226"/>
            <a:ext cx="1697003" cy="369332"/>
          </a:xfrm>
          <a:prstGeom prst="rect">
            <a:avLst/>
          </a:prstGeom>
        </p:spPr>
        <p:txBody>
          <a:bodyPr wrap="none">
            <a:spAutoFit/>
          </a:bodyPr>
          <a:lstStyle/>
          <a:p>
            <a:r>
              <a:rPr lang="fr-FR" b="1" dirty="0"/>
              <a:t>L269 Life France</a:t>
            </a:r>
          </a:p>
        </p:txBody>
      </p:sp>
      <p:sp>
        <p:nvSpPr>
          <p:cNvPr id="3" name="Rectangle 2"/>
          <p:cNvSpPr/>
          <p:nvPr/>
        </p:nvSpPr>
        <p:spPr>
          <a:xfrm>
            <a:off x="2481996" y="372226"/>
            <a:ext cx="1720215" cy="369332"/>
          </a:xfrm>
          <a:prstGeom prst="rect">
            <a:avLst/>
          </a:prstGeom>
        </p:spPr>
        <p:txBody>
          <a:bodyPr wrap="none">
            <a:spAutoFit/>
          </a:bodyPr>
          <a:lstStyle/>
          <a:p>
            <a:r>
              <a:rPr lang="fr-FR" dirty="0"/>
              <a:t>septembre 2019</a:t>
            </a:r>
          </a:p>
        </p:txBody>
      </p:sp>
      <p:pic>
        <p:nvPicPr>
          <p:cNvPr id="5122" name="Picture 2" descr="https://lh5.googleusercontent.com/SptAX2f1lD47eJxRDrlNBYx4zzCSGOaJ_rbcUav6TmSL_woxsgLkmV9oJmVtU4xmBCHlcfN_tYeh6PnHH73EoEo5CLgV6CHEIdhBNM6mn_qIyXEbtiIzoWniT6ior6pm2snABVkEv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211" y="836342"/>
            <a:ext cx="4010025" cy="590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147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767" y="1136754"/>
            <a:ext cx="1697003" cy="369332"/>
          </a:xfrm>
          <a:prstGeom prst="rect">
            <a:avLst/>
          </a:prstGeom>
        </p:spPr>
        <p:txBody>
          <a:bodyPr wrap="none">
            <a:spAutoFit/>
          </a:bodyPr>
          <a:lstStyle/>
          <a:p>
            <a:r>
              <a:rPr lang="fr-FR" b="1" dirty="0"/>
              <a:t>L269 Life France</a:t>
            </a:r>
          </a:p>
        </p:txBody>
      </p:sp>
      <p:sp>
        <p:nvSpPr>
          <p:cNvPr id="3" name="Rectangle 2"/>
          <p:cNvSpPr/>
          <p:nvPr/>
        </p:nvSpPr>
        <p:spPr>
          <a:xfrm>
            <a:off x="842767" y="1593954"/>
            <a:ext cx="1720215" cy="369332"/>
          </a:xfrm>
          <a:prstGeom prst="rect">
            <a:avLst/>
          </a:prstGeom>
        </p:spPr>
        <p:txBody>
          <a:bodyPr wrap="none">
            <a:spAutoFit/>
          </a:bodyPr>
          <a:lstStyle/>
          <a:p>
            <a:r>
              <a:rPr lang="fr-FR" dirty="0"/>
              <a:t>septembre 2019</a:t>
            </a:r>
          </a:p>
        </p:txBody>
      </p:sp>
      <p:pic>
        <p:nvPicPr>
          <p:cNvPr id="6146" name="Picture 2" descr="https://lh3.googleusercontent.com/TiXeGFYF2tTy_r0uH8jgLbDES_JA8yYeeBdCsiM4SdMMxIjc9-wIqMWiO5gxsMIP1i6QaADtxFuzU7pb9F-1J8aOUdgUNgLnVrm-tbfcSjtq0zqZGbNh66RiiggDvKR2pQ_LgF9VJ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26" y="55754"/>
            <a:ext cx="7877175" cy="6715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4.googleusercontent.com/jKwgqwURs3JTfbujlktBar1JhxomKVaZtTfXAEn8FArYy9sHLsN1AXMNzEulQAtUQAj21160awLAt_i8_ppanqHTg29l7WBvNj0wRPyiPzTf9pY1ZHvX0HYvyAR4CZbyF3o9KbPHO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9847" y="936702"/>
            <a:ext cx="1049035" cy="21410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29707" y="3077736"/>
            <a:ext cx="4829175" cy="1477328"/>
          </a:xfrm>
          <a:prstGeom prst="rect">
            <a:avLst/>
          </a:prstGeom>
        </p:spPr>
        <p:txBody>
          <a:bodyPr wrap="square">
            <a:spAutoFit/>
          </a:bodyPr>
          <a:lstStyle/>
          <a:p>
            <a:r>
              <a:rPr lang="fr-FR" dirty="0"/>
              <a:t>Comme William Lloyd </a:t>
            </a:r>
            <a:r>
              <a:rPr lang="fr-FR" dirty="0" err="1"/>
              <a:t>Garrison</a:t>
            </a:r>
            <a:r>
              <a:rPr lang="fr-FR" dirty="0"/>
              <a:t> l’a expliqué au cours d’un débat avec des abstentionnistes, « qui, si ce n’est l’abolitionniste, a si bien le droit d’utiliser les produits du travail de l’esclave au nom de qui il travaille ? »</a:t>
            </a:r>
            <a:endParaRPr lang="fr-FR" dirty="0">
              <a:effectLst/>
            </a:endParaRPr>
          </a:p>
        </p:txBody>
      </p:sp>
      <p:pic>
        <p:nvPicPr>
          <p:cNvPr id="6150" name="Picture 6" descr="https://lh5.googleusercontent.com/HtaVJDGt9RTI83SwsEjHTh48hgyrncEttJJavvoQ6_op2Epu2PjZU_48DqT812P5KctLv6CPYlDzmrbD8ewqdiZA4aL7qaYQ9OknWFrZB5pyt3FLCuHYna6aMLTW-u5qfZC63BSZMM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146" y="4631151"/>
            <a:ext cx="4962293" cy="63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346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767" y="1136754"/>
            <a:ext cx="1697003" cy="369332"/>
          </a:xfrm>
          <a:prstGeom prst="rect">
            <a:avLst/>
          </a:prstGeom>
        </p:spPr>
        <p:txBody>
          <a:bodyPr wrap="none">
            <a:spAutoFit/>
          </a:bodyPr>
          <a:lstStyle/>
          <a:p>
            <a:r>
              <a:rPr lang="fr-FR" b="1" dirty="0"/>
              <a:t>L269 Life France</a:t>
            </a:r>
          </a:p>
        </p:txBody>
      </p:sp>
      <p:sp>
        <p:nvSpPr>
          <p:cNvPr id="3" name="Rectangle 2"/>
          <p:cNvSpPr/>
          <p:nvPr/>
        </p:nvSpPr>
        <p:spPr>
          <a:xfrm>
            <a:off x="842767" y="1593954"/>
            <a:ext cx="1720215" cy="369332"/>
          </a:xfrm>
          <a:prstGeom prst="rect">
            <a:avLst/>
          </a:prstGeom>
        </p:spPr>
        <p:txBody>
          <a:bodyPr wrap="none">
            <a:spAutoFit/>
          </a:bodyPr>
          <a:lstStyle/>
          <a:p>
            <a:r>
              <a:rPr lang="fr-FR" dirty="0"/>
              <a:t>septembre 2019</a:t>
            </a:r>
          </a:p>
        </p:txBody>
      </p:sp>
      <p:pic>
        <p:nvPicPr>
          <p:cNvPr id="7170" name="Picture 2" descr="https://lh3.googleusercontent.com/Qlbd1szlc4yVhNJVftWW6wXeoHjTHETBUPItEJETbL-tgRRPQ9nviUBWC2O7J5wiRwqby55HXnqGxutch1sVejIpCtfbwwAvcsW1BLoXlzDIwPfmeCkkp_lejFwlmyD7qriCcrJpo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0" y="0"/>
            <a:ext cx="8508379" cy="452539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6.googleusercontent.com/G_yfbeBi9FWw6dDEFOiQqxGOociyLLplLOArjKqcMB02axcDCDl3W2v7b5aDq7zgwwwJ5_i8y3TU6OvXqD0smBzqLdxoLB6mAINUsueIcguSLKFLgUDovVQye7FiVYlIMxZlFSNAKb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7717" y="4304371"/>
            <a:ext cx="2553629" cy="2553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91268" y="4771554"/>
            <a:ext cx="6765073" cy="1754326"/>
          </a:xfrm>
          <a:prstGeom prst="rect">
            <a:avLst/>
          </a:prstGeom>
        </p:spPr>
        <p:txBody>
          <a:bodyPr wrap="square">
            <a:spAutoFit/>
          </a:bodyPr>
          <a:lstStyle/>
          <a:p>
            <a:r>
              <a:rPr lang="fr-FR" dirty="0"/>
              <a:t>Car, franchement, qui a envie de tuer ? Qui se voit un couteau à la main en train d’égorger ? Rien que l’idée est odieuse. Certains le peuvent, effectivement, mais ce n’est pas qu’ils sont forts, c’est qu’ils sont devenus insensibles. Après tout, quand on voit les images atroces des islamistes égorgeant des gens ligotés, on ne dit pas : oh, comme ils sont forts ! On se dit : quelle horreur, ces gens sont des monstres !</a:t>
            </a:r>
            <a:endParaRPr lang="fr-FR" dirty="0">
              <a:effectLst/>
            </a:endParaRPr>
          </a:p>
        </p:txBody>
      </p:sp>
    </p:spTree>
    <p:extLst>
      <p:ext uri="{BB962C8B-B14F-4D97-AF65-F5344CB8AC3E}">
        <p14:creationId xmlns:p14="http://schemas.microsoft.com/office/powerpoint/2010/main" val="4159328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5907C0C0-35DE-434A-80E1-20B265170870}"/>
              </a:ext>
            </a:extLst>
          </p:cNvPr>
          <p:cNvSpPr txBox="1"/>
          <p:nvPr/>
        </p:nvSpPr>
        <p:spPr>
          <a:xfrm>
            <a:off x="503584" y="420235"/>
            <a:ext cx="10760764" cy="1077218"/>
          </a:xfrm>
          <a:prstGeom prst="rect">
            <a:avLst/>
          </a:prstGeom>
          <a:noFill/>
        </p:spPr>
        <p:txBody>
          <a:bodyPr wrap="square" rtlCol="0">
            <a:spAutoFit/>
          </a:bodyPr>
          <a:lstStyle/>
          <a:p>
            <a:r>
              <a:rPr lang="fr-FR" sz="3200" dirty="0"/>
              <a:t>III – </a:t>
            </a:r>
            <a:r>
              <a:rPr lang="fr-FR" sz="3200" u="sng" dirty="0"/>
              <a:t>Le cas spécifique du parallèle avec les centres d'extermination nazis</a:t>
            </a:r>
            <a:r>
              <a:rPr lang="fr-FR" sz="3200" dirty="0"/>
              <a:t> (J)</a:t>
            </a:r>
          </a:p>
        </p:txBody>
      </p:sp>
      <p:sp>
        <p:nvSpPr>
          <p:cNvPr id="3" name="ZoneTexte 2">
            <a:extLst>
              <a:ext uri="{FF2B5EF4-FFF2-40B4-BE49-F238E27FC236}">
                <a16:creationId xmlns="" xmlns:a16="http://schemas.microsoft.com/office/drawing/2014/main" id="{0D8986EC-E1BC-4FD8-BDFD-C66E3B5A7D82}"/>
              </a:ext>
            </a:extLst>
          </p:cNvPr>
          <p:cNvSpPr txBox="1"/>
          <p:nvPr/>
        </p:nvSpPr>
        <p:spPr>
          <a:xfrm>
            <a:off x="861391" y="1749286"/>
            <a:ext cx="10003892" cy="646331"/>
          </a:xfrm>
          <a:prstGeom prst="rect">
            <a:avLst/>
          </a:prstGeom>
          <a:noFill/>
        </p:spPr>
        <p:txBody>
          <a:bodyPr wrap="none" rtlCol="0">
            <a:spAutoFit/>
          </a:bodyPr>
          <a:lstStyle/>
          <a:p>
            <a:r>
              <a:rPr lang="fr-FR" dirty="0"/>
              <a:t>Rappeler, encore et toujours : </a:t>
            </a:r>
            <a:r>
              <a:rPr lang="fr-FR" b="1" dirty="0"/>
              <a:t>objectifs différents</a:t>
            </a:r>
            <a:r>
              <a:rPr lang="fr-FR" dirty="0"/>
              <a:t> !</a:t>
            </a:r>
          </a:p>
          <a:p>
            <a:r>
              <a:rPr lang="fr-FR" u="sng" dirty="0"/>
              <a:t>Produire</a:t>
            </a:r>
            <a:r>
              <a:rPr lang="fr-FR" dirty="0"/>
              <a:t> toujours plus d’animaux pour satisfaire les besoins des hommes vs. </a:t>
            </a:r>
            <a:r>
              <a:rPr lang="fr-FR" u="sng" dirty="0"/>
              <a:t>Éradiquer</a:t>
            </a:r>
            <a:r>
              <a:rPr lang="fr-FR" dirty="0"/>
              <a:t> un/des peuple(s).</a:t>
            </a:r>
          </a:p>
        </p:txBody>
      </p:sp>
      <p:pic>
        <p:nvPicPr>
          <p:cNvPr id="6" name="Image 5">
            <a:extLst>
              <a:ext uri="{FF2B5EF4-FFF2-40B4-BE49-F238E27FC236}">
                <a16:creationId xmlns="" xmlns:a16="http://schemas.microsoft.com/office/drawing/2014/main" id="{21AAE27B-187F-4D7B-8003-D046CEDC10A9}"/>
              </a:ext>
            </a:extLst>
          </p:cNvPr>
          <p:cNvPicPr>
            <a:picLocks noChangeAspect="1"/>
          </p:cNvPicPr>
          <p:nvPr/>
        </p:nvPicPr>
        <p:blipFill>
          <a:blip r:embed="rId2"/>
          <a:stretch>
            <a:fillRect/>
          </a:stretch>
        </p:blipFill>
        <p:spPr>
          <a:xfrm>
            <a:off x="325963" y="2782670"/>
            <a:ext cx="1974244" cy="646330"/>
          </a:xfrm>
          <a:prstGeom prst="rect">
            <a:avLst/>
          </a:prstGeom>
        </p:spPr>
      </p:pic>
      <p:sp>
        <p:nvSpPr>
          <p:cNvPr id="8" name="Rectangle 7">
            <a:extLst>
              <a:ext uri="{FF2B5EF4-FFF2-40B4-BE49-F238E27FC236}">
                <a16:creationId xmlns="" xmlns:a16="http://schemas.microsoft.com/office/drawing/2014/main" id="{1DD34982-8768-4872-BFFD-6350391EAB3C}"/>
              </a:ext>
            </a:extLst>
          </p:cNvPr>
          <p:cNvSpPr/>
          <p:nvPr/>
        </p:nvSpPr>
        <p:spPr>
          <a:xfrm>
            <a:off x="503584" y="2782670"/>
            <a:ext cx="10137912" cy="3139321"/>
          </a:xfrm>
          <a:prstGeom prst="rect">
            <a:avLst/>
          </a:prstGeom>
        </p:spPr>
        <p:txBody>
          <a:bodyPr wrap="square">
            <a:spAutoFit/>
          </a:bodyPr>
          <a:lstStyle/>
          <a:p>
            <a:r>
              <a:rPr lang="fr-FR" b="0" i="0" dirty="0">
                <a:solidFill>
                  <a:srgbClr val="1C1E21"/>
                </a:solidFill>
                <a:effectLst/>
                <a:latin typeface="Helvetica" panose="020B0604020202020204" pitchFamily="34" charset="0"/>
              </a:rPr>
              <a:t>		La première fois que j'allais à Auschwitz, c'était en train. Le train s'était arrêté en 		gare de Lvov. Un convoi s'est alors rangé à côté du train. Un convoi de vaches. L'inconfort de leur voyage qui s'ajoutait à l'appréhension de leur sort qu'elles devinaient les faisait meugler, comme un appel à l'aide. Cela glaçait le sang. Et je me suis dit que ces vaches étaient dans la même condition que les Juifs. Les Nazis disaient que tuer les Juifs était un mal nécessaire et que c'était dans l'intérêt général. Et certains de ceux qui voyaient passer les convois de Juifs et qui devinaient leur sort funeste se disaient aussi sans doute que c'était un mal nécessaire. Aujourd'hui aussi on voit passer les convois d'animaux que l'on mène à l'abattoir. On connait les images terribles de ce qui s'y passe et on ne fait rien en se disant que c'est pour l'intérêt général et que l'on ne peut rien y faire. On a tort. Ce n'est pas dans l'intérêt général de tuer les vaches ou d'autres animaux.</a:t>
            </a:r>
            <a:endParaRPr lang="fr-FR" dirty="0"/>
          </a:p>
        </p:txBody>
      </p:sp>
    </p:spTree>
    <p:extLst>
      <p:ext uri="{BB962C8B-B14F-4D97-AF65-F5344CB8AC3E}">
        <p14:creationId xmlns:p14="http://schemas.microsoft.com/office/powerpoint/2010/main" val="372426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7C7806EA-08EB-4C81-B5CA-08B341B71879}"/>
              </a:ext>
            </a:extLst>
          </p:cNvPr>
          <p:cNvSpPr txBox="1"/>
          <p:nvPr/>
        </p:nvSpPr>
        <p:spPr>
          <a:xfrm>
            <a:off x="569843" y="450574"/>
            <a:ext cx="11052314" cy="3693319"/>
          </a:xfrm>
          <a:prstGeom prst="rect">
            <a:avLst/>
          </a:prstGeom>
          <a:noFill/>
        </p:spPr>
        <p:txBody>
          <a:bodyPr wrap="square" rtlCol="0">
            <a:spAutoFit/>
          </a:bodyPr>
          <a:lstStyle/>
          <a:p>
            <a:r>
              <a:rPr lang="fr-FR" dirty="0"/>
              <a:t>Isaac </a:t>
            </a:r>
            <a:r>
              <a:rPr lang="fr-FR" dirty="0" err="1"/>
              <a:t>Bashevis</a:t>
            </a:r>
            <a:r>
              <a:rPr lang="fr-FR" dirty="0"/>
              <a:t> Singer (1902-1991, Nobel 1978). Un de ces Juifs athées qui illustrent la différence entre judaïsme et judaïté.</a:t>
            </a:r>
          </a:p>
          <a:p>
            <a:r>
              <a:rPr lang="fr-FR" dirty="0"/>
              <a:t>Préface d’un livre sur la végétarisme : « Je ne peux jamais accepter l’inconsistance ou l’injustice. Même si cela vient de dieu. »</a:t>
            </a:r>
          </a:p>
          <a:p>
            <a:r>
              <a:rPr lang="fr-FR" dirty="0"/>
              <a:t>« Ceci est ma protestation contre la conduite du monde. Être végétarien c’est ne pas être d’accord – refuser</a:t>
            </a:r>
          </a:p>
          <a:p>
            <a:r>
              <a:rPr lang="fr-FR" dirty="0"/>
              <a:t>aujourd’hui l’ordre des choses. » </a:t>
            </a:r>
          </a:p>
          <a:p>
            <a:endParaRPr lang="fr-FR" dirty="0"/>
          </a:p>
          <a:p>
            <a:r>
              <a:rPr lang="fr-FR" dirty="0"/>
              <a:t> « The </a:t>
            </a:r>
            <a:r>
              <a:rPr lang="fr-FR" dirty="0" err="1"/>
              <a:t>Letter</a:t>
            </a:r>
            <a:r>
              <a:rPr lang="fr-FR" dirty="0"/>
              <a:t> Writer » (1982). Un personnage s’adresse à une souris morte : </a:t>
            </a:r>
          </a:p>
          <a:p>
            <a:r>
              <a:rPr lang="fr-FR" dirty="0"/>
              <a:t>« Tous ces philosophes, les dirigeants de la planète, que savent-ils de quelqu’un comme toi ? </a:t>
            </a:r>
          </a:p>
          <a:p>
            <a:r>
              <a:rPr lang="fr-FR" dirty="0"/>
              <a:t>Ils se sont persuadés que l’homme, espèce pécheresse entre toutes, domine la création. </a:t>
            </a:r>
          </a:p>
          <a:p>
            <a:r>
              <a:rPr lang="fr-FR" dirty="0"/>
              <a:t>Toutes les autres créatures n’auraient été créées que pour lui procurer de la nourriture, </a:t>
            </a:r>
          </a:p>
          <a:p>
            <a:r>
              <a:rPr lang="fr-FR" dirty="0"/>
              <a:t>des fourrures, pour être martyrisées, exterminées. Pour ces créatures, tous les humains sont </a:t>
            </a:r>
          </a:p>
          <a:p>
            <a:r>
              <a:rPr lang="fr-FR" dirty="0"/>
              <a:t>des nazis ; </a:t>
            </a:r>
            <a:r>
              <a:rPr lang="fr-FR" b="1" dirty="0"/>
              <a:t>pour les animaux, c’est un éternel Treblinka</a:t>
            </a:r>
            <a:r>
              <a:rPr lang="fr-FR" dirty="0"/>
              <a:t> »</a:t>
            </a:r>
          </a:p>
        </p:txBody>
      </p:sp>
      <p:pic>
        <p:nvPicPr>
          <p:cNvPr id="4" name="Picture 4">
            <a:extLst>
              <a:ext uri="{FF2B5EF4-FFF2-40B4-BE49-F238E27FC236}">
                <a16:creationId xmlns="" xmlns:a16="http://schemas.microsoft.com/office/drawing/2014/main" id="{1CDA3328-5457-4934-900F-0B097F20E195}"/>
              </a:ext>
            </a:extLst>
          </p:cNvPr>
          <p:cNvPicPr>
            <a:picLocks noChangeAspect="1" noChangeArrowheads="1"/>
          </p:cNvPicPr>
          <p:nvPr/>
        </p:nvPicPr>
        <p:blipFill>
          <a:blip r:embed="rId2" cstate="print"/>
          <a:srcRect/>
          <a:stretch>
            <a:fillRect/>
          </a:stretch>
        </p:blipFill>
        <p:spPr bwMode="auto">
          <a:xfrm>
            <a:off x="9323807" y="2836256"/>
            <a:ext cx="2490982" cy="3823367"/>
          </a:xfrm>
          <a:prstGeom prst="rect">
            <a:avLst/>
          </a:prstGeom>
          <a:noFill/>
          <a:ln w="9525">
            <a:noFill/>
            <a:miter lim="800000"/>
            <a:headEnd/>
            <a:tailEnd/>
          </a:ln>
        </p:spPr>
      </p:pic>
      <p:pic>
        <p:nvPicPr>
          <p:cNvPr id="10242" name="Picture 2" descr="Library of America">
            <a:extLst>
              <a:ext uri="{FF2B5EF4-FFF2-40B4-BE49-F238E27FC236}">
                <a16:creationId xmlns="" xmlns:a16="http://schemas.microsoft.com/office/drawing/2014/main" id="{6CCB89A4-42D2-40FB-8B67-5C8A6B0E0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178" y="3776870"/>
            <a:ext cx="2043615" cy="294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1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420C435B-BF3B-4C9F-9F36-39E5484E21CB}"/>
              </a:ext>
            </a:extLst>
          </p:cNvPr>
          <p:cNvSpPr txBox="1"/>
          <p:nvPr/>
        </p:nvSpPr>
        <p:spPr>
          <a:xfrm>
            <a:off x="4481928" y="416537"/>
            <a:ext cx="7047463" cy="4801314"/>
          </a:xfrm>
          <a:prstGeom prst="rect">
            <a:avLst/>
          </a:prstGeom>
          <a:noFill/>
        </p:spPr>
        <p:txBody>
          <a:bodyPr wrap="square" rtlCol="0">
            <a:spAutoFit/>
          </a:bodyPr>
          <a:lstStyle/>
          <a:p>
            <a:r>
              <a:rPr lang="fr-FR" dirty="0"/>
              <a:t>Cavanna : « Tout le monde est d’accord pour dire que les Juifs ont été traités par les Nazis comme des animaux… et paradoxalement tout le monde refuse de faire en sorte que les animaux cessent d’être traités de la sorte ! […] Alors écoutez voir. Dire qu’à Auschwitz les hommes étaient traités comme des bêtes, ça reflète la réalité ? Ça ne choque personne ? Bien d’accord ? Donc, il faut que la réciproque soit vraie, sans quoi la comparaison ne fonctionne pas. La réciproque est : les animaux élevés en batterie sont traités comme les hommes l’étaient à Auschwitz. </a:t>
            </a:r>
            <a:r>
              <a:rPr lang="fr-FR" b="1" dirty="0"/>
              <a:t>Il n’y a là aucune intention de dénigrer, de minimiser, surtout pas d’insulter</a:t>
            </a:r>
            <a:r>
              <a:rPr lang="fr-FR" dirty="0"/>
              <a:t>. Seulement un sursaut d’horreur, une immense pitié pour TOUTES les victimes de toutes les saloperies. Et si ça vous choque, c’est que vous sacralisez l’homme, c’est-à-dire votre propre espèce – l’image de Dieu ! –, et méprisez tout ce qui n’est pas l’homme. En plus, vous attribuez aux mots une espèce d’action magique, vous criez à l’irrespect, au blasphème, là où il n’y en a pas. La compassion ne se mesure pas, ne se divise pas. Là où il y a souffrance, quelle qu’elle soit, je m’indigne. Et cessez de me traiter de crypto-nazi, s’il vous plaît ! » (1995)</a:t>
            </a:r>
          </a:p>
        </p:txBody>
      </p:sp>
      <p:pic>
        <p:nvPicPr>
          <p:cNvPr id="11266" name="Picture 2" descr="François CAVANNA - La Tribu des Gatos">
            <a:extLst>
              <a:ext uri="{FF2B5EF4-FFF2-40B4-BE49-F238E27FC236}">
                <a16:creationId xmlns="" xmlns:a16="http://schemas.microsoft.com/office/drawing/2014/main" id="{3DF4026D-C5AB-49B9-9E9B-B7BD868B4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59" y="841417"/>
            <a:ext cx="3986217" cy="395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7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EA2B842D-231B-43AC-8562-756F60C624A6}"/>
              </a:ext>
            </a:extLst>
          </p:cNvPr>
          <p:cNvSpPr txBox="1"/>
          <p:nvPr/>
        </p:nvSpPr>
        <p:spPr>
          <a:xfrm>
            <a:off x="463827" y="397565"/>
            <a:ext cx="8690456" cy="584775"/>
          </a:xfrm>
          <a:prstGeom prst="rect">
            <a:avLst/>
          </a:prstGeom>
          <a:noFill/>
        </p:spPr>
        <p:txBody>
          <a:bodyPr wrap="none" rtlCol="0">
            <a:spAutoFit/>
          </a:bodyPr>
          <a:lstStyle/>
          <a:p>
            <a:r>
              <a:rPr lang="fr-FR" sz="3200" dirty="0"/>
              <a:t>I – Analogies, métaphores, exemples et modèles (J)</a:t>
            </a:r>
          </a:p>
        </p:txBody>
      </p:sp>
      <p:sp>
        <p:nvSpPr>
          <p:cNvPr id="5" name="ZoneTexte 4">
            <a:extLst>
              <a:ext uri="{FF2B5EF4-FFF2-40B4-BE49-F238E27FC236}">
                <a16:creationId xmlns="" xmlns:a16="http://schemas.microsoft.com/office/drawing/2014/main" id="{1B1CFD4F-4062-4A97-9668-05FF1CF3FF13}"/>
              </a:ext>
            </a:extLst>
          </p:cNvPr>
          <p:cNvSpPr txBox="1"/>
          <p:nvPr/>
        </p:nvSpPr>
        <p:spPr>
          <a:xfrm>
            <a:off x="463827" y="1295739"/>
            <a:ext cx="10906538" cy="1077218"/>
          </a:xfrm>
          <a:prstGeom prst="rect">
            <a:avLst/>
          </a:prstGeom>
          <a:noFill/>
        </p:spPr>
        <p:txBody>
          <a:bodyPr wrap="square" rtlCol="0">
            <a:spAutoFit/>
          </a:bodyPr>
          <a:lstStyle/>
          <a:p>
            <a:r>
              <a:rPr lang="fr-FR" sz="3200" dirty="0"/>
              <a:t>II – Les analogies entre différentes oppressions/persécutions et leur usage dans la cause animale (F)</a:t>
            </a:r>
          </a:p>
        </p:txBody>
      </p:sp>
      <p:sp>
        <p:nvSpPr>
          <p:cNvPr id="8" name="ZoneTexte 7">
            <a:extLst>
              <a:ext uri="{FF2B5EF4-FFF2-40B4-BE49-F238E27FC236}">
                <a16:creationId xmlns="" xmlns:a16="http://schemas.microsoft.com/office/drawing/2014/main" id="{2A025124-0B0B-4B60-9CC9-86C5E7DD5BDC}"/>
              </a:ext>
            </a:extLst>
          </p:cNvPr>
          <p:cNvSpPr txBox="1"/>
          <p:nvPr/>
        </p:nvSpPr>
        <p:spPr>
          <a:xfrm>
            <a:off x="463828" y="2686356"/>
            <a:ext cx="10760764" cy="1077218"/>
          </a:xfrm>
          <a:prstGeom prst="rect">
            <a:avLst/>
          </a:prstGeom>
          <a:noFill/>
        </p:spPr>
        <p:txBody>
          <a:bodyPr wrap="square" rtlCol="0">
            <a:spAutoFit/>
          </a:bodyPr>
          <a:lstStyle/>
          <a:p>
            <a:r>
              <a:rPr lang="fr-FR" sz="3200" dirty="0"/>
              <a:t>III – Le cas spécifique du parallèle avec les centres d'extermination nazis (J)</a:t>
            </a:r>
          </a:p>
        </p:txBody>
      </p:sp>
      <p:sp>
        <p:nvSpPr>
          <p:cNvPr id="9" name="ZoneTexte 8">
            <a:extLst>
              <a:ext uri="{FF2B5EF4-FFF2-40B4-BE49-F238E27FC236}">
                <a16:creationId xmlns="" xmlns:a16="http://schemas.microsoft.com/office/drawing/2014/main" id="{E4088957-F61F-48BA-B3FF-E083D301137F}"/>
              </a:ext>
            </a:extLst>
          </p:cNvPr>
          <p:cNvSpPr txBox="1"/>
          <p:nvPr/>
        </p:nvSpPr>
        <p:spPr>
          <a:xfrm>
            <a:off x="463827" y="4076972"/>
            <a:ext cx="4923784" cy="584775"/>
          </a:xfrm>
          <a:prstGeom prst="rect">
            <a:avLst/>
          </a:prstGeom>
          <a:noFill/>
        </p:spPr>
        <p:txBody>
          <a:bodyPr wrap="none" rtlCol="0">
            <a:spAutoFit/>
          </a:bodyPr>
          <a:lstStyle/>
          <a:p>
            <a:r>
              <a:rPr lang="fr-FR" sz="3200" dirty="0"/>
              <a:t>IV – Pour ne pas conclure (F)</a:t>
            </a:r>
          </a:p>
        </p:txBody>
      </p:sp>
      <p:pic>
        <p:nvPicPr>
          <p:cNvPr id="11" name="Image 10">
            <a:extLst>
              <a:ext uri="{FF2B5EF4-FFF2-40B4-BE49-F238E27FC236}">
                <a16:creationId xmlns="" xmlns:a16="http://schemas.microsoft.com/office/drawing/2014/main" id="{84C16243-6A48-49EA-BC69-3E54D64B5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548" y="3495260"/>
            <a:ext cx="1952625" cy="2857500"/>
          </a:xfrm>
          <a:prstGeom prst="rect">
            <a:avLst/>
          </a:prstGeom>
        </p:spPr>
      </p:pic>
      <p:pic>
        <p:nvPicPr>
          <p:cNvPr id="13" name="Image 12">
            <a:extLst>
              <a:ext uri="{FF2B5EF4-FFF2-40B4-BE49-F238E27FC236}">
                <a16:creationId xmlns="" xmlns:a16="http://schemas.microsoft.com/office/drawing/2014/main" id="{E788F9CA-53F4-4B75-B636-837CDA60B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6973" y="3463379"/>
            <a:ext cx="3148619" cy="2902633"/>
          </a:xfrm>
          <a:prstGeom prst="rect">
            <a:avLst/>
          </a:prstGeom>
        </p:spPr>
      </p:pic>
    </p:spTree>
    <p:extLst>
      <p:ext uri="{BB962C8B-B14F-4D97-AF65-F5344CB8AC3E}">
        <p14:creationId xmlns:p14="http://schemas.microsoft.com/office/powerpoint/2010/main" val="129912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descr="EU court rejects PETA appeal on Holocaust ad - The Jerusalem Post">
            <a:extLst>
              <a:ext uri="{FF2B5EF4-FFF2-40B4-BE49-F238E27FC236}">
                <a16:creationId xmlns="" xmlns:a16="http://schemas.microsoft.com/office/drawing/2014/main" id="{5A485E59-020E-40DB-8F1E-63A37D7EA914}"/>
              </a:ext>
            </a:extLst>
          </p:cNvPr>
          <p:cNvSpPr>
            <a:spLocks noChangeAspect="1" noChangeArrowheads="1"/>
          </p:cNvSpPr>
          <p:nvPr/>
        </p:nvSpPr>
        <p:spPr bwMode="auto">
          <a:xfrm>
            <a:off x="597834" y="408179"/>
            <a:ext cx="1733067" cy="477119"/>
          </a:xfrm>
          <a:prstGeom prst="rect">
            <a:avLst/>
          </a:prstGeom>
          <a:noFill/>
        </p:spPr>
        <p:txBody>
          <a:bodyPr vert="horz" wrap="square" lIns="91440" tIns="45720" rIns="91440" bIns="45720" numCol="1" anchor="t" anchorCtr="0" compatLnSpc="1">
            <a:prstTxWarp prst="textNoShape">
              <a:avLst/>
            </a:prstTxWarp>
          </a:bodyPr>
          <a:lstStyle/>
          <a:p>
            <a:r>
              <a:rPr lang="fr-FR" dirty="0"/>
              <a:t>PETA, 2002</a:t>
            </a:r>
          </a:p>
        </p:txBody>
      </p:sp>
      <p:pic>
        <p:nvPicPr>
          <p:cNvPr id="3" name="Picture 8">
            <a:extLst>
              <a:ext uri="{FF2B5EF4-FFF2-40B4-BE49-F238E27FC236}">
                <a16:creationId xmlns="" xmlns:a16="http://schemas.microsoft.com/office/drawing/2014/main" id="{710E4F6F-6DFA-464A-BBB3-217142C8BF43}"/>
              </a:ext>
            </a:extLst>
          </p:cNvPr>
          <p:cNvPicPr>
            <a:picLocks noChangeAspect="1" noChangeArrowheads="1"/>
          </p:cNvPicPr>
          <p:nvPr/>
        </p:nvPicPr>
        <p:blipFill>
          <a:blip r:embed="rId2" cstate="print"/>
          <a:srcRect/>
          <a:stretch>
            <a:fillRect/>
          </a:stretch>
        </p:blipFill>
        <p:spPr bwMode="auto">
          <a:xfrm>
            <a:off x="1029882" y="840227"/>
            <a:ext cx="4514850" cy="2657475"/>
          </a:xfrm>
          <a:prstGeom prst="rect">
            <a:avLst/>
          </a:prstGeom>
          <a:noFill/>
          <a:ln w="9525">
            <a:noFill/>
            <a:miter lim="800000"/>
            <a:headEnd/>
            <a:tailEnd/>
          </a:ln>
        </p:spPr>
      </p:pic>
      <p:pic>
        <p:nvPicPr>
          <p:cNvPr id="4" name="Picture 9">
            <a:extLst>
              <a:ext uri="{FF2B5EF4-FFF2-40B4-BE49-F238E27FC236}">
                <a16:creationId xmlns="" xmlns:a16="http://schemas.microsoft.com/office/drawing/2014/main" id="{3C8657B7-5879-42DA-8A63-C0450CEB3E69}"/>
              </a:ext>
            </a:extLst>
          </p:cNvPr>
          <p:cNvPicPr>
            <a:picLocks noChangeAspect="1" noChangeArrowheads="1"/>
          </p:cNvPicPr>
          <p:nvPr/>
        </p:nvPicPr>
        <p:blipFill>
          <a:blip r:embed="rId3" cstate="print"/>
          <a:srcRect/>
          <a:stretch>
            <a:fillRect/>
          </a:stretch>
        </p:blipFill>
        <p:spPr bwMode="auto">
          <a:xfrm>
            <a:off x="5976780" y="840227"/>
            <a:ext cx="4673497" cy="3444031"/>
          </a:xfrm>
          <a:prstGeom prst="rect">
            <a:avLst/>
          </a:prstGeom>
          <a:noFill/>
          <a:ln w="9525">
            <a:noFill/>
            <a:miter lim="800000"/>
            <a:headEnd/>
            <a:tailEnd/>
          </a:ln>
        </p:spPr>
      </p:pic>
      <p:pic>
        <p:nvPicPr>
          <p:cNvPr id="5" name="Picture 14">
            <a:extLst>
              <a:ext uri="{FF2B5EF4-FFF2-40B4-BE49-F238E27FC236}">
                <a16:creationId xmlns="" xmlns:a16="http://schemas.microsoft.com/office/drawing/2014/main" id="{E4018D8C-EB34-4E3A-AB07-7C449351FFEA}"/>
              </a:ext>
            </a:extLst>
          </p:cNvPr>
          <p:cNvPicPr>
            <a:picLocks noChangeAspect="1" noChangeArrowheads="1"/>
          </p:cNvPicPr>
          <p:nvPr/>
        </p:nvPicPr>
        <p:blipFill>
          <a:blip r:embed="rId4" cstate="print"/>
          <a:srcRect/>
          <a:stretch>
            <a:fillRect/>
          </a:stretch>
        </p:blipFill>
        <p:spPr bwMode="auto">
          <a:xfrm>
            <a:off x="1304662" y="2562242"/>
            <a:ext cx="6142261" cy="4032495"/>
          </a:xfrm>
          <a:prstGeom prst="rect">
            <a:avLst/>
          </a:prstGeom>
          <a:noFill/>
          <a:ln w="9525">
            <a:noFill/>
            <a:miter lim="800000"/>
            <a:headEnd/>
            <a:tailEnd/>
          </a:ln>
        </p:spPr>
      </p:pic>
      <p:sp>
        <p:nvSpPr>
          <p:cNvPr id="6" name="ZoneTexte 5">
            <a:extLst>
              <a:ext uri="{FF2B5EF4-FFF2-40B4-BE49-F238E27FC236}">
                <a16:creationId xmlns="" xmlns:a16="http://schemas.microsoft.com/office/drawing/2014/main" id="{BADC286B-B278-4A52-A496-7DF4CA5FBB4E}"/>
              </a:ext>
            </a:extLst>
          </p:cNvPr>
          <p:cNvSpPr txBox="1"/>
          <p:nvPr/>
        </p:nvSpPr>
        <p:spPr>
          <a:xfrm>
            <a:off x="7633252" y="4837043"/>
            <a:ext cx="1361270" cy="646331"/>
          </a:xfrm>
          <a:prstGeom prst="rect">
            <a:avLst/>
          </a:prstGeom>
          <a:noFill/>
        </p:spPr>
        <p:txBody>
          <a:bodyPr wrap="none" rtlCol="0">
            <a:spAutoFit/>
          </a:bodyPr>
          <a:lstStyle/>
          <a:p>
            <a:r>
              <a:rPr lang="fr-FR" dirty="0"/>
              <a:t>12 millions ?</a:t>
            </a:r>
            <a:br>
              <a:rPr lang="fr-FR" dirty="0"/>
            </a:br>
            <a:r>
              <a:rPr lang="fr-FR" dirty="0"/>
              <a:t>6+11</a:t>
            </a:r>
          </a:p>
        </p:txBody>
      </p:sp>
    </p:spTree>
    <p:extLst>
      <p:ext uri="{BB962C8B-B14F-4D97-AF65-F5344CB8AC3E}">
        <p14:creationId xmlns:p14="http://schemas.microsoft.com/office/powerpoint/2010/main" val="246343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F59B3A63-333B-41E5-AC44-EDFB3BFAA4ED}"/>
              </a:ext>
            </a:extLst>
          </p:cNvPr>
          <p:cNvSpPr txBox="1"/>
          <p:nvPr/>
        </p:nvSpPr>
        <p:spPr>
          <a:xfrm>
            <a:off x="185530" y="397565"/>
            <a:ext cx="11039062" cy="2862322"/>
          </a:xfrm>
          <a:prstGeom prst="rect">
            <a:avLst/>
          </a:prstGeom>
          <a:noFill/>
        </p:spPr>
        <p:txBody>
          <a:bodyPr wrap="square" rtlCol="0">
            <a:spAutoFit/>
          </a:bodyPr>
          <a:lstStyle/>
          <a:p>
            <a:r>
              <a:rPr lang="fr-FR" dirty="0">
                <a:sym typeface="Wingdings"/>
              </a:rPr>
              <a:t> </a:t>
            </a:r>
            <a:r>
              <a:rPr lang="fr-FR" b="1" u="sng" dirty="0"/>
              <a:t>Aspects techniques</a:t>
            </a:r>
            <a:r>
              <a:rPr lang="fr-FR" dirty="0"/>
              <a:t> :</a:t>
            </a:r>
          </a:p>
          <a:p>
            <a:pPr marL="285750" indent="-285750">
              <a:buFont typeface="Arial" panose="020B0604020202020204" pitchFamily="34" charset="0"/>
              <a:buChar char="•"/>
            </a:pPr>
            <a:r>
              <a:rPr lang="fr-FR" dirty="0"/>
              <a:t>Transport dans des « wagons à bestiaux »</a:t>
            </a:r>
          </a:p>
          <a:p>
            <a:pPr marL="285750" indent="-285750">
              <a:buFont typeface="Arial" panose="020B0604020202020204" pitchFamily="34" charset="0"/>
              <a:buChar char="•"/>
            </a:pPr>
            <a:r>
              <a:rPr lang="fr-FR" dirty="0"/>
              <a:t>Tatouage (Auschwitz) </a:t>
            </a:r>
          </a:p>
          <a:p>
            <a:pPr marL="285750" indent="-285750">
              <a:buFont typeface="Arial" panose="020B0604020202020204" pitchFamily="34" charset="0"/>
              <a:buChar char="•"/>
            </a:pPr>
            <a:r>
              <a:rPr lang="fr-FR" dirty="0"/>
              <a:t>Mort par le gaz (Zyklon B, monoxyde de </a:t>
            </a:r>
            <a:r>
              <a:rPr lang="fr-FR" dirty="0" smtClean="0"/>
              <a:t>carbone </a:t>
            </a:r>
            <a:r>
              <a:rPr lang="fr-FR" dirty="0"/>
              <a:t>(T4, Chelmno/Belzec et visons) ou CO2 (cochons))</a:t>
            </a:r>
          </a:p>
          <a:p>
            <a:pPr marL="285750" indent="-285750">
              <a:buFont typeface="Arial" panose="020B0604020202020204" pitchFamily="34" charset="0"/>
              <a:buChar char="•"/>
            </a:pPr>
            <a:r>
              <a:rPr lang="fr-FR" dirty="0"/>
              <a:t>Ruses</a:t>
            </a:r>
          </a:p>
          <a:p>
            <a:pPr marL="285750" indent="-285750">
              <a:buFont typeface="Arial" panose="020B0604020202020204" pitchFamily="34" charset="0"/>
              <a:buChar char="•"/>
            </a:pPr>
            <a:r>
              <a:rPr lang="fr-FR" dirty="0"/>
              <a:t>Fluidité </a:t>
            </a:r>
          </a:p>
          <a:p>
            <a:pPr marL="285750" indent="-285750">
              <a:buFont typeface="Arial" panose="020B0604020202020204" pitchFamily="34" charset="0"/>
              <a:buChar char="•"/>
            </a:pPr>
            <a:r>
              <a:rPr lang="fr-FR" dirty="0"/>
              <a:t>« Fordisme » : Dans sa description du programme T4 mis en pratique par les nazis entre octobre 1939 et août 1941 et visant à exécuter de manière systématique les handicapés ou déclarés comme tels, l’historien Henry </a:t>
            </a:r>
            <a:r>
              <a:rPr lang="fr-FR" dirty="0" err="1"/>
              <a:t>Friedlander</a:t>
            </a:r>
            <a:r>
              <a:rPr lang="fr-FR" dirty="0"/>
              <a:t> parle de « lignes d’assemblage» permettant de «traiter les corps» à la chaîne et de leur faire traverser une série d’étapes, parmi lesquelles l’extraction des dents en or.</a:t>
            </a:r>
          </a:p>
        </p:txBody>
      </p:sp>
      <p:pic>
        <p:nvPicPr>
          <p:cNvPr id="3" name="Image 2">
            <a:extLst>
              <a:ext uri="{FF2B5EF4-FFF2-40B4-BE49-F238E27FC236}">
                <a16:creationId xmlns="" xmlns:a16="http://schemas.microsoft.com/office/drawing/2014/main" id="{834CD53A-6A7F-4AF8-8DE8-466D3E10D274}"/>
              </a:ext>
            </a:extLst>
          </p:cNvPr>
          <p:cNvPicPr>
            <a:picLocks noChangeAspect="1"/>
          </p:cNvPicPr>
          <p:nvPr/>
        </p:nvPicPr>
        <p:blipFill>
          <a:blip r:embed="rId2"/>
          <a:stretch>
            <a:fillRect/>
          </a:stretch>
        </p:blipFill>
        <p:spPr>
          <a:xfrm>
            <a:off x="4860027" y="3181670"/>
            <a:ext cx="6924675" cy="3533775"/>
          </a:xfrm>
          <a:prstGeom prst="rect">
            <a:avLst/>
          </a:prstGeom>
        </p:spPr>
      </p:pic>
    </p:spTree>
    <p:extLst>
      <p:ext uri="{BB962C8B-B14F-4D97-AF65-F5344CB8AC3E}">
        <p14:creationId xmlns:p14="http://schemas.microsoft.com/office/powerpoint/2010/main" val="188728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4342C2C1-45B0-4BD6-A971-66AE748A95D2}"/>
              </a:ext>
            </a:extLst>
          </p:cNvPr>
          <p:cNvPicPr>
            <a:picLocks noChangeAspect="1"/>
          </p:cNvPicPr>
          <p:nvPr/>
        </p:nvPicPr>
        <p:blipFill>
          <a:blip r:embed="rId2"/>
          <a:stretch>
            <a:fillRect/>
          </a:stretch>
        </p:blipFill>
        <p:spPr>
          <a:xfrm>
            <a:off x="150122" y="213277"/>
            <a:ext cx="8658225" cy="2190750"/>
          </a:xfrm>
          <a:prstGeom prst="rect">
            <a:avLst/>
          </a:prstGeom>
        </p:spPr>
      </p:pic>
      <p:pic>
        <p:nvPicPr>
          <p:cNvPr id="5" name="Image 4">
            <a:extLst>
              <a:ext uri="{FF2B5EF4-FFF2-40B4-BE49-F238E27FC236}">
                <a16:creationId xmlns="" xmlns:a16="http://schemas.microsoft.com/office/drawing/2014/main" id="{020D901B-4BE2-46F6-B0C1-EAA57AB21AA8}"/>
              </a:ext>
            </a:extLst>
          </p:cNvPr>
          <p:cNvPicPr>
            <a:picLocks noChangeAspect="1"/>
          </p:cNvPicPr>
          <p:nvPr/>
        </p:nvPicPr>
        <p:blipFill>
          <a:blip r:embed="rId3"/>
          <a:stretch>
            <a:fillRect/>
          </a:stretch>
        </p:blipFill>
        <p:spPr>
          <a:xfrm>
            <a:off x="1722575" y="1296643"/>
            <a:ext cx="10125075" cy="4467225"/>
          </a:xfrm>
          <a:prstGeom prst="rect">
            <a:avLst/>
          </a:prstGeom>
        </p:spPr>
      </p:pic>
      <p:pic>
        <p:nvPicPr>
          <p:cNvPr id="6" name="Image 5">
            <a:extLst>
              <a:ext uri="{FF2B5EF4-FFF2-40B4-BE49-F238E27FC236}">
                <a16:creationId xmlns="" xmlns:a16="http://schemas.microsoft.com/office/drawing/2014/main" id="{0D872FCD-1034-4854-8D7B-128A1499238D}"/>
              </a:ext>
            </a:extLst>
          </p:cNvPr>
          <p:cNvPicPr>
            <a:picLocks noChangeAspect="1"/>
          </p:cNvPicPr>
          <p:nvPr/>
        </p:nvPicPr>
        <p:blipFill>
          <a:blip r:embed="rId4"/>
          <a:stretch>
            <a:fillRect/>
          </a:stretch>
        </p:blipFill>
        <p:spPr>
          <a:xfrm>
            <a:off x="344350" y="4082498"/>
            <a:ext cx="7048500" cy="2562225"/>
          </a:xfrm>
          <a:prstGeom prst="rect">
            <a:avLst/>
          </a:prstGeom>
        </p:spPr>
      </p:pic>
    </p:spTree>
    <p:extLst>
      <p:ext uri="{BB962C8B-B14F-4D97-AF65-F5344CB8AC3E}">
        <p14:creationId xmlns:p14="http://schemas.microsoft.com/office/powerpoint/2010/main" val="784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 xmlns:a16="http://schemas.microsoft.com/office/drawing/2014/main" id="{F42690D4-1B8E-4532-936C-D0BDB10C446E}"/>
              </a:ext>
            </a:extLst>
          </p:cNvPr>
          <p:cNvSpPr txBox="1"/>
          <p:nvPr/>
        </p:nvSpPr>
        <p:spPr>
          <a:xfrm>
            <a:off x="3059831" y="332656"/>
            <a:ext cx="6786533" cy="1754326"/>
          </a:xfrm>
          <a:prstGeom prst="rect">
            <a:avLst/>
          </a:prstGeom>
          <a:noFill/>
        </p:spPr>
        <p:txBody>
          <a:bodyPr wrap="square" rtlCol="0">
            <a:spAutoFit/>
          </a:bodyPr>
          <a:lstStyle/>
          <a:p>
            <a:r>
              <a:rPr lang="fr-FR" dirty="0"/>
              <a:t>1880 les abattoirs de Chicago  </a:t>
            </a:r>
          </a:p>
          <a:p>
            <a:r>
              <a:rPr lang="fr-FR" dirty="0"/>
              <a:t>=&gt; Henry Ford (taylorisme/fordisme, modèle T en 1927)</a:t>
            </a:r>
          </a:p>
          <a:p>
            <a:r>
              <a:rPr lang="fr-FR" dirty="0"/>
              <a:t>=&gt; Application au programme T4 (oct. 39 – août 41), puis aux centres d’extermination</a:t>
            </a:r>
          </a:p>
          <a:p>
            <a:r>
              <a:rPr lang="de-DE" dirty="0"/>
              <a:t>=&gt; Hitler 1931: „Ich betrachte Henry Ford als meine Inspiration.“</a:t>
            </a:r>
          </a:p>
          <a:p>
            <a:r>
              <a:rPr lang="de-DE" dirty="0"/>
              <a:t>Bien sûr : objectifs différents !</a:t>
            </a:r>
            <a:endParaRPr lang="fr-FR" dirty="0"/>
          </a:p>
        </p:txBody>
      </p:sp>
      <p:sp>
        <p:nvSpPr>
          <p:cNvPr id="3" name="TextBox 5">
            <a:extLst>
              <a:ext uri="{FF2B5EF4-FFF2-40B4-BE49-F238E27FC236}">
                <a16:creationId xmlns="" xmlns:a16="http://schemas.microsoft.com/office/drawing/2014/main" id="{E6037097-CBDE-4366-9B35-A33086A6C6F3}"/>
              </a:ext>
            </a:extLst>
          </p:cNvPr>
          <p:cNvSpPr txBox="1"/>
          <p:nvPr/>
        </p:nvSpPr>
        <p:spPr>
          <a:xfrm>
            <a:off x="251520" y="2420888"/>
            <a:ext cx="7848872" cy="923330"/>
          </a:xfrm>
          <a:prstGeom prst="rect">
            <a:avLst/>
          </a:prstGeom>
          <a:noFill/>
        </p:spPr>
        <p:txBody>
          <a:bodyPr wrap="square" rtlCol="0">
            <a:spAutoFit/>
          </a:bodyPr>
          <a:lstStyle/>
          <a:p>
            <a:r>
              <a:rPr lang="fr-FR" dirty="0"/>
              <a:t>Lors de son troisième congrès, en 1906, l’Association des éleveurs américains crée 15 comités pour la recherche liée à l’élevage d’animaux, et un comité dont les travaux doivent être consacrés à l’« hérédité humaine » et à </a:t>
            </a:r>
            <a:r>
              <a:rPr lang="fr-FR" b="1" dirty="0"/>
              <a:t>l’eugénisme</a:t>
            </a:r>
          </a:p>
        </p:txBody>
      </p:sp>
      <p:pic>
        <p:nvPicPr>
          <p:cNvPr id="4" name="Picture 1">
            <a:extLst>
              <a:ext uri="{FF2B5EF4-FFF2-40B4-BE49-F238E27FC236}">
                <a16:creationId xmlns="" xmlns:a16="http://schemas.microsoft.com/office/drawing/2014/main" id="{B3E2858B-F98A-4CC8-9B66-61750B3B7BCF}"/>
              </a:ext>
            </a:extLst>
          </p:cNvPr>
          <p:cNvPicPr>
            <a:picLocks noChangeAspect="1" noChangeArrowheads="1"/>
          </p:cNvPicPr>
          <p:nvPr/>
        </p:nvPicPr>
        <p:blipFill>
          <a:blip r:embed="rId2" cstate="print"/>
          <a:srcRect/>
          <a:stretch>
            <a:fillRect/>
          </a:stretch>
        </p:blipFill>
        <p:spPr bwMode="auto">
          <a:xfrm>
            <a:off x="179512" y="3390529"/>
            <a:ext cx="5036220" cy="3278831"/>
          </a:xfrm>
          <a:prstGeom prst="rect">
            <a:avLst/>
          </a:prstGeom>
          <a:noFill/>
          <a:ln w="9525">
            <a:noFill/>
            <a:miter lim="800000"/>
            <a:headEnd/>
            <a:tailEnd/>
          </a:ln>
        </p:spPr>
      </p:pic>
      <p:sp>
        <p:nvSpPr>
          <p:cNvPr id="5" name="TextBox 6">
            <a:extLst>
              <a:ext uri="{FF2B5EF4-FFF2-40B4-BE49-F238E27FC236}">
                <a16:creationId xmlns="" xmlns:a16="http://schemas.microsoft.com/office/drawing/2014/main" id="{9D0A7CAF-6D0A-4972-A100-13732593FC02}"/>
              </a:ext>
            </a:extLst>
          </p:cNvPr>
          <p:cNvSpPr txBox="1"/>
          <p:nvPr/>
        </p:nvSpPr>
        <p:spPr>
          <a:xfrm>
            <a:off x="5508105" y="3573016"/>
            <a:ext cx="3635896" cy="1754326"/>
          </a:xfrm>
          <a:prstGeom prst="rect">
            <a:avLst/>
          </a:prstGeom>
          <a:noFill/>
        </p:spPr>
        <p:txBody>
          <a:bodyPr wrap="square" rtlCol="0">
            <a:spAutoFit/>
          </a:bodyPr>
          <a:lstStyle/>
          <a:p>
            <a:r>
              <a:rPr lang="fr-FR" dirty="0"/>
              <a:t>=&gt; stérilisation de dizaines de milliers d’hommes et de femmes </a:t>
            </a:r>
          </a:p>
          <a:p>
            <a:endParaRPr lang="fr-FR" dirty="0"/>
          </a:p>
          <a:p>
            <a:r>
              <a:rPr lang="fr-FR" dirty="0"/>
              <a:t/>
            </a:r>
            <a:br>
              <a:rPr lang="fr-FR" dirty="0"/>
            </a:br>
            <a:r>
              <a:rPr lang="fr-FR" dirty="0"/>
              <a:t>=&gt; Loi Johnson-Reed de 1924  (Juifs)</a:t>
            </a:r>
            <a:br>
              <a:rPr lang="fr-FR" dirty="0"/>
            </a:br>
            <a:endParaRPr lang="fr-FR" dirty="0"/>
          </a:p>
        </p:txBody>
      </p:sp>
      <p:sp>
        <p:nvSpPr>
          <p:cNvPr id="6" name="TextBox 7">
            <a:extLst>
              <a:ext uri="{FF2B5EF4-FFF2-40B4-BE49-F238E27FC236}">
                <a16:creationId xmlns="" xmlns:a16="http://schemas.microsoft.com/office/drawing/2014/main" id="{02B4307A-D263-44C4-ABF9-29B9AF5307A6}"/>
              </a:ext>
            </a:extLst>
          </p:cNvPr>
          <p:cNvSpPr txBox="1"/>
          <p:nvPr/>
        </p:nvSpPr>
        <p:spPr>
          <a:xfrm>
            <a:off x="179512" y="188640"/>
            <a:ext cx="2642518" cy="369332"/>
          </a:xfrm>
          <a:prstGeom prst="rect">
            <a:avLst/>
          </a:prstGeom>
          <a:noFill/>
        </p:spPr>
        <p:txBody>
          <a:bodyPr wrap="none" rtlCol="0">
            <a:spAutoFit/>
          </a:bodyPr>
          <a:lstStyle/>
          <a:p>
            <a:r>
              <a:rPr lang="fr-FR" dirty="0">
                <a:sym typeface="Wingdings"/>
              </a:rPr>
              <a:t> </a:t>
            </a:r>
            <a:r>
              <a:rPr lang="fr-FR" b="1" u="sng" dirty="0"/>
              <a:t>Parallèles et influences</a:t>
            </a:r>
          </a:p>
        </p:txBody>
      </p:sp>
    </p:spTree>
    <p:extLst>
      <p:ext uri="{BB962C8B-B14F-4D97-AF65-F5344CB8AC3E}">
        <p14:creationId xmlns:p14="http://schemas.microsoft.com/office/powerpoint/2010/main" val="48098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48AD2A89-5094-4BB5-8E76-8803606FFD1C}"/>
              </a:ext>
            </a:extLst>
          </p:cNvPr>
          <p:cNvSpPr txBox="1"/>
          <p:nvPr/>
        </p:nvSpPr>
        <p:spPr>
          <a:xfrm>
            <a:off x="622853" y="512138"/>
            <a:ext cx="4391587" cy="584775"/>
          </a:xfrm>
          <a:prstGeom prst="rect">
            <a:avLst/>
          </a:prstGeom>
          <a:noFill/>
        </p:spPr>
        <p:txBody>
          <a:bodyPr wrap="none" rtlCol="0">
            <a:spAutoFit/>
          </a:bodyPr>
          <a:lstStyle/>
          <a:p>
            <a:r>
              <a:rPr lang="fr-FR" sz="3200" dirty="0"/>
              <a:t>IV – </a:t>
            </a:r>
            <a:r>
              <a:rPr lang="fr-FR" sz="3200" u="sng" dirty="0"/>
              <a:t>Pour ne pas </a:t>
            </a:r>
            <a:r>
              <a:rPr lang="fr-FR" sz="3200" u="sng" dirty="0" smtClean="0"/>
              <a:t>conclure</a:t>
            </a:r>
            <a:endParaRPr lang="fr-FR" sz="3200" dirty="0"/>
          </a:p>
        </p:txBody>
      </p:sp>
      <p:sp>
        <p:nvSpPr>
          <p:cNvPr id="3" name="Rectangle 1"/>
          <p:cNvSpPr>
            <a:spLocks noChangeArrowheads="1"/>
          </p:cNvSpPr>
          <p:nvPr/>
        </p:nvSpPr>
        <p:spPr bwMode="auto">
          <a:xfrm>
            <a:off x="622853" y="1096913"/>
            <a:ext cx="4489371"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fr-FR" altLang="fr-FR" sz="2700" b="0" i="0" u="none" strike="noStrike" cap="none" normalizeH="0" baseline="0" dirty="0" smtClean="0">
                <a:ln>
                  <a:noFill/>
                </a:ln>
                <a:solidFill>
                  <a:srgbClr val="000000"/>
                </a:solidFill>
                <a:effectLst/>
                <a:latin typeface="Arial" pitchFamily="34" charset="0"/>
                <a:cs typeface="Arial" pitchFamily="34" charset="0"/>
              </a:rPr>
              <a:t>“</a:t>
            </a:r>
            <a:r>
              <a:rPr lang="fr-FR" altLang="fr-FR" dirty="0">
                <a:solidFill>
                  <a:srgbClr val="000000"/>
                </a:solidFill>
                <a:latin typeface="Arial" pitchFamily="34" charset="0"/>
                <a:cs typeface="Arial" pitchFamily="34" charset="0"/>
              </a:rPr>
              <a:t>C’est différent, on ne peut pas comparer”</a:t>
            </a:r>
            <a:endParaRPr lang="fr-FR" altLang="fr-FR" sz="500" dirty="0">
              <a:latin typeface="Arial" pitchFamily="34" charset="0"/>
              <a:cs typeface="Arial" pitchFamily="34" charset="0"/>
            </a:endParaRPr>
          </a:p>
          <a:p>
            <a:pPr lvl="0" eaLnBrk="0" fontAlgn="base" hangingPunct="0">
              <a:spcBef>
                <a:spcPct val="0"/>
              </a:spcBef>
              <a:spcAft>
                <a:spcPct val="0"/>
              </a:spcAft>
            </a:pPr>
            <a:r>
              <a:rPr lang="fr-FR" altLang="fr-FR" sz="1200" dirty="0">
                <a:latin typeface="Arial" pitchFamily="34" charset="0"/>
                <a:cs typeface="Arial" pitchFamily="34" charset="0"/>
              </a:rPr>
              <a:t>  </a:t>
            </a:r>
            <a:r>
              <a:rPr lang="fr-FR" altLang="fr-FR" sz="9600" dirty="0">
                <a:latin typeface="Arial" pitchFamily="34" charset="0"/>
                <a:cs typeface="Arial" pitchFamily="34" charset="0"/>
              </a:rPr>
              <a:t> </a:t>
            </a:r>
            <a:r>
              <a:rPr lang="fr-FR" altLang="fr-FR" sz="1200" dirty="0">
                <a:latin typeface="Arial" pitchFamily="34" charset="0"/>
                <a:cs typeface="Arial" pitchFamily="34" charset="0"/>
              </a:rPr>
              <a:t> </a:t>
            </a:r>
            <a:r>
              <a:rPr lang="fr-FR" altLang="fr-FR" sz="27000" dirty="0">
                <a:latin typeface="Arial" pitchFamily="34" charset="0"/>
                <a:cs typeface="Arial" pitchFamily="34" charset="0"/>
              </a:rPr>
              <a:t> </a:t>
            </a:r>
            <a:endParaRPr lang="fr-FR" altLang="fr-FR" sz="12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https://lh5.googleusercontent.com/bwo1u0Sw7O0hqipeeLEEL4Q_MPr1UCmnp-24bxi8iAymymPD8F0_PijkHSfJ6nCad2ILIpiVjs2m3yOmvGQ9r6D_I6zN7gjTlDwygCXLwb_oJ6Ew2wuZC5MKVkAbHhKHTWaeotNTc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35" y="1754549"/>
            <a:ext cx="11236825" cy="23805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lh3.googleusercontent.com/HGVKe7_-e4-_nHUsVC-E3dnQz1ycjFdoc-qI38KHdp7dgj1cd5UfSwtDK_Wc6vwH3WWSpYC0N4eBFzRYSYtlLdryQo-5EVQ7D_Fr06iyy0ahgOmRCRYvQnkrK1yTk-tLfZaNhZF_Y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660" y="4135140"/>
            <a:ext cx="4130679" cy="272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384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8160"/>
            <a:ext cx="11247120" cy="5416868"/>
          </a:xfrm>
          <a:prstGeom prst="rect">
            <a:avLst/>
          </a:prstGeom>
        </p:spPr>
        <p:txBody>
          <a:bodyPr wrap="square">
            <a:spAutoFit/>
          </a:bodyPr>
          <a:lstStyle/>
          <a:p>
            <a:r>
              <a:rPr lang="fr-FR" sz="2800" b="1" dirty="0"/>
              <a:t>Conséquences négatives des analogies</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sz="2400" dirty="0" smtClean="0"/>
              <a:t>Négliger </a:t>
            </a:r>
            <a:r>
              <a:rPr lang="fr-FR" sz="2400" dirty="0"/>
              <a:t>des différences pertinentes</a:t>
            </a:r>
          </a:p>
          <a:p>
            <a:pPr marL="285750" indent="-285750">
              <a:buFont typeface="Arial" panose="020B0604020202020204" pitchFamily="34" charset="0"/>
              <a:buChar char="•"/>
            </a:pPr>
            <a:endParaRPr lang="fr-FR" sz="2400" dirty="0" smtClean="0"/>
          </a:p>
          <a:p>
            <a:pPr marL="285750" indent="-285750">
              <a:buFont typeface="Arial" panose="020B0604020202020204" pitchFamily="34" charset="0"/>
              <a:buChar char="•"/>
            </a:pPr>
            <a:r>
              <a:rPr lang="fr-FR" sz="2400" dirty="0" smtClean="0"/>
              <a:t>Assimilations </a:t>
            </a:r>
            <a:r>
              <a:rPr lang="fr-FR" sz="2400" dirty="0"/>
              <a:t>de certains groupes sociaux à des animaux non humains</a:t>
            </a:r>
          </a:p>
          <a:p>
            <a:pPr marL="285750" indent="-285750">
              <a:buFont typeface="Arial" panose="020B0604020202020204" pitchFamily="34" charset="0"/>
              <a:buChar char="•"/>
            </a:pPr>
            <a:endParaRPr lang="fr-FR" sz="2400" dirty="0" smtClean="0"/>
          </a:p>
          <a:p>
            <a:pPr marL="285750" indent="-285750">
              <a:buFont typeface="Arial" panose="020B0604020202020204" pitchFamily="34" charset="0"/>
              <a:buChar char="•"/>
            </a:pPr>
            <a:r>
              <a:rPr lang="fr-FR" sz="2400" dirty="0" smtClean="0"/>
              <a:t>Faire </a:t>
            </a:r>
            <a:r>
              <a:rPr lang="fr-FR" sz="2400" dirty="0"/>
              <a:t>craindre une hiérarchisation des priorités en défaveur des luttes humanistes</a:t>
            </a:r>
          </a:p>
          <a:p>
            <a:pPr marL="285750" indent="-285750">
              <a:buFont typeface="Arial" panose="020B0604020202020204" pitchFamily="34" charset="0"/>
              <a:buChar char="•"/>
            </a:pPr>
            <a:endParaRPr lang="fr-FR" sz="2400" dirty="0" smtClean="0"/>
          </a:p>
          <a:p>
            <a:pPr marL="285750" indent="-285750">
              <a:buFont typeface="Arial" panose="020B0604020202020204" pitchFamily="34" charset="0"/>
              <a:buChar char="•"/>
            </a:pPr>
            <a:r>
              <a:rPr lang="fr-FR" sz="2400" dirty="0" smtClean="0"/>
              <a:t>“Indécentes</a:t>
            </a:r>
            <a:r>
              <a:rPr lang="fr-FR" sz="2400" dirty="0"/>
              <a:t>” ou “offensantes” </a:t>
            </a:r>
            <a:r>
              <a:rPr lang="fr-FR" sz="2400" dirty="0" smtClean="0"/>
              <a:t>:</a:t>
            </a:r>
          </a:p>
          <a:p>
            <a:pPr marL="742950" lvl="1" indent="-285750">
              <a:buFont typeface="Arial" panose="020B0604020202020204" pitchFamily="34" charset="0"/>
              <a:buChar char="•"/>
            </a:pPr>
            <a:r>
              <a:rPr lang="fr-FR" sz="2400" dirty="0" smtClean="0"/>
              <a:t>l’offense </a:t>
            </a:r>
            <a:r>
              <a:rPr lang="fr-FR" sz="2400" dirty="0"/>
              <a:t>d’être rapprochés sur certains points à des individus considérés comme inférieurs (les animaux non humains</a:t>
            </a:r>
            <a:r>
              <a:rPr lang="fr-FR" sz="2400" dirty="0" smtClean="0"/>
              <a:t>) ;</a:t>
            </a:r>
          </a:p>
          <a:p>
            <a:pPr marL="742950" lvl="1" indent="-285750">
              <a:buFont typeface="Arial" panose="020B0604020202020204" pitchFamily="34" charset="0"/>
              <a:buChar char="•"/>
            </a:pPr>
            <a:r>
              <a:rPr lang="fr-FR" sz="2400" dirty="0" smtClean="0"/>
              <a:t>l’offense </a:t>
            </a:r>
            <a:r>
              <a:rPr lang="fr-FR" sz="2400" dirty="0"/>
              <a:t>d’être rapprochés sur certains points à des persécuteurs de minorités humaines (sexistes, esclavagistes, etc.).</a:t>
            </a:r>
          </a:p>
          <a:p>
            <a:r>
              <a:rPr lang="fr-FR" dirty="0"/>
              <a:t/>
            </a:r>
            <a:br>
              <a:rPr lang="fr-FR" dirty="0"/>
            </a:br>
            <a:endParaRPr lang="fr-FR" dirty="0"/>
          </a:p>
        </p:txBody>
      </p:sp>
      <p:pic>
        <p:nvPicPr>
          <p:cNvPr id="4098" name="Picture 2" descr="https://i.imgflip.com/4axtb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837373"/>
            <a:ext cx="508635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2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4098"/>
                                        </p:tgtEl>
                                      </p:cBhvr>
                                    </p:animEffect>
                                    <p:set>
                                      <p:cBhvr>
                                        <p:cTn id="15" dur="1" fill="hold">
                                          <p:stCondLst>
                                            <p:cond delay="499"/>
                                          </p:stCondLst>
                                        </p:cTn>
                                        <p:tgtEl>
                                          <p:spTgt spid="409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12192000" cy="6093976"/>
          </a:xfrm>
          <a:prstGeom prst="rect">
            <a:avLst/>
          </a:prstGeom>
        </p:spPr>
        <p:txBody>
          <a:bodyPr wrap="square">
            <a:spAutoFit/>
          </a:bodyPr>
          <a:lstStyle/>
          <a:p>
            <a:r>
              <a:rPr lang="fr-FR" sz="2800" b="1" dirty="0"/>
              <a:t>Communiquer en fonction du public</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sz="2800" dirty="0" smtClean="0"/>
              <a:t>Accompagner </a:t>
            </a:r>
            <a:r>
              <a:rPr lang="fr-FR" sz="2800" dirty="0"/>
              <a:t>nos analogies de condamnations explicites de l’animalisation des minorités politiques humaines pour éviter que notre discours ne renforce les injustices qu’elles rencontrent </a:t>
            </a:r>
            <a:r>
              <a:rPr lang="fr-FR" sz="2800" dirty="0" smtClean="0"/>
              <a:t>;</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smtClean="0"/>
              <a:t>Préciser </a:t>
            </a:r>
            <a:r>
              <a:rPr lang="fr-FR" sz="2800" dirty="0"/>
              <a:t>les limites de l’analogie pour éviter la confusion avec une assimilation </a:t>
            </a:r>
            <a:r>
              <a:rPr lang="fr-FR" sz="2800" dirty="0" smtClean="0"/>
              <a:t>;</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smtClean="0"/>
              <a:t>Eviter </a:t>
            </a:r>
            <a:r>
              <a:rPr lang="fr-FR" sz="2800" dirty="0"/>
              <a:t>d’utiliser ces analogies face à un public qui pourraient se sentir spécifiquement concerné ou remis en question </a:t>
            </a:r>
            <a:r>
              <a:rPr lang="fr-FR" sz="2800" dirty="0" smtClean="0"/>
              <a:t>;</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smtClean="0"/>
              <a:t>Eviter </a:t>
            </a:r>
            <a:r>
              <a:rPr lang="fr-FR" sz="2800" dirty="0"/>
              <a:t>d’utiliser ces analogies dans un cadre particulièrement conflictuel, face à un public cherchant des prétextes pour s’attaquer au discours </a:t>
            </a:r>
            <a:r>
              <a:rPr lang="fr-FR" sz="2800" dirty="0" err="1"/>
              <a:t>animaliste</a:t>
            </a:r>
            <a:r>
              <a:rPr lang="fr-FR" sz="2800" dirty="0" smtClean="0"/>
              <a:t>.</a:t>
            </a:r>
            <a:r>
              <a:rPr lang="fr-FR" dirty="0"/>
              <a:t/>
            </a:r>
            <a:br>
              <a:rPr lang="fr-FR" dirty="0"/>
            </a:br>
            <a:r>
              <a:rPr lang="fr-FR" dirty="0"/>
              <a:t/>
            </a:r>
            <a:br>
              <a:rPr lang="fr-FR" dirty="0"/>
            </a:br>
            <a:endParaRPr lang="fr-FR" dirty="0"/>
          </a:p>
        </p:txBody>
      </p:sp>
    </p:spTree>
    <p:extLst>
      <p:ext uri="{BB962C8B-B14F-4D97-AF65-F5344CB8AC3E}">
        <p14:creationId xmlns:p14="http://schemas.microsoft.com/office/powerpoint/2010/main" val="28488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https://i.imgflip.com/4axrz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055" y="480376"/>
            <a:ext cx="6351905" cy="613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064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348497CB-A644-44EC-8274-C5466C040E51}"/>
              </a:ext>
            </a:extLst>
          </p:cNvPr>
          <p:cNvSpPr txBox="1"/>
          <p:nvPr/>
        </p:nvSpPr>
        <p:spPr>
          <a:xfrm>
            <a:off x="463827" y="397565"/>
            <a:ext cx="8690456" cy="584775"/>
          </a:xfrm>
          <a:prstGeom prst="rect">
            <a:avLst/>
          </a:prstGeom>
          <a:noFill/>
        </p:spPr>
        <p:txBody>
          <a:bodyPr wrap="none" rtlCol="0">
            <a:spAutoFit/>
          </a:bodyPr>
          <a:lstStyle/>
          <a:p>
            <a:r>
              <a:rPr lang="fr-FR" sz="3200" dirty="0"/>
              <a:t>I – </a:t>
            </a:r>
            <a:r>
              <a:rPr lang="fr-FR" sz="3200" u="sng" dirty="0"/>
              <a:t>Analogies, métaphores, exemples et modèles</a:t>
            </a:r>
            <a:r>
              <a:rPr lang="fr-FR" sz="3200" dirty="0"/>
              <a:t> (J)</a:t>
            </a:r>
          </a:p>
        </p:txBody>
      </p:sp>
      <p:sp>
        <p:nvSpPr>
          <p:cNvPr id="3" name="ZoneTexte 2">
            <a:extLst>
              <a:ext uri="{FF2B5EF4-FFF2-40B4-BE49-F238E27FC236}">
                <a16:creationId xmlns="" xmlns:a16="http://schemas.microsoft.com/office/drawing/2014/main" id="{3F0481FA-B4EF-42D1-91BF-719CF80D37DE}"/>
              </a:ext>
            </a:extLst>
          </p:cNvPr>
          <p:cNvSpPr txBox="1"/>
          <p:nvPr/>
        </p:nvSpPr>
        <p:spPr>
          <a:xfrm>
            <a:off x="1152939" y="1176768"/>
            <a:ext cx="8690456" cy="1200329"/>
          </a:xfrm>
          <a:prstGeom prst="rect">
            <a:avLst/>
          </a:prstGeom>
          <a:noFill/>
        </p:spPr>
        <p:txBody>
          <a:bodyPr wrap="square" rtlCol="0">
            <a:spAutoFit/>
          </a:bodyPr>
          <a:lstStyle/>
          <a:p>
            <a:r>
              <a:rPr lang="fr-FR" b="1" dirty="0"/>
              <a:t>Analogie</a:t>
            </a:r>
            <a:r>
              <a:rPr lang="fr-FR" dirty="0"/>
              <a:t> : comparaison explicite, dénotation. On dépasse les </a:t>
            </a:r>
            <a:r>
              <a:rPr lang="fr-FR" b="1" dirty="0"/>
              <a:t>similarités</a:t>
            </a:r>
            <a:r>
              <a:rPr lang="fr-FR" dirty="0"/>
              <a:t>.</a:t>
            </a:r>
          </a:p>
          <a:p>
            <a:r>
              <a:rPr lang="fr-FR" dirty="0"/>
              <a:t>Chez Aristote : rapport, dans le sens mathématique du mot.</a:t>
            </a:r>
          </a:p>
          <a:p>
            <a:r>
              <a:rPr lang="fr-FR" dirty="0"/>
              <a:t>G.A. Miller (psychologue) l’analogie est définie par le fait « d’expliquer quelque chose de </a:t>
            </a:r>
            <a:r>
              <a:rPr lang="fr-FR" u="sng" dirty="0"/>
              <a:t>mal compris</a:t>
            </a:r>
            <a:r>
              <a:rPr lang="fr-FR" dirty="0"/>
              <a:t> en notant sa similitude avec quelque chose qui est </a:t>
            </a:r>
            <a:r>
              <a:rPr lang="fr-FR" u="sng" dirty="0"/>
              <a:t>bien compris</a:t>
            </a:r>
            <a:r>
              <a:rPr lang="fr-FR" dirty="0"/>
              <a:t> » (1983)</a:t>
            </a:r>
          </a:p>
        </p:txBody>
      </p:sp>
      <p:sp>
        <p:nvSpPr>
          <p:cNvPr id="4" name="ZoneTexte 3">
            <a:extLst>
              <a:ext uri="{FF2B5EF4-FFF2-40B4-BE49-F238E27FC236}">
                <a16:creationId xmlns="" xmlns:a16="http://schemas.microsoft.com/office/drawing/2014/main" id="{0C1858FA-074B-40C9-8A81-7950C0EB46E1}"/>
              </a:ext>
            </a:extLst>
          </p:cNvPr>
          <p:cNvSpPr txBox="1"/>
          <p:nvPr/>
        </p:nvSpPr>
        <p:spPr>
          <a:xfrm>
            <a:off x="1152940" y="2710762"/>
            <a:ext cx="9013365" cy="369332"/>
          </a:xfrm>
          <a:prstGeom prst="rect">
            <a:avLst/>
          </a:prstGeom>
          <a:noFill/>
        </p:spPr>
        <p:txBody>
          <a:bodyPr wrap="none" rtlCol="0">
            <a:spAutoFit/>
          </a:bodyPr>
          <a:lstStyle/>
          <a:p>
            <a:r>
              <a:rPr lang="fr-FR" b="1" dirty="0"/>
              <a:t>Métaphore</a:t>
            </a:r>
            <a:r>
              <a:rPr lang="fr-FR" dirty="0"/>
              <a:t> : comparaison implicite (</a:t>
            </a:r>
            <a:r>
              <a:rPr lang="fr-FR" dirty="0" smtClean="0"/>
              <a:t>pas </a:t>
            </a:r>
            <a:r>
              <a:rPr lang="fr-FR" dirty="0"/>
              <a:t>de « comme »), connotation, parfois plus poétique.</a:t>
            </a:r>
          </a:p>
        </p:txBody>
      </p:sp>
      <p:sp>
        <p:nvSpPr>
          <p:cNvPr id="5" name="ZoneTexte 4">
            <a:extLst>
              <a:ext uri="{FF2B5EF4-FFF2-40B4-BE49-F238E27FC236}">
                <a16:creationId xmlns="" xmlns:a16="http://schemas.microsoft.com/office/drawing/2014/main" id="{637C00B8-29FA-48E2-9636-6630117BBFDC}"/>
              </a:ext>
            </a:extLst>
          </p:cNvPr>
          <p:cNvSpPr txBox="1"/>
          <p:nvPr/>
        </p:nvSpPr>
        <p:spPr>
          <a:xfrm>
            <a:off x="1128812" y="3413759"/>
            <a:ext cx="10331949" cy="646331"/>
          </a:xfrm>
          <a:prstGeom prst="rect">
            <a:avLst/>
          </a:prstGeom>
          <a:noFill/>
        </p:spPr>
        <p:txBody>
          <a:bodyPr wrap="square" rtlCol="0">
            <a:spAutoFit/>
          </a:bodyPr>
          <a:lstStyle/>
          <a:p>
            <a:r>
              <a:rPr lang="fr-FR" dirty="0"/>
              <a:t>Les deux servent </a:t>
            </a:r>
            <a:r>
              <a:rPr lang="fr-FR" i="1" dirty="0"/>
              <a:t>a priori </a:t>
            </a:r>
            <a:r>
              <a:rPr lang="fr-FR" dirty="0"/>
              <a:t>à </a:t>
            </a:r>
            <a:r>
              <a:rPr lang="fr-FR" b="1" dirty="0"/>
              <a:t>comprendre</a:t>
            </a:r>
            <a:r>
              <a:rPr lang="fr-FR" dirty="0"/>
              <a:t> un phénomène ou à appréhender une notion, dans les termes utilisés pour la description d’autres phénomènes, d’autres notions ou concepts. </a:t>
            </a:r>
          </a:p>
        </p:txBody>
      </p:sp>
      <p:sp>
        <p:nvSpPr>
          <p:cNvPr id="7" name="ZoneTexte 6">
            <a:extLst>
              <a:ext uri="{FF2B5EF4-FFF2-40B4-BE49-F238E27FC236}">
                <a16:creationId xmlns="" xmlns:a16="http://schemas.microsoft.com/office/drawing/2014/main" id="{426DB603-9966-4C26-BCD9-0FFE9083C27A}"/>
              </a:ext>
            </a:extLst>
          </p:cNvPr>
          <p:cNvSpPr txBox="1"/>
          <p:nvPr/>
        </p:nvSpPr>
        <p:spPr>
          <a:xfrm>
            <a:off x="1128812" y="4393755"/>
            <a:ext cx="9107009" cy="646331"/>
          </a:xfrm>
          <a:prstGeom prst="rect">
            <a:avLst/>
          </a:prstGeom>
          <a:noFill/>
        </p:spPr>
        <p:txBody>
          <a:bodyPr wrap="square" rtlCol="0">
            <a:spAutoFit/>
          </a:bodyPr>
          <a:lstStyle/>
          <a:p>
            <a:r>
              <a:rPr lang="fr-FR" dirty="0"/>
              <a:t>Un </a:t>
            </a:r>
            <a:r>
              <a:rPr lang="fr-FR" b="1" dirty="0"/>
              <a:t>exemple</a:t>
            </a:r>
            <a:r>
              <a:rPr lang="fr-FR" dirty="0"/>
              <a:t> sert à illustrer un phénomène ou un concept plus général, par exemple l’oppression, les discriminations ou les persécutions.</a:t>
            </a:r>
          </a:p>
        </p:txBody>
      </p:sp>
      <p:sp>
        <p:nvSpPr>
          <p:cNvPr id="8" name="ZoneTexte 7">
            <a:extLst>
              <a:ext uri="{FF2B5EF4-FFF2-40B4-BE49-F238E27FC236}">
                <a16:creationId xmlns="" xmlns:a16="http://schemas.microsoft.com/office/drawing/2014/main" id="{D4331272-6070-42BB-806D-90EC86C51420}"/>
              </a:ext>
            </a:extLst>
          </p:cNvPr>
          <p:cNvSpPr txBox="1"/>
          <p:nvPr/>
        </p:nvSpPr>
        <p:spPr>
          <a:xfrm>
            <a:off x="1152940" y="5373753"/>
            <a:ext cx="10529544" cy="923330"/>
          </a:xfrm>
          <a:prstGeom prst="rect">
            <a:avLst/>
          </a:prstGeom>
          <a:noFill/>
        </p:spPr>
        <p:txBody>
          <a:bodyPr wrap="square" rtlCol="0">
            <a:spAutoFit/>
          </a:bodyPr>
          <a:lstStyle/>
          <a:p>
            <a:r>
              <a:rPr lang="fr-FR" dirty="0"/>
              <a:t>Un </a:t>
            </a:r>
            <a:r>
              <a:rPr lang="fr-FR" b="1" dirty="0"/>
              <a:t>archétype</a:t>
            </a:r>
            <a:r>
              <a:rPr lang="fr-FR" dirty="0"/>
              <a:t> est un excellent exemple, dont la force explicative est devenue emblématique. Il peut avoir une valeur </a:t>
            </a:r>
            <a:r>
              <a:rPr lang="fr-FR" b="1" dirty="0"/>
              <a:t>métonymique</a:t>
            </a:r>
            <a:r>
              <a:rPr lang="fr-FR" dirty="0"/>
              <a:t> (une partie pour le tout), comme « Auschwitz » pour l’ensemble des crimes de masse nazis.</a:t>
            </a:r>
          </a:p>
        </p:txBody>
      </p:sp>
    </p:spTree>
    <p:extLst>
      <p:ext uri="{BB962C8B-B14F-4D97-AF65-F5344CB8AC3E}">
        <p14:creationId xmlns:p14="http://schemas.microsoft.com/office/powerpoint/2010/main" val="292648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6708B497-C3DB-4827-A40A-83E2DEF47923}"/>
              </a:ext>
            </a:extLst>
          </p:cNvPr>
          <p:cNvSpPr txBox="1"/>
          <p:nvPr/>
        </p:nvSpPr>
        <p:spPr>
          <a:xfrm>
            <a:off x="609599" y="596348"/>
            <a:ext cx="5671931" cy="923330"/>
          </a:xfrm>
          <a:prstGeom prst="rect">
            <a:avLst/>
          </a:prstGeom>
          <a:noFill/>
        </p:spPr>
        <p:txBody>
          <a:bodyPr wrap="square" rtlCol="0">
            <a:spAutoFit/>
          </a:bodyPr>
          <a:lstStyle/>
          <a:p>
            <a:r>
              <a:rPr lang="fr-FR" b="1" u="sng" dirty="0"/>
              <a:t>Les fonctions de l’analogie</a:t>
            </a:r>
          </a:p>
          <a:p>
            <a:r>
              <a:rPr lang="fr-FR" dirty="0"/>
              <a:t>(Philippe </a:t>
            </a:r>
            <a:r>
              <a:rPr lang="fr-FR" dirty="0" err="1"/>
              <a:t>Monneret</a:t>
            </a:r>
            <a:r>
              <a:rPr lang="fr-FR" dirty="0"/>
              <a:t>, Séminaire de linguistique théorique 2019-2020, </a:t>
            </a:r>
            <a:r>
              <a:rPr lang="fr-FR" dirty="0">
                <a:hlinkClick r:id="rId2"/>
              </a:rPr>
              <a:t>vidéo</a:t>
            </a:r>
            <a:r>
              <a:rPr lang="fr-FR" dirty="0"/>
              <a:t>)</a:t>
            </a:r>
          </a:p>
        </p:txBody>
      </p:sp>
      <p:sp>
        <p:nvSpPr>
          <p:cNvPr id="5" name="ZoneTexte 4">
            <a:extLst>
              <a:ext uri="{FF2B5EF4-FFF2-40B4-BE49-F238E27FC236}">
                <a16:creationId xmlns="" xmlns:a16="http://schemas.microsoft.com/office/drawing/2014/main" id="{DB4C57A7-DEF2-440E-9641-A18BDBB856EB}"/>
              </a:ext>
            </a:extLst>
          </p:cNvPr>
          <p:cNvSpPr txBox="1"/>
          <p:nvPr/>
        </p:nvSpPr>
        <p:spPr>
          <a:xfrm>
            <a:off x="1616764" y="1893118"/>
            <a:ext cx="9369286" cy="3416320"/>
          </a:xfrm>
          <a:prstGeom prst="rect">
            <a:avLst/>
          </a:prstGeom>
          <a:noFill/>
        </p:spPr>
        <p:txBody>
          <a:bodyPr wrap="square" rtlCol="0">
            <a:spAutoFit/>
          </a:bodyPr>
          <a:lstStyle/>
          <a:p>
            <a:r>
              <a:rPr lang="fr-FR" dirty="0"/>
              <a:t>Fonction </a:t>
            </a:r>
            <a:r>
              <a:rPr lang="fr-FR" dirty="0" err="1"/>
              <a:t>catégorisatrice</a:t>
            </a:r>
            <a:r>
              <a:rPr lang="fr-FR" dirty="0"/>
              <a:t> : si A est comme B, on signifie que A et B font partie d’un même groupe.</a:t>
            </a:r>
          </a:p>
          <a:p>
            <a:r>
              <a:rPr lang="fr-FR" dirty="0"/>
              <a:t>« Il est au Rubik’s cube ce que le cardiologue est au cœur : un spécialiste! »</a:t>
            </a:r>
          </a:p>
          <a:p>
            <a:endParaRPr lang="fr-FR" dirty="0"/>
          </a:p>
          <a:p>
            <a:r>
              <a:rPr lang="fr-FR" dirty="0"/>
              <a:t>Fonction figurative : si A est comparé à B, A récupère les images et attributs associés à B.</a:t>
            </a:r>
          </a:p>
          <a:p>
            <a:r>
              <a:rPr lang="fr-FR" dirty="0"/>
              <a:t>« Si le virus quitte Wuhan, ce sera un Tchernobyl chinois »</a:t>
            </a:r>
          </a:p>
          <a:p>
            <a:endParaRPr lang="fr-FR" dirty="0"/>
          </a:p>
          <a:p>
            <a:r>
              <a:rPr lang="fr-FR" dirty="0"/>
              <a:t>Fonction argumentative : si A est comparé à B, le fait qu’on accepte B incite à accepter A.</a:t>
            </a:r>
          </a:p>
          <a:p>
            <a:r>
              <a:rPr lang="fr-FR" dirty="0"/>
              <a:t>« La justice militaire est à la justice ce que la musique militaire est à la musique » (Clémenceau)</a:t>
            </a:r>
          </a:p>
          <a:p>
            <a:pPr marL="285750" indent="-285750">
              <a:buFont typeface="Symbol" panose="05050102010706020507" pitchFamily="18" charset="2"/>
              <a:buChar char="Þ"/>
            </a:pPr>
            <a:r>
              <a:rPr lang="fr-FR" dirty="0"/>
              <a:t>La justice militaire est dévalorisée.</a:t>
            </a:r>
          </a:p>
          <a:p>
            <a:r>
              <a:rPr lang="fr-FR" dirty="0"/>
              <a:t>« L’</a:t>
            </a:r>
            <a:r>
              <a:rPr lang="fr-FR" dirty="0" err="1"/>
              <a:t>agribashing</a:t>
            </a:r>
            <a:r>
              <a:rPr lang="fr-FR" dirty="0"/>
              <a:t> est à l’agriculture ce que l’islamophobie est à l’islam, un moyen de faire taire toute forme de critique.</a:t>
            </a:r>
          </a:p>
          <a:p>
            <a:r>
              <a:rPr lang="fr-FR" dirty="0"/>
              <a:t>=&gt; l’</a:t>
            </a:r>
            <a:r>
              <a:rPr lang="fr-FR" dirty="0" err="1"/>
              <a:t>agribashing</a:t>
            </a:r>
            <a:r>
              <a:rPr lang="fr-FR" dirty="0"/>
              <a:t> est à rejeter.</a:t>
            </a:r>
          </a:p>
        </p:txBody>
      </p:sp>
    </p:spTree>
    <p:extLst>
      <p:ext uri="{BB962C8B-B14F-4D97-AF65-F5344CB8AC3E}">
        <p14:creationId xmlns:p14="http://schemas.microsoft.com/office/powerpoint/2010/main" val="19917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8EE5C33E-C167-4D5F-9357-2A69260FA456}"/>
              </a:ext>
            </a:extLst>
          </p:cNvPr>
          <p:cNvSpPr txBox="1"/>
          <p:nvPr/>
        </p:nvSpPr>
        <p:spPr>
          <a:xfrm>
            <a:off x="550956" y="2828835"/>
            <a:ext cx="5220257" cy="369332"/>
          </a:xfrm>
          <a:prstGeom prst="rect">
            <a:avLst/>
          </a:prstGeom>
          <a:noFill/>
        </p:spPr>
        <p:txBody>
          <a:bodyPr wrap="square" rtlCol="0">
            <a:spAutoFit/>
          </a:bodyPr>
          <a:lstStyle/>
          <a:p>
            <a:r>
              <a:rPr lang="fr-FR" dirty="0"/>
              <a:t>Les analogies sont aussi utiles dans l’argumentation. </a:t>
            </a:r>
          </a:p>
        </p:txBody>
      </p:sp>
      <p:pic>
        <p:nvPicPr>
          <p:cNvPr id="5" name="Picture 2">
            <a:extLst>
              <a:ext uri="{FF2B5EF4-FFF2-40B4-BE49-F238E27FC236}">
                <a16:creationId xmlns="" xmlns:a16="http://schemas.microsoft.com/office/drawing/2014/main" id="{36FC31F5-646B-466F-B80B-C492531FA66B}"/>
              </a:ext>
            </a:extLst>
          </p:cNvPr>
          <p:cNvPicPr>
            <a:picLocks noChangeAspect="1" noChangeArrowheads="1"/>
          </p:cNvPicPr>
          <p:nvPr/>
        </p:nvPicPr>
        <p:blipFill>
          <a:blip r:embed="rId2" cstate="print"/>
          <a:srcRect/>
          <a:stretch>
            <a:fillRect/>
          </a:stretch>
        </p:blipFill>
        <p:spPr bwMode="auto">
          <a:xfrm>
            <a:off x="6395517" y="401710"/>
            <a:ext cx="2862115" cy="1845000"/>
          </a:xfrm>
          <a:prstGeom prst="rect">
            <a:avLst/>
          </a:prstGeom>
          <a:noFill/>
          <a:ln w="9525">
            <a:noFill/>
            <a:miter lim="800000"/>
            <a:headEnd/>
            <a:tailEnd/>
          </a:ln>
        </p:spPr>
      </p:pic>
      <p:sp>
        <p:nvSpPr>
          <p:cNvPr id="6" name="ZoneTexte 5">
            <a:extLst>
              <a:ext uri="{FF2B5EF4-FFF2-40B4-BE49-F238E27FC236}">
                <a16:creationId xmlns="" xmlns:a16="http://schemas.microsoft.com/office/drawing/2014/main" id="{A13C3E1E-CC9E-4E81-9DAF-0EC1A352BBE5}"/>
              </a:ext>
            </a:extLst>
          </p:cNvPr>
          <p:cNvSpPr txBox="1"/>
          <p:nvPr/>
        </p:nvSpPr>
        <p:spPr>
          <a:xfrm>
            <a:off x="550956" y="677879"/>
            <a:ext cx="5545044" cy="646331"/>
          </a:xfrm>
          <a:prstGeom prst="rect">
            <a:avLst/>
          </a:prstGeom>
          <a:noFill/>
        </p:spPr>
        <p:txBody>
          <a:bodyPr wrap="none" rtlCol="0">
            <a:spAutoFit/>
          </a:bodyPr>
          <a:lstStyle/>
          <a:p>
            <a:r>
              <a:rPr lang="fr-FR" dirty="0"/>
              <a:t>Parfois une analogie peut avoir plusieurs fonctions.</a:t>
            </a:r>
            <a:br>
              <a:rPr lang="fr-FR" dirty="0"/>
            </a:br>
            <a:r>
              <a:rPr lang="fr-FR" dirty="0"/>
              <a:t>Si par exemple on dit « Certes l’élevage est légal, mais… »</a:t>
            </a:r>
          </a:p>
        </p:txBody>
      </p:sp>
      <p:sp>
        <p:nvSpPr>
          <p:cNvPr id="7" name="ZoneTexte 6">
            <a:extLst>
              <a:ext uri="{FF2B5EF4-FFF2-40B4-BE49-F238E27FC236}">
                <a16:creationId xmlns="" xmlns:a16="http://schemas.microsoft.com/office/drawing/2014/main" id="{5DFC5B2A-4835-4004-B9CA-88F2B4E64FAB}"/>
              </a:ext>
            </a:extLst>
          </p:cNvPr>
          <p:cNvSpPr txBox="1"/>
          <p:nvPr/>
        </p:nvSpPr>
        <p:spPr>
          <a:xfrm>
            <a:off x="284814" y="3734125"/>
            <a:ext cx="7495082" cy="1200329"/>
          </a:xfrm>
          <a:prstGeom prst="rect">
            <a:avLst/>
          </a:prstGeom>
          <a:noFill/>
        </p:spPr>
        <p:txBody>
          <a:bodyPr wrap="square" rtlCol="0">
            <a:spAutoFit/>
          </a:bodyPr>
          <a:lstStyle/>
          <a:p>
            <a:r>
              <a:rPr lang="fr-FR" dirty="0"/>
              <a:t>1. « L’espèce </a:t>
            </a:r>
            <a:r>
              <a:rPr lang="fr-FR" i="1" dirty="0"/>
              <a:t>homo sapiens </a:t>
            </a:r>
            <a:r>
              <a:rPr lang="fr-FR" dirty="0"/>
              <a:t>a pu développer son cerveau grâce à la consommation de viande donc la viande est bonne pour l'homme ». </a:t>
            </a:r>
          </a:p>
          <a:p>
            <a:r>
              <a:rPr lang="fr-FR" dirty="0"/>
              <a:t>Réponse « L'esclavage a été bon pour le développement économique de l'Europe... »</a:t>
            </a:r>
          </a:p>
        </p:txBody>
      </p:sp>
      <p:sp>
        <p:nvSpPr>
          <p:cNvPr id="8" name="ZoneTexte 7">
            <a:extLst>
              <a:ext uri="{FF2B5EF4-FFF2-40B4-BE49-F238E27FC236}">
                <a16:creationId xmlns="" xmlns:a16="http://schemas.microsoft.com/office/drawing/2014/main" id="{80749FE1-637F-4517-8CE7-4A9851A7E916}"/>
              </a:ext>
            </a:extLst>
          </p:cNvPr>
          <p:cNvSpPr txBox="1"/>
          <p:nvPr/>
        </p:nvSpPr>
        <p:spPr>
          <a:xfrm>
            <a:off x="284814" y="5193413"/>
            <a:ext cx="6370819" cy="923330"/>
          </a:xfrm>
          <a:prstGeom prst="rect">
            <a:avLst/>
          </a:prstGeom>
          <a:noFill/>
        </p:spPr>
        <p:txBody>
          <a:bodyPr wrap="square" rtlCol="0">
            <a:spAutoFit/>
          </a:bodyPr>
          <a:lstStyle/>
          <a:p>
            <a:r>
              <a:rPr lang="fr-FR" dirty="0"/>
              <a:t>2. « Le lion mange bien la gazelle »</a:t>
            </a:r>
          </a:p>
          <a:p>
            <a:r>
              <a:rPr lang="fr-FR" dirty="0"/>
              <a:t>Réponses (rencontres entre deux lions, lionceaux mangé)</a:t>
            </a:r>
          </a:p>
          <a:p>
            <a:endParaRPr lang="fr-FR" dirty="0"/>
          </a:p>
        </p:txBody>
      </p:sp>
      <p:pic>
        <p:nvPicPr>
          <p:cNvPr id="1026" name="Picture 2" descr="L'obsolescence programmée de l'Homo Sapiens alias l'Homme Sage ...">
            <a:extLst>
              <a:ext uri="{FF2B5EF4-FFF2-40B4-BE49-F238E27FC236}">
                <a16:creationId xmlns="" xmlns:a16="http://schemas.microsoft.com/office/drawing/2014/main" id="{8CA479E8-5195-4289-83EF-A7D395A98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896" y="2386090"/>
            <a:ext cx="3037267" cy="245754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 xmlns:a16="http://schemas.microsoft.com/office/drawing/2014/main" id="{F655109B-70B2-4F38-B33B-E6650D4040FD}"/>
              </a:ext>
            </a:extLst>
          </p:cNvPr>
          <p:cNvPicPr>
            <a:picLocks noChangeAspect="1"/>
          </p:cNvPicPr>
          <p:nvPr/>
        </p:nvPicPr>
        <p:blipFill>
          <a:blip r:embed="rId4"/>
          <a:stretch>
            <a:fillRect/>
          </a:stretch>
        </p:blipFill>
        <p:spPr>
          <a:xfrm>
            <a:off x="6096000" y="4843630"/>
            <a:ext cx="3405537" cy="1837198"/>
          </a:xfrm>
          <a:prstGeom prst="rect">
            <a:avLst/>
          </a:prstGeom>
        </p:spPr>
      </p:pic>
    </p:spTree>
    <p:extLst>
      <p:ext uri="{BB962C8B-B14F-4D97-AF65-F5344CB8AC3E}">
        <p14:creationId xmlns:p14="http://schemas.microsoft.com/office/powerpoint/2010/main" val="30311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1493B3D4-A259-45F5-8D8F-0C216A94D786}"/>
              </a:ext>
            </a:extLst>
          </p:cNvPr>
          <p:cNvSpPr txBox="1"/>
          <p:nvPr/>
        </p:nvSpPr>
        <p:spPr>
          <a:xfrm>
            <a:off x="622852" y="808383"/>
            <a:ext cx="10880992" cy="369332"/>
          </a:xfrm>
          <a:prstGeom prst="rect">
            <a:avLst/>
          </a:prstGeom>
          <a:noFill/>
        </p:spPr>
        <p:txBody>
          <a:bodyPr wrap="none" rtlCol="0">
            <a:spAutoFit/>
          </a:bodyPr>
          <a:lstStyle/>
          <a:p>
            <a:r>
              <a:rPr lang="en-US" dirty="0"/>
              <a:t>George Lakoff et Mark Johnson, </a:t>
            </a:r>
            <a:r>
              <a:rPr lang="en-US" i="1" dirty="0"/>
              <a:t>Les </a:t>
            </a:r>
            <a:r>
              <a:rPr lang="en-US" i="1" dirty="0" err="1"/>
              <a:t>Métaphores</a:t>
            </a:r>
            <a:r>
              <a:rPr lang="en-US" i="1" dirty="0"/>
              <a:t> dans la vie </a:t>
            </a:r>
            <a:r>
              <a:rPr lang="en-US" i="1" dirty="0" err="1"/>
              <a:t>quotidienne</a:t>
            </a:r>
            <a:r>
              <a:rPr lang="en-US" i="1" dirty="0"/>
              <a:t> </a:t>
            </a:r>
            <a:r>
              <a:rPr lang="en-US" dirty="0"/>
              <a:t>(1985, </a:t>
            </a:r>
            <a:r>
              <a:rPr lang="en-US" i="1" dirty="0"/>
              <a:t>Metaphors we live by</a:t>
            </a:r>
            <a:r>
              <a:rPr lang="en-US" dirty="0"/>
              <a:t>, 1980, </a:t>
            </a:r>
            <a:r>
              <a:rPr lang="en-US" dirty="0" err="1">
                <a:hlinkClick r:id="rId2"/>
              </a:rPr>
              <a:t>vidéo</a:t>
            </a:r>
            <a:r>
              <a:rPr lang="en-US" dirty="0"/>
              <a:t>)</a:t>
            </a:r>
          </a:p>
        </p:txBody>
      </p:sp>
      <p:sp>
        <p:nvSpPr>
          <p:cNvPr id="3" name="ZoneTexte 2">
            <a:extLst>
              <a:ext uri="{FF2B5EF4-FFF2-40B4-BE49-F238E27FC236}">
                <a16:creationId xmlns="" xmlns:a16="http://schemas.microsoft.com/office/drawing/2014/main" id="{4E2EF7B0-A57B-4E7D-BC22-47B96509F59B}"/>
              </a:ext>
            </a:extLst>
          </p:cNvPr>
          <p:cNvSpPr txBox="1"/>
          <p:nvPr/>
        </p:nvSpPr>
        <p:spPr>
          <a:xfrm>
            <a:off x="622853" y="1510748"/>
            <a:ext cx="8772938" cy="4524315"/>
          </a:xfrm>
          <a:prstGeom prst="rect">
            <a:avLst/>
          </a:prstGeom>
          <a:noFill/>
        </p:spPr>
        <p:txBody>
          <a:bodyPr wrap="square" rtlCol="0">
            <a:spAutoFit/>
          </a:bodyPr>
          <a:lstStyle/>
          <a:p>
            <a:r>
              <a:rPr lang="fr-FR" dirty="0"/>
              <a:t>Notre système conceptuel est largement métaphorique.</a:t>
            </a:r>
          </a:p>
          <a:p>
            <a:r>
              <a:rPr lang="fr-FR" u="sng" dirty="0"/>
              <a:t>1</a:t>
            </a:r>
            <a:r>
              <a:rPr lang="fr-FR" u="sng" baseline="30000" dirty="0"/>
              <a:t>er</a:t>
            </a:r>
            <a:r>
              <a:rPr lang="fr-FR" u="sng" dirty="0"/>
              <a:t> exemple</a:t>
            </a:r>
            <a:r>
              <a:rPr lang="fr-FR" dirty="0"/>
              <a:t> : une discussion est vue comme une guerre.</a:t>
            </a:r>
          </a:p>
          <a:p>
            <a:r>
              <a:rPr lang="fr-FR" dirty="0"/>
              <a:t>« Ta </a:t>
            </a:r>
            <a:r>
              <a:rPr lang="fr-FR" b="1" dirty="0"/>
              <a:t>position</a:t>
            </a:r>
            <a:r>
              <a:rPr lang="fr-FR" dirty="0"/>
              <a:t> est </a:t>
            </a:r>
            <a:r>
              <a:rPr lang="fr-FR" b="1" dirty="0"/>
              <a:t>indéfendable</a:t>
            </a:r>
            <a:r>
              <a:rPr lang="fr-FR" dirty="0"/>
              <a:t> », « ses arguments étaient </a:t>
            </a:r>
            <a:r>
              <a:rPr lang="fr-FR" b="1" dirty="0"/>
              <a:t>faibles</a:t>
            </a:r>
            <a:r>
              <a:rPr lang="fr-FR" dirty="0"/>
              <a:t> », « c’est la </a:t>
            </a:r>
            <a:r>
              <a:rPr lang="fr-FR" b="1" dirty="0"/>
              <a:t>cible</a:t>
            </a:r>
            <a:r>
              <a:rPr lang="fr-FR" dirty="0"/>
              <a:t> de mon attaque », « pour </a:t>
            </a:r>
            <a:r>
              <a:rPr lang="fr-FR" b="1" dirty="0"/>
              <a:t>renforcer</a:t>
            </a:r>
            <a:r>
              <a:rPr lang="fr-FR" dirty="0"/>
              <a:t> ma position (…) », « il a </a:t>
            </a:r>
            <a:r>
              <a:rPr lang="fr-FR" b="1" dirty="0"/>
              <a:t>attaqué </a:t>
            </a:r>
            <a:r>
              <a:rPr lang="fr-FR" dirty="0"/>
              <a:t>ma </a:t>
            </a:r>
            <a:r>
              <a:rPr lang="fr-FR" b="1" dirty="0"/>
              <a:t>position</a:t>
            </a:r>
            <a:r>
              <a:rPr lang="fr-FR" dirty="0"/>
              <a:t> »…</a:t>
            </a:r>
          </a:p>
          <a:p>
            <a:r>
              <a:rPr lang="fr-FR" dirty="0"/>
              <a:t>Cela affecte notre façon de penser.</a:t>
            </a:r>
          </a:p>
          <a:p>
            <a:r>
              <a:rPr lang="fr-FR" u="sng" dirty="0"/>
              <a:t>2</a:t>
            </a:r>
            <a:r>
              <a:rPr lang="fr-FR" u="sng" baseline="30000" dirty="0"/>
              <a:t>ème</a:t>
            </a:r>
            <a:r>
              <a:rPr lang="fr-FR" u="sng" dirty="0"/>
              <a:t> exemple</a:t>
            </a:r>
            <a:r>
              <a:rPr lang="fr-FR" dirty="0"/>
              <a:t> : le temps est de l’argent.</a:t>
            </a:r>
          </a:p>
          <a:p>
            <a:r>
              <a:rPr lang="fr-FR" dirty="0"/>
              <a:t>« Je </a:t>
            </a:r>
            <a:r>
              <a:rPr lang="fr-FR" b="1" dirty="0"/>
              <a:t>perds</a:t>
            </a:r>
            <a:r>
              <a:rPr lang="fr-FR" dirty="0"/>
              <a:t> mon temps », « on va </a:t>
            </a:r>
            <a:r>
              <a:rPr lang="fr-FR" b="1" dirty="0"/>
              <a:t>gagner</a:t>
            </a:r>
            <a:r>
              <a:rPr lang="fr-FR" dirty="0"/>
              <a:t> du temps »,  « ça m’a </a:t>
            </a:r>
            <a:r>
              <a:rPr lang="fr-FR" b="1" dirty="0"/>
              <a:t>coûté</a:t>
            </a:r>
            <a:r>
              <a:rPr lang="fr-FR" dirty="0"/>
              <a:t> deux heures d’attente », « je n’ai pas de temps à t’accorder », « j’ai </a:t>
            </a:r>
            <a:r>
              <a:rPr lang="fr-FR" b="1" dirty="0"/>
              <a:t>investi</a:t>
            </a:r>
            <a:r>
              <a:rPr lang="fr-FR" dirty="0"/>
              <a:t> beaucoup de temps pour apprendre le surf »…</a:t>
            </a:r>
          </a:p>
          <a:p>
            <a:r>
              <a:rPr lang="fr-FR" u="sng" dirty="0"/>
              <a:t>3</a:t>
            </a:r>
            <a:r>
              <a:rPr lang="fr-FR" u="sng" baseline="30000" dirty="0"/>
              <a:t>ème</a:t>
            </a:r>
            <a:r>
              <a:rPr lang="fr-FR" u="sng" dirty="0"/>
              <a:t> exemple</a:t>
            </a:r>
            <a:r>
              <a:rPr lang="fr-FR" dirty="0"/>
              <a:t> : l’esprit comme machine.</a:t>
            </a:r>
          </a:p>
          <a:p>
            <a:r>
              <a:rPr lang="fr-FR" dirty="0"/>
              <a:t>« Je suis un peu </a:t>
            </a:r>
            <a:r>
              <a:rPr lang="fr-FR" b="1" dirty="0"/>
              <a:t>rouillé</a:t>
            </a:r>
            <a:r>
              <a:rPr lang="fr-FR" dirty="0"/>
              <a:t> pour parler allemand », « il a </a:t>
            </a:r>
            <a:r>
              <a:rPr lang="fr-FR" b="1" dirty="0"/>
              <a:t>pété les plombs </a:t>
            </a:r>
            <a:r>
              <a:rPr lang="fr-FR" dirty="0"/>
              <a:t>»…</a:t>
            </a:r>
          </a:p>
          <a:p>
            <a:pPr marL="285750" indent="-285750">
              <a:buFont typeface="Symbol" panose="05050102010706020507" pitchFamily="18" charset="2"/>
              <a:buChar char="Þ"/>
            </a:pPr>
            <a:r>
              <a:rPr lang="fr-FR" dirty="0"/>
              <a:t>Les métaphores sont culturellement conditionnées, par exemple le travail comme marchandise. On considère le temps et la travail comme des ressources, mais ce n’est pas universel. Doit-on forcément « combattre » une maladie ? Cf. </a:t>
            </a:r>
            <a:r>
              <a:rPr lang="en-US" dirty="0">
                <a:hlinkClick r:id="rId3"/>
              </a:rPr>
              <a:t>Metaphors in the time of coronavirus</a:t>
            </a:r>
            <a:r>
              <a:rPr lang="en-US" dirty="0"/>
              <a:t>.</a:t>
            </a:r>
          </a:p>
          <a:p>
            <a:pPr marL="285750" indent="-285750">
              <a:buFont typeface="Symbol" panose="05050102010706020507" pitchFamily="18" charset="2"/>
              <a:buChar char="Þ"/>
            </a:pPr>
            <a:r>
              <a:rPr lang="en-US" dirty="0"/>
              <a:t>Notre usage des </a:t>
            </a:r>
            <a:r>
              <a:rPr lang="en-US"/>
              <a:t>métaphores</a:t>
            </a:r>
            <a:r>
              <a:rPr lang="en-US" dirty="0"/>
              <a:t> (et des analogies) </a:t>
            </a:r>
            <a:r>
              <a:rPr lang="fr-FR" dirty="0"/>
              <a:t>doit être extrêmement prudent.</a:t>
            </a:r>
          </a:p>
        </p:txBody>
      </p:sp>
      <p:pic>
        <p:nvPicPr>
          <p:cNvPr id="9218" name="Picture 2">
            <a:extLst>
              <a:ext uri="{FF2B5EF4-FFF2-40B4-BE49-F238E27FC236}">
                <a16:creationId xmlns="" xmlns:a16="http://schemas.microsoft.com/office/drawing/2014/main" id="{933FFFED-ECAB-48E5-BC3F-83D1F4169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5791" y="1710082"/>
            <a:ext cx="2186609" cy="343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5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374B592-36EC-4F7D-9354-F6B5300935B5}"/>
              </a:ext>
            </a:extLst>
          </p:cNvPr>
          <p:cNvSpPr/>
          <p:nvPr/>
        </p:nvSpPr>
        <p:spPr>
          <a:xfrm>
            <a:off x="2551480" y="1047750"/>
            <a:ext cx="6096000" cy="1200329"/>
          </a:xfrm>
          <a:prstGeom prst="rect">
            <a:avLst/>
          </a:prstGeom>
        </p:spPr>
        <p:txBody>
          <a:bodyPr>
            <a:spAutoFit/>
          </a:bodyPr>
          <a:lstStyle/>
          <a:p>
            <a:r>
              <a:rPr lang="fr-FR" dirty="0">
                <a:solidFill>
                  <a:srgbClr val="242021"/>
                </a:solidFill>
                <a:latin typeface="Calibri" panose="020F0502020204030204" pitchFamily="34" charset="0"/>
              </a:rPr>
              <a:t>Pierre Louis Moreau de Maupertuis (1698-1759) : « L’analogie</a:t>
            </a:r>
            <a:br>
              <a:rPr lang="fr-FR" dirty="0">
                <a:solidFill>
                  <a:srgbClr val="242021"/>
                </a:solidFill>
                <a:latin typeface="Calibri" panose="020F0502020204030204" pitchFamily="34" charset="0"/>
              </a:rPr>
            </a:br>
            <a:r>
              <a:rPr lang="fr-FR" dirty="0">
                <a:solidFill>
                  <a:srgbClr val="242021"/>
                </a:solidFill>
                <a:latin typeface="Calibri" panose="020F0502020204030204" pitchFamily="34" charset="0"/>
              </a:rPr>
              <a:t>nous délivre de la peine d’imaginer des choses nouvelles ; et d’une peine encore plus grande, qui est de demeurer dans l’incertitude. »</a:t>
            </a:r>
            <a:r>
              <a:rPr lang="fr-FR" dirty="0"/>
              <a:t> (1746)</a:t>
            </a:r>
          </a:p>
        </p:txBody>
      </p:sp>
      <p:sp>
        <p:nvSpPr>
          <p:cNvPr id="3" name="ZoneTexte 2">
            <a:extLst>
              <a:ext uri="{FF2B5EF4-FFF2-40B4-BE49-F238E27FC236}">
                <a16:creationId xmlns="" xmlns:a16="http://schemas.microsoft.com/office/drawing/2014/main" id="{620F743E-2D40-4C64-B5D4-D515BC3B8BE8}"/>
              </a:ext>
            </a:extLst>
          </p:cNvPr>
          <p:cNvSpPr txBox="1"/>
          <p:nvPr/>
        </p:nvSpPr>
        <p:spPr>
          <a:xfrm>
            <a:off x="409433" y="450376"/>
            <a:ext cx="1487971" cy="369332"/>
          </a:xfrm>
          <a:prstGeom prst="rect">
            <a:avLst/>
          </a:prstGeom>
          <a:noFill/>
        </p:spPr>
        <p:txBody>
          <a:bodyPr wrap="none" rtlCol="0">
            <a:spAutoFit/>
          </a:bodyPr>
          <a:lstStyle/>
          <a:p>
            <a:r>
              <a:rPr lang="fr-FR" dirty="0"/>
              <a:t>Des réserves :</a:t>
            </a:r>
          </a:p>
        </p:txBody>
      </p:sp>
      <p:sp>
        <p:nvSpPr>
          <p:cNvPr id="4" name="ZoneTexte 3">
            <a:extLst>
              <a:ext uri="{FF2B5EF4-FFF2-40B4-BE49-F238E27FC236}">
                <a16:creationId xmlns="" xmlns:a16="http://schemas.microsoft.com/office/drawing/2014/main" id="{093CDE35-6966-4621-9AC4-21F785AAC79C}"/>
              </a:ext>
            </a:extLst>
          </p:cNvPr>
          <p:cNvSpPr txBox="1"/>
          <p:nvPr/>
        </p:nvSpPr>
        <p:spPr>
          <a:xfrm>
            <a:off x="409433" y="3585500"/>
            <a:ext cx="10563367" cy="1477328"/>
          </a:xfrm>
          <a:prstGeom prst="rect">
            <a:avLst/>
          </a:prstGeom>
          <a:noFill/>
        </p:spPr>
        <p:txBody>
          <a:bodyPr wrap="square" rtlCol="0">
            <a:spAutoFit/>
          </a:bodyPr>
          <a:lstStyle/>
          <a:p>
            <a:r>
              <a:rPr lang="fr-FR" dirty="0"/>
              <a:t>Ne pas oublier de prendre en compte la </a:t>
            </a:r>
            <a:r>
              <a:rPr lang="fr-FR" b="1" dirty="0"/>
              <a:t>capacité d’acception </a:t>
            </a:r>
            <a:r>
              <a:rPr lang="fr-FR" dirty="0"/>
              <a:t>de la société (spéciste).</a:t>
            </a:r>
          </a:p>
          <a:p>
            <a:r>
              <a:rPr lang="fr-FR" dirty="0"/>
              <a:t>Si on compare qqch de très majoritairement accepté, comme la consommation de viande, avec qqch d’unanimement condamné, qui vaut comme archétype de l’horreur (Auschwitz), on va au devant de réactions très hostiles. Le message est inaudible.</a:t>
            </a:r>
          </a:p>
          <a:p>
            <a:r>
              <a:rPr lang="fr-FR" dirty="0"/>
              <a:t>Cf. Boucherie abolition et la notion de « </a:t>
            </a:r>
            <a:r>
              <a:rPr lang="fr-FR" dirty="0" err="1"/>
              <a:t>Zoolocauste</a:t>
            </a:r>
            <a:r>
              <a:rPr lang="fr-FR" dirty="0"/>
              <a:t> »</a:t>
            </a:r>
          </a:p>
        </p:txBody>
      </p:sp>
      <p:pic>
        <p:nvPicPr>
          <p:cNvPr id="3074" name="Picture 2" descr="Pierre-Louis MOREAU de MAUPERTUIS | Académie française">
            <a:extLst>
              <a:ext uri="{FF2B5EF4-FFF2-40B4-BE49-F238E27FC236}">
                <a16:creationId xmlns="" xmlns:a16="http://schemas.microsoft.com/office/drawing/2014/main" id="{8D587A46-B446-4506-9A0A-0935683A5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50" y="961207"/>
            <a:ext cx="1781175"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 xmlns:a16="http://schemas.microsoft.com/office/drawing/2014/main" id="{707912B6-EECF-4807-9B6F-41220BA7A559}"/>
              </a:ext>
            </a:extLst>
          </p:cNvPr>
          <p:cNvSpPr txBox="1"/>
          <p:nvPr/>
        </p:nvSpPr>
        <p:spPr>
          <a:xfrm>
            <a:off x="409433" y="5170040"/>
            <a:ext cx="7560147" cy="646331"/>
          </a:xfrm>
          <a:prstGeom prst="rect">
            <a:avLst/>
          </a:prstGeom>
          <a:noFill/>
        </p:spPr>
        <p:txBody>
          <a:bodyPr wrap="none" rtlCol="0">
            <a:spAutoFit/>
          </a:bodyPr>
          <a:lstStyle/>
          <a:p>
            <a:r>
              <a:rPr lang="fr-FR" b="1" dirty="0"/>
              <a:t>Stratégiquement,</a:t>
            </a:r>
            <a:r>
              <a:rPr lang="fr-FR" dirty="0"/>
              <a:t> il est préférable de commencer par souligner les différences </a:t>
            </a:r>
          </a:p>
          <a:p>
            <a:r>
              <a:rPr lang="fr-FR" dirty="0"/>
              <a:t>(par exemple entre les centres d’extermination de la « Shoah » et les abattoirs)</a:t>
            </a:r>
          </a:p>
        </p:txBody>
      </p:sp>
      <p:sp>
        <p:nvSpPr>
          <p:cNvPr id="7" name="ZoneTexte 6">
            <a:extLst>
              <a:ext uri="{FF2B5EF4-FFF2-40B4-BE49-F238E27FC236}">
                <a16:creationId xmlns="" xmlns:a16="http://schemas.microsoft.com/office/drawing/2014/main" id="{5A3397ED-E5F7-46AF-893E-001F3BBCB288}"/>
              </a:ext>
            </a:extLst>
          </p:cNvPr>
          <p:cNvSpPr txBox="1"/>
          <p:nvPr/>
        </p:nvSpPr>
        <p:spPr>
          <a:xfrm>
            <a:off x="409433" y="5923583"/>
            <a:ext cx="10928376" cy="369332"/>
          </a:xfrm>
          <a:prstGeom prst="rect">
            <a:avLst/>
          </a:prstGeom>
          <a:noFill/>
        </p:spPr>
        <p:txBody>
          <a:bodyPr wrap="none" rtlCol="0">
            <a:spAutoFit/>
          </a:bodyPr>
          <a:lstStyle/>
          <a:p>
            <a:r>
              <a:rPr lang="fr-FR" dirty="0"/>
              <a:t>En somme, si l’on entend souvent « comparaison n’est pas raison », on ajoutera « </a:t>
            </a:r>
            <a:r>
              <a:rPr lang="fr-FR" b="1" dirty="0"/>
              <a:t>mais peut mener à la réflexion</a:t>
            </a:r>
            <a:r>
              <a:rPr lang="fr-FR" dirty="0"/>
              <a:t> ».</a:t>
            </a:r>
          </a:p>
        </p:txBody>
      </p:sp>
    </p:spTree>
    <p:extLst>
      <p:ext uri="{BB962C8B-B14F-4D97-AF65-F5344CB8AC3E}">
        <p14:creationId xmlns:p14="http://schemas.microsoft.com/office/powerpoint/2010/main" val="30890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64D64CED-A878-4783-96A0-4930B2B43A01}"/>
              </a:ext>
            </a:extLst>
          </p:cNvPr>
          <p:cNvSpPr txBox="1"/>
          <p:nvPr/>
        </p:nvSpPr>
        <p:spPr>
          <a:xfrm>
            <a:off x="414579" y="544725"/>
            <a:ext cx="9710800" cy="369332"/>
          </a:xfrm>
          <a:prstGeom prst="rect">
            <a:avLst/>
          </a:prstGeom>
          <a:noFill/>
        </p:spPr>
        <p:txBody>
          <a:bodyPr wrap="none" rtlCol="0">
            <a:spAutoFit/>
          </a:bodyPr>
          <a:lstStyle/>
          <a:p>
            <a:r>
              <a:rPr lang="fr-FR" dirty="0"/>
              <a:t>Les analogies peuvent être utile pour répondre aux objections contre l’antispécisme (série de mèmes)</a:t>
            </a:r>
          </a:p>
        </p:txBody>
      </p:sp>
      <p:pic>
        <p:nvPicPr>
          <p:cNvPr id="5" name="Image 4">
            <a:extLst>
              <a:ext uri="{FF2B5EF4-FFF2-40B4-BE49-F238E27FC236}">
                <a16:creationId xmlns="" xmlns:a16="http://schemas.microsoft.com/office/drawing/2014/main" id="{B69AB1CE-12A9-4427-9F8B-EF72ACC79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79" y="1056115"/>
            <a:ext cx="5451644" cy="5417571"/>
          </a:xfrm>
          <a:prstGeom prst="rect">
            <a:avLst/>
          </a:prstGeom>
        </p:spPr>
      </p:pic>
      <p:pic>
        <p:nvPicPr>
          <p:cNvPr id="7" name="Image 6">
            <a:extLst>
              <a:ext uri="{FF2B5EF4-FFF2-40B4-BE49-F238E27FC236}">
                <a16:creationId xmlns="" xmlns:a16="http://schemas.microsoft.com/office/drawing/2014/main" id="{944D1BF9-227D-405F-A690-661E561CD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223" y="1522487"/>
            <a:ext cx="6004787" cy="4484825"/>
          </a:xfrm>
          <a:prstGeom prst="rect">
            <a:avLst/>
          </a:prstGeom>
        </p:spPr>
      </p:pic>
    </p:spTree>
    <p:extLst>
      <p:ext uri="{BB962C8B-B14F-4D97-AF65-F5344CB8AC3E}">
        <p14:creationId xmlns:p14="http://schemas.microsoft.com/office/powerpoint/2010/main" val="66872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EB7C2A7B-EE1A-44C6-B8EA-C27AE8421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868" y="286843"/>
            <a:ext cx="7848600" cy="5924550"/>
          </a:xfrm>
          <a:prstGeom prst="rect">
            <a:avLst/>
          </a:prstGeom>
        </p:spPr>
      </p:pic>
    </p:spTree>
    <p:extLst>
      <p:ext uri="{BB962C8B-B14F-4D97-AF65-F5344CB8AC3E}">
        <p14:creationId xmlns:p14="http://schemas.microsoft.com/office/powerpoint/2010/main" val="427368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8602</TotalTime>
  <Words>1546</Words>
  <Application>Microsoft Office PowerPoint</Application>
  <PresentationFormat>Personnalisé</PresentationFormat>
  <Paragraphs>157</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Du bon usage des analogies dans la cause animale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bon usage des analogies dans la cause animale</dc:title>
  <dc:creator>Famille Segal</dc:creator>
  <cp:lastModifiedBy>STR</cp:lastModifiedBy>
  <cp:revision>60</cp:revision>
  <dcterms:created xsi:type="dcterms:W3CDTF">2020-07-28T16:33:03Z</dcterms:created>
  <dcterms:modified xsi:type="dcterms:W3CDTF">2020-08-10T10:59:05Z</dcterms:modified>
</cp:coreProperties>
</file>