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310" r:id="rId11"/>
    <p:sldId id="265" r:id="rId12"/>
    <p:sldId id="311" r:id="rId13"/>
    <p:sldId id="312" r:id="rId14"/>
    <p:sldId id="313" r:id="rId15"/>
    <p:sldId id="309" r:id="rId16"/>
    <p:sldId id="305" r:id="rId17"/>
    <p:sldId id="266" r:id="rId18"/>
    <p:sldId id="306" r:id="rId19"/>
    <p:sldId id="268" r:id="rId20"/>
    <p:sldId id="307" r:id="rId21"/>
    <p:sldId id="308" r:id="rId22"/>
    <p:sldId id="270" r:id="rId23"/>
    <p:sldId id="269" r:id="rId24"/>
    <p:sldId id="271" r:id="rId25"/>
    <p:sldId id="267" r:id="rId26"/>
    <p:sldId id="314" r:id="rId27"/>
    <p:sldId id="315" r:id="rId28"/>
    <p:sldId id="316" r:id="rId29"/>
    <p:sldId id="317" r:id="rId30"/>
    <p:sldId id="318" r:id="rId31"/>
    <p:sldId id="319" r:id="rId32"/>
    <p:sldId id="273" r:id="rId33"/>
    <p:sldId id="274" r:id="rId34"/>
    <p:sldId id="272" r:id="rId35"/>
    <p:sldId id="275" r:id="rId36"/>
    <p:sldId id="277" r:id="rId37"/>
    <p:sldId id="278" r:id="rId38"/>
    <p:sldId id="279" r:id="rId39"/>
    <p:sldId id="320" r:id="rId40"/>
    <p:sldId id="280" r:id="rId41"/>
    <p:sldId id="276" r:id="rId42"/>
    <p:sldId id="321" r:id="rId43"/>
    <p:sldId id="322" r:id="rId44"/>
    <p:sldId id="323" r:id="rId45"/>
    <p:sldId id="324" r:id="rId46"/>
    <p:sldId id="282" r:id="rId47"/>
    <p:sldId id="281" r:id="rId48"/>
    <p:sldId id="285" r:id="rId49"/>
    <p:sldId id="286" r:id="rId50"/>
    <p:sldId id="287" r:id="rId51"/>
    <p:sldId id="288" r:id="rId52"/>
    <p:sldId id="289" r:id="rId53"/>
    <p:sldId id="290" r:id="rId54"/>
    <p:sldId id="303"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6C5C7-CF22-4E87-8EFD-C71F262E1E4E}" type="datetimeFigureOut">
              <a:rPr lang="fr-FR" smtClean="0"/>
              <a:pPr/>
              <a:t>15/01/2018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E81F21-D3B5-43E7-AB8D-2E958B36A67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6C5C7-CF22-4E87-8EFD-C71F262E1E4E}" type="datetimeFigureOut">
              <a:rPr lang="fr-FR" smtClean="0"/>
              <a:pPr/>
              <a:t>15/01/2018</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81F21-D3B5-43E7-AB8D-2E958B36A67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mailto:jerome.segal@gmail.com"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249"/>
            <a:ext cx="9144000" cy="1037977"/>
          </a:xfrm>
        </p:spPr>
        <p:txBody>
          <a:bodyPr>
            <a:normAutofit/>
          </a:bodyPr>
          <a:lstStyle/>
          <a:p>
            <a:r>
              <a:rPr lang="de-DE" b="1" dirty="0" smtClean="0">
                <a:latin typeface="+mn-lt"/>
              </a:rPr>
              <a:t>Judentum über die Religion hinaus</a:t>
            </a:r>
            <a:r>
              <a:rPr lang="de-DE" dirty="0" smtClean="0">
                <a:latin typeface="+mn-lt"/>
              </a:rPr>
              <a:t> </a:t>
            </a:r>
            <a:endParaRPr lang="fr-FR" dirty="0">
              <a:latin typeface="+mn-lt"/>
            </a:endParaRPr>
          </a:p>
        </p:txBody>
      </p:sp>
      <p:sp>
        <p:nvSpPr>
          <p:cNvPr id="5" name="TextBox 4"/>
          <p:cNvSpPr txBox="1"/>
          <p:nvPr/>
        </p:nvSpPr>
        <p:spPr>
          <a:xfrm>
            <a:off x="107504" y="6021288"/>
            <a:ext cx="6580456" cy="646331"/>
          </a:xfrm>
          <a:prstGeom prst="rect">
            <a:avLst/>
          </a:prstGeom>
          <a:noFill/>
        </p:spPr>
        <p:txBody>
          <a:bodyPr wrap="none" rtlCol="0">
            <a:spAutoFit/>
          </a:bodyPr>
          <a:lstStyle/>
          <a:p>
            <a:r>
              <a:rPr lang="de-AT" dirty="0" smtClean="0"/>
              <a:t>Jérôme Segal, Assistenzprofessor an der Universität </a:t>
            </a:r>
            <a:r>
              <a:rPr lang="de-AT" dirty="0" smtClean="0"/>
              <a:t>Paris-Sorbonne </a:t>
            </a:r>
            <a:endParaRPr lang="de-AT" dirty="0" smtClean="0"/>
          </a:p>
          <a:p>
            <a:r>
              <a:rPr lang="de-AT" dirty="0" smtClean="0"/>
              <a:t>Forscher und Journalist in Wien</a:t>
            </a:r>
            <a:r>
              <a:rPr lang="fr-FR" dirty="0" smtClean="0"/>
              <a:t> – </a:t>
            </a:r>
            <a:r>
              <a:rPr lang="fr-FR" dirty="0" smtClean="0">
                <a:hlinkClick r:id="rId2"/>
              </a:rPr>
              <a:t>jerome.segal@gmail.com</a:t>
            </a:r>
            <a:r>
              <a:rPr lang="fr-FR" dirty="0" smtClean="0"/>
              <a:t> </a:t>
            </a:r>
            <a:endParaRPr lang="fr-FR" dirty="0"/>
          </a:p>
        </p:txBody>
      </p:sp>
      <p:pic>
        <p:nvPicPr>
          <p:cNvPr id="9" name="Picture 4" descr="http://www.konturen.cc/assets/images/f/segal_judentum_cover-c2488caf.jpg"/>
          <p:cNvPicPr>
            <a:picLocks noChangeAspect="1" noChangeArrowheads="1"/>
          </p:cNvPicPr>
          <p:nvPr/>
        </p:nvPicPr>
        <p:blipFill>
          <a:blip r:embed="rId3" cstate="print"/>
          <a:srcRect/>
          <a:stretch>
            <a:fillRect/>
          </a:stretch>
        </p:blipFill>
        <p:spPr bwMode="auto">
          <a:xfrm>
            <a:off x="3275858" y="1052736"/>
            <a:ext cx="2448270" cy="3672408"/>
          </a:xfrm>
          <a:prstGeom prst="rect">
            <a:avLst/>
          </a:prstGeom>
          <a:noFill/>
        </p:spPr>
      </p:pic>
      <p:pic>
        <p:nvPicPr>
          <p:cNvPr id="10" name="Picture 2" descr="Résultat de recherche d'images"/>
          <p:cNvPicPr>
            <a:picLocks noChangeAspect="1" noChangeArrowheads="1"/>
          </p:cNvPicPr>
          <p:nvPr/>
        </p:nvPicPr>
        <p:blipFill>
          <a:blip r:embed="rId4" cstate="print"/>
          <a:srcRect/>
          <a:stretch>
            <a:fillRect/>
          </a:stretch>
        </p:blipFill>
        <p:spPr bwMode="auto">
          <a:xfrm rot="-900000">
            <a:off x="808410" y="1059394"/>
            <a:ext cx="1160913" cy="1598535"/>
          </a:xfrm>
          <a:prstGeom prst="rect">
            <a:avLst/>
          </a:prstGeom>
          <a:noFill/>
        </p:spPr>
      </p:pic>
      <p:pic>
        <p:nvPicPr>
          <p:cNvPr id="11" name="Picture 5" descr="Résultat de recherche d'images pour &quot;Baruch Spinoza (1632–1677)&quot;"/>
          <p:cNvPicPr>
            <a:picLocks noChangeAspect="1" noChangeArrowheads="1"/>
          </p:cNvPicPr>
          <p:nvPr/>
        </p:nvPicPr>
        <p:blipFill>
          <a:blip r:embed="rId5" cstate="print"/>
          <a:srcRect l="17182" r="17528" b="26173"/>
          <a:stretch>
            <a:fillRect/>
          </a:stretch>
        </p:blipFill>
        <p:spPr bwMode="auto">
          <a:xfrm rot="840000">
            <a:off x="7424789" y="891172"/>
            <a:ext cx="1246983" cy="1640767"/>
          </a:xfrm>
          <a:prstGeom prst="rect">
            <a:avLst/>
          </a:prstGeom>
          <a:noFill/>
        </p:spPr>
      </p:pic>
      <p:pic>
        <p:nvPicPr>
          <p:cNvPr id="12" name="Picture 2" descr="Résultat de recherche d'images pour &quot;Moses Mendelssohn&quot;"/>
          <p:cNvPicPr>
            <a:picLocks noChangeAspect="1" noChangeArrowheads="1"/>
          </p:cNvPicPr>
          <p:nvPr/>
        </p:nvPicPr>
        <p:blipFill>
          <a:blip r:embed="rId6" cstate="print"/>
          <a:srcRect b="11160"/>
          <a:stretch>
            <a:fillRect/>
          </a:stretch>
        </p:blipFill>
        <p:spPr bwMode="auto">
          <a:xfrm rot="-540000">
            <a:off x="325245" y="2681189"/>
            <a:ext cx="1222186" cy="1400015"/>
          </a:xfrm>
          <a:prstGeom prst="rect">
            <a:avLst/>
          </a:prstGeom>
          <a:noFill/>
        </p:spPr>
      </p:pic>
      <p:pic>
        <p:nvPicPr>
          <p:cNvPr id="13" name="Picture 2" descr="Résultat de recherche d'images pour &quot;herzl&quot;"/>
          <p:cNvPicPr>
            <a:picLocks noChangeAspect="1" noChangeArrowheads="1"/>
          </p:cNvPicPr>
          <p:nvPr/>
        </p:nvPicPr>
        <p:blipFill>
          <a:blip r:embed="rId7" cstate="print"/>
          <a:srcRect/>
          <a:stretch>
            <a:fillRect/>
          </a:stretch>
        </p:blipFill>
        <p:spPr bwMode="auto">
          <a:xfrm rot="540000">
            <a:off x="7300201" y="2381644"/>
            <a:ext cx="1466129" cy="1728191"/>
          </a:xfrm>
          <a:prstGeom prst="rect">
            <a:avLst/>
          </a:prstGeom>
          <a:noFill/>
        </p:spPr>
      </p:pic>
      <p:pic>
        <p:nvPicPr>
          <p:cNvPr id="14" name="Picture 2"/>
          <p:cNvPicPr>
            <a:picLocks noChangeAspect="1" noChangeArrowheads="1"/>
          </p:cNvPicPr>
          <p:nvPr/>
        </p:nvPicPr>
        <p:blipFill>
          <a:blip r:embed="rId8" cstate="print"/>
          <a:srcRect/>
          <a:stretch>
            <a:fillRect/>
          </a:stretch>
        </p:blipFill>
        <p:spPr bwMode="auto">
          <a:xfrm rot="420000">
            <a:off x="6773187" y="3917134"/>
            <a:ext cx="1314608" cy="1807586"/>
          </a:xfrm>
          <a:prstGeom prst="rect">
            <a:avLst/>
          </a:prstGeom>
          <a:noFill/>
          <a:ln w="9525">
            <a:noFill/>
            <a:miter lim="800000"/>
            <a:headEnd/>
            <a:tailEnd/>
          </a:ln>
        </p:spPr>
      </p:pic>
      <p:pic>
        <p:nvPicPr>
          <p:cNvPr id="15" name="Picture 3"/>
          <p:cNvPicPr>
            <a:picLocks noChangeAspect="1" noChangeArrowheads="1"/>
          </p:cNvPicPr>
          <p:nvPr/>
        </p:nvPicPr>
        <p:blipFill>
          <a:blip r:embed="rId9" cstate="print"/>
          <a:srcRect/>
          <a:stretch>
            <a:fillRect/>
          </a:stretch>
        </p:blipFill>
        <p:spPr bwMode="auto">
          <a:xfrm>
            <a:off x="2709555" y="4834408"/>
            <a:ext cx="3679701" cy="1115606"/>
          </a:xfrm>
          <a:prstGeom prst="rect">
            <a:avLst/>
          </a:prstGeom>
          <a:noFill/>
          <a:ln w="9525">
            <a:noFill/>
            <a:miter lim="800000"/>
            <a:headEnd/>
            <a:tailEnd/>
          </a:ln>
        </p:spPr>
      </p:pic>
      <p:pic>
        <p:nvPicPr>
          <p:cNvPr id="16" name="Picture 2"/>
          <p:cNvPicPr>
            <a:picLocks noChangeAspect="1" noChangeArrowheads="1"/>
          </p:cNvPicPr>
          <p:nvPr/>
        </p:nvPicPr>
        <p:blipFill>
          <a:blip r:embed="rId10" cstate="print"/>
          <a:srcRect/>
          <a:stretch>
            <a:fillRect/>
          </a:stretch>
        </p:blipFill>
        <p:spPr bwMode="auto">
          <a:xfrm rot="-420000">
            <a:off x="1082649" y="3724392"/>
            <a:ext cx="1397369" cy="1747673"/>
          </a:xfrm>
          <a:prstGeom prst="rect">
            <a:avLst/>
          </a:prstGeom>
          <a:noFill/>
          <a:ln w="9525">
            <a:noFill/>
            <a:miter lim="800000"/>
            <a:headEnd/>
            <a:tailEnd/>
          </a:ln>
        </p:spPr>
      </p:pic>
      <p:sp>
        <p:nvSpPr>
          <p:cNvPr id="17" name="TextBox 16"/>
          <p:cNvSpPr txBox="1"/>
          <p:nvPr/>
        </p:nvSpPr>
        <p:spPr>
          <a:xfrm>
            <a:off x="6581660" y="5685055"/>
            <a:ext cx="2522806" cy="1200329"/>
          </a:xfrm>
          <a:prstGeom prst="rect">
            <a:avLst/>
          </a:prstGeom>
          <a:noFill/>
        </p:spPr>
        <p:txBody>
          <a:bodyPr wrap="none" rtlCol="0">
            <a:spAutoFit/>
          </a:bodyPr>
          <a:lstStyle/>
          <a:p>
            <a:pPr algn="r"/>
            <a:r>
              <a:rPr lang="de-AT" dirty="0" smtClean="0"/>
              <a:t>17.1.2018</a:t>
            </a:r>
            <a:endParaRPr lang="de-AT" dirty="0" smtClean="0"/>
          </a:p>
          <a:p>
            <a:pPr algn="r"/>
            <a:r>
              <a:rPr lang="de-AT" dirty="0" smtClean="0"/>
              <a:t>Universität Wien</a:t>
            </a:r>
          </a:p>
          <a:p>
            <a:pPr algn="r"/>
            <a:r>
              <a:rPr lang="de-AT" dirty="0" smtClean="0"/>
              <a:t>Seminar von </a:t>
            </a:r>
            <a:r>
              <a:rPr lang="de-DE" dirty="0" smtClean="0"/>
              <a:t>Prof</a:t>
            </a:r>
            <a:r>
              <a:rPr lang="de-DE" dirty="0" smtClean="0"/>
              <a:t>. </a:t>
            </a:r>
            <a:r>
              <a:rPr lang="de-DE" dirty="0" smtClean="0"/>
              <a:t>Langer</a:t>
            </a:r>
          </a:p>
          <a:p>
            <a:pPr algn="r"/>
            <a:r>
              <a:rPr lang="de-DE" dirty="0" smtClean="0"/>
              <a:t> Institut </a:t>
            </a:r>
            <a:r>
              <a:rPr lang="de-DE" dirty="0" smtClean="0"/>
              <a:t>für Judaistik</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1" y="332656"/>
            <a:ext cx="6444209" cy="1200329"/>
          </a:xfrm>
          <a:prstGeom prst="rect">
            <a:avLst/>
          </a:prstGeom>
        </p:spPr>
        <p:txBody>
          <a:bodyPr wrap="square">
            <a:spAutoFit/>
          </a:bodyPr>
          <a:lstStyle/>
          <a:p>
            <a:r>
              <a:rPr lang="fr-FR" dirty="0" smtClean="0">
                <a:sym typeface="Wingdings"/>
              </a:rPr>
              <a:t> Jean-Jacques Bernard : </a:t>
            </a:r>
            <a:r>
              <a:rPr lang="de-DE" dirty="0" smtClean="0">
                <a:sym typeface="Wingdings"/>
              </a:rPr>
              <a:t>„Es versteht sich von selbst, dass ich, wenn ich bei diesem Abenteuer ums Leben komme, für Frankreich gestorben sein werde</a:t>
            </a:r>
            <a:r>
              <a:rPr lang="de-DE" b="1" dirty="0" smtClean="0">
                <a:sym typeface="Wingdings"/>
              </a:rPr>
              <a:t>; ich will nicht als Opfer für das Judentum beansprucht werden</a:t>
            </a:r>
            <a:r>
              <a:rPr lang="de-DE" dirty="0" smtClean="0">
                <a:sym typeface="Wingdings"/>
              </a:rPr>
              <a:t>.“</a:t>
            </a:r>
            <a:endParaRPr lang="fr-FR" dirty="0"/>
          </a:p>
        </p:txBody>
      </p:sp>
      <p:pic>
        <p:nvPicPr>
          <p:cNvPr id="48129" name="Picture 1"/>
          <p:cNvPicPr>
            <a:picLocks noChangeAspect="1" noChangeArrowheads="1"/>
          </p:cNvPicPr>
          <p:nvPr/>
        </p:nvPicPr>
        <p:blipFill>
          <a:blip r:embed="rId2" cstate="print"/>
          <a:srcRect/>
          <a:stretch>
            <a:fillRect/>
          </a:stretch>
        </p:blipFill>
        <p:spPr bwMode="auto">
          <a:xfrm>
            <a:off x="179512" y="188640"/>
            <a:ext cx="2495550" cy="3905250"/>
          </a:xfrm>
          <a:prstGeom prst="rect">
            <a:avLst/>
          </a:prstGeom>
          <a:noFill/>
          <a:ln w="9525">
            <a:noFill/>
            <a:miter lim="800000"/>
            <a:headEnd/>
            <a:tailEnd/>
          </a:ln>
        </p:spPr>
      </p:pic>
      <p:sp>
        <p:nvSpPr>
          <p:cNvPr id="4" name="TextBox 3"/>
          <p:cNvSpPr txBox="1"/>
          <p:nvPr/>
        </p:nvSpPr>
        <p:spPr>
          <a:xfrm>
            <a:off x="2771801" y="1988840"/>
            <a:ext cx="6372199" cy="3416320"/>
          </a:xfrm>
          <a:prstGeom prst="rect">
            <a:avLst/>
          </a:prstGeom>
          <a:noFill/>
        </p:spPr>
        <p:txBody>
          <a:bodyPr wrap="square" rtlCol="0">
            <a:spAutoFit/>
          </a:bodyPr>
          <a:lstStyle/>
          <a:p>
            <a:r>
              <a:rPr lang="fr-FR" dirty="0" smtClean="0">
                <a:sym typeface="Wingdings"/>
              </a:rPr>
              <a:t> </a:t>
            </a:r>
            <a:r>
              <a:rPr lang="de-DE" dirty="0" smtClean="0"/>
              <a:t>„An dieser Stelle darf es keine Missverständnisse geben. Zwar wiesen die meisten von </a:t>
            </a:r>
            <a:r>
              <a:rPr lang="de-DE" b="1" dirty="0" smtClean="0"/>
              <a:t>uns die Idee einer Gemeinschaft mit den Juden als überholt, willkürlich und beleidigend zurück</a:t>
            </a:r>
            <a:r>
              <a:rPr lang="de-DE" dirty="0" smtClean="0"/>
              <a:t>, doch auf der menschlichen Ebene waren wir vollkommen </a:t>
            </a:r>
            <a:r>
              <a:rPr lang="de-DE" b="1" dirty="0" smtClean="0"/>
              <a:t>solidarisch</a:t>
            </a:r>
            <a:r>
              <a:rPr lang="de-DE" dirty="0" smtClean="0"/>
              <a:t>. Auch jene, denen das Konzept des Judentums besonders fremd war, auch jene, die sich von Herzen als Christen empfanden, auch jene, die es tatsächlich schon waren, wiesen die Zuordnung als Juden nicht zurück. Ganz im Gegenteil! Es ist eine vielleicht bittere, aber tiefe Befriedigung, den Clan der Verfolgten  nicht  zu  meiden.  Die  beiden  Positionen  –  Ablehnung  der Solidarität </a:t>
            </a:r>
            <a:r>
              <a:rPr lang="de-DE" b="1" dirty="0" smtClean="0"/>
              <a:t>als Jude</a:t>
            </a:r>
            <a:r>
              <a:rPr lang="de-DE" dirty="0" smtClean="0"/>
              <a:t>, aber menschliche Solidarität – erschienen uns zu keiner Zeit unvereinbar.“</a:t>
            </a:r>
            <a:endParaRPr lang="fr-FR" dirty="0"/>
          </a:p>
        </p:txBody>
      </p:sp>
      <p:sp>
        <p:nvSpPr>
          <p:cNvPr id="5" name="TextBox 4"/>
          <p:cNvSpPr txBox="1"/>
          <p:nvPr/>
        </p:nvSpPr>
        <p:spPr>
          <a:xfrm>
            <a:off x="2771800" y="1556792"/>
            <a:ext cx="2438616" cy="369332"/>
          </a:xfrm>
          <a:prstGeom prst="rect">
            <a:avLst/>
          </a:prstGeom>
          <a:noFill/>
        </p:spPr>
        <p:txBody>
          <a:bodyPr wrap="none" rtlCol="0">
            <a:spAutoFit/>
          </a:bodyPr>
          <a:lstStyle/>
          <a:p>
            <a:r>
              <a:rPr lang="fr-FR" dirty="0" smtClean="0">
                <a:sym typeface="Wingdings"/>
              </a:rPr>
              <a:t> </a:t>
            </a:r>
            <a:r>
              <a:rPr lang="fr-FR" dirty="0" err="1" smtClean="0">
                <a:sym typeface="Wingdings"/>
              </a:rPr>
              <a:t>Meine</a:t>
            </a:r>
            <a:r>
              <a:rPr lang="fr-FR" dirty="0" smtClean="0">
                <a:sym typeface="Wingdings"/>
              </a:rPr>
              <a:t> </a:t>
            </a:r>
            <a:r>
              <a:rPr lang="fr-FR" dirty="0" err="1" smtClean="0">
                <a:sym typeface="Wingdings"/>
              </a:rPr>
              <a:t>Großmutter</a:t>
            </a:r>
            <a:r>
              <a:rPr lang="fr-FR" dirty="0" smtClean="0">
                <a:sym typeface="Wingdings"/>
              </a:rPr>
              <a:t> …</a:t>
            </a:r>
            <a:endParaRPr lang="fr-FR" dirty="0"/>
          </a:p>
        </p:txBody>
      </p:sp>
      <p:sp>
        <p:nvSpPr>
          <p:cNvPr id="6" name="TextBox 5"/>
          <p:cNvSpPr txBox="1"/>
          <p:nvPr/>
        </p:nvSpPr>
        <p:spPr>
          <a:xfrm>
            <a:off x="2195737" y="5469031"/>
            <a:ext cx="6336704" cy="1200329"/>
          </a:xfrm>
          <a:prstGeom prst="rect">
            <a:avLst/>
          </a:prstGeom>
          <a:noFill/>
        </p:spPr>
        <p:txBody>
          <a:bodyPr wrap="square" rtlCol="0">
            <a:spAutoFit/>
          </a:bodyPr>
          <a:lstStyle/>
          <a:p>
            <a:r>
              <a:rPr lang="fr-FR" dirty="0" smtClean="0">
                <a:sym typeface="Wingdings"/>
              </a:rPr>
              <a:t> </a:t>
            </a:r>
            <a:r>
              <a:rPr lang="de-DE" dirty="0" smtClean="0"/>
              <a:t>Hannah Arendt (1906–1975) </a:t>
            </a:r>
          </a:p>
          <a:p>
            <a:r>
              <a:rPr lang="de-DE" dirty="0" smtClean="0"/>
              <a:t>„Wir sind die ersten </a:t>
            </a:r>
            <a:r>
              <a:rPr lang="de-DE" b="1" dirty="0" smtClean="0"/>
              <a:t>nichtreligiösen Juden</a:t>
            </a:r>
            <a:r>
              <a:rPr lang="de-DE" dirty="0" smtClean="0"/>
              <a:t>, die verfolgt werden, und wir sind die ersten, die darauf – nicht nur in </a:t>
            </a:r>
            <a:r>
              <a:rPr lang="de-DE" dirty="0" err="1" smtClean="0"/>
              <a:t>extremis</a:t>
            </a:r>
            <a:r>
              <a:rPr lang="de-DE" dirty="0" smtClean="0"/>
              <a:t>– mit Selbstmord antworten.</a:t>
            </a:r>
            <a:endParaRPr lang="fr-FR" dirty="0"/>
          </a:p>
        </p:txBody>
      </p:sp>
      <p:pic>
        <p:nvPicPr>
          <p:cNvPr id="48130" name="Picture 2"/>
          <p:cNvPicPr>
            <a:picLocks noChangeAspect="1" noChangeArrowheads="1"/>
          </p:cNvPicPr>
          <p:nvPr/>
        </p:nvPicPr>
        <p:blipFill>
          <a:blip r:embed="rId3" cstate="print"/>
          <a:srcRect/>
          <a:stretch>
            <a:fillRect/>
          </a:stretch>
        </p:blipFill>
        <p:spPr bwMode="auto">
          <a:xfrm>
            <a:off x="179512" y="4149080"/>
            <a:ext cx="1944216" cy="243160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04664"/>
            <a:ext cx="6696744" cy="2031325"/>
          </a:xfrm>
          <a:prstGeom prst="rect">
            <a:avLst/>
          </a:prstGeom>
        </p:spPr>
        <p:txBody>
          <a:bodyPr wrap="square">
            <a:spAutoFit/>
          </a:bodyPr>
          <a:lstStyle/>
          <a:p>
            <a:r>
              <a:rPr lang="fr-FR" dirty="0" smtClean="0">
                <a:sym typeface="Wingdings"/>
              </a:rPr>
              <a:t> </a:t>
            </a:r>
            <a:r>
              <a:rPr lang="de-DE" dirty="0" smtClean="0">
                <a:sym typeface="Wingdings"/>
              </a:rPr>
              <a:t>Eine „archetypische Identität“.</a:t>
            </a:r>
          </a:p>
          <a:p>
            <a:r>
              <a:rPr lang="de-DE" dirty="0" smtClean="0"/>
              <a:t>Kirsten Krick-Aigner : „Die zeitgenössischen Autoren […] sind nicht in der Lage, eine Sprache  zur  österreichischen  jüdischen  Identität  zu  finden,  die  nicht  im Holocaust  verankert  ist  und  die  nur  möglich  wird,  wenn  eine  Diskussion unter Überlebenden, Peinigern und Kindern von Überlebenden das Schweigen gebrochen hat, das eine Identität nach der </a:t>
            </a:r>
            <a:r>
              <a:rPr lang="de-DE" dirty="0" err="1" smtClean="0"/>
              <a:t>Schoah</a:t>
            </a:r>
            <a:r>
              <a:rPr lang="de-DE" dirty="0" smtClean="0"/>
              <a:t>  verhindert.“</a:t>
            </a:r>
            <a:endParaRPr lang="de-DE" dirty="0"/>
          </a:p>
        </p:txBody>
      </p:sp>
      <p:sp>
        <p:nvSpPr>
          <p:cNvPr id="3" name="TextBox 2"/>
          <p:cNvSpPr txBox="1"/>
          <p:nvPr/>
        </p:nvSpPr>
        <p:spPr>
          <a:xfrm>
            <a:off x="1979712" y="4149080"/>
            <a:ext cx="4231262" cy="646331"/>
          </a:xfrm>
          <a:prstGeom prst="rect">
            <a:avLst/>
          </a:prstGeom>
          <a:noFill/>
        </p:spPr>
        <p:txBody>
          <a:bodyPr wrap="square" rtlCol="0">
            <a:spAutoFit/>
          </a:bodyPr>
          <a:lstStyle/>
          <a:p>
            <a:r>
              <a:rPr lang="fr-FR" dirty="0" smtClean="0">
                <a:sym typeface="Wingdings"/>
              </a:rPr>
              <a:t> </a:t>
            </a:r>
            <a:r>
              <a:rPr lang="de-DE" dirty="0" smtClean="0">
                <a:sym typeface="Wingdings"/>
              </a:rPr>
              <a:t>Das Problem mit dem Wort „</a:t>
            </a:r>
            <a:r>
              <a:rPr lang="de-DE" dirty="0" err="1" smtClean="0"/>
              <a:t>Schoah</a:t>
            </a:r>
            <a:r>
              <a:rPr lang="de-DE" dirty="0" smtClean="0"/>
              <a:t>“ (Henri </a:t>
            </a:r>
            <a:r>
              <a:rPr lang="de-DE" dirty="0" err="1" smtClean="0"/>
              <a:t>Meschonnic</a:t>
            </a:r>
            <a:r>
              <a:rPr lang="de-DE" dirty="0" smtClean="0"/>
              <a:t>)</a:t>
            </a:r>
            <a:endParaRPr lang="de-DE" dirty="0"/>
          </a:p>
        </p:txBody>
      </p:sp>
      <p:pic>
        <p:nvPicPr>
          <p:cNvPr id="50178" name="Picture 2" descr="Jüdische Identitäten"/>
          <p:cNvPicPr>
            <a:picLocks noChangeAspect="1" noChangeArrowheads="1"/>
          </p:cNvPicPr>
          <p:nvPr/>
        </p:nvPicPr>
        <p:blipFill>
          <a:blip r:embed="rId2" cstate="print"/>
          <a:srcRect/>
          <a:stretch>
            <a:fillRect/>
          </a:stretch>
        </p:blipFill>
        <p:spPr bwMode="auto">
          <a:xfrm>
            <a:off x="7308304" y="260648"/>
            <a:ext cx="1501899" cy="2236161"/>
          </a:xfrm>
          <a:prstGeom prst="rect">
            <a:avLst/>
          </a:prstGeom>
          <a:noFill/>
        </p:spPr>
      </p:pic>
      <p:sp>
        <p:nvSpPr>
          <p:cNvPr id="9" name="TextBox 8"/>
          <p:cNvSpPr txBox="1"/>
          <p:nvPr/>
        </p:nvSpPr>
        <p:spPr>
          <a:xfrm>
            <a:off x="323528" y="2492896"/>
            <a:ext cx="3843296" cy="369332"/>
          </a:xfrm>
          <a:prstGeom prst="rect">
            <a:avLst/>
          </a:prstGeom>
          <a:noFill/>
        </p:spPr>
        <p:txBody>
          <a:bodyPr wrap="none" rtlCol="0">
            <a:spAutoFit/>
          </a:bodyPr>
          <a:lstStyle/>
          <a:p>
            <a:r>
              <a:rPr lang="fr-FR" dirty="0" smtClean="0">
                <a:sym typeface="Wingdings"/>
              </a:rPr>
              <a:t> </a:t>
            </a:r>
            <a:r>
              <a:rPr lang="de-DE" dirty="0" err="1" smtClean="0">
                <a:sym typeface="Wingdings"/>
              </a:rPr>
              <a:t>Centropa</a:t>
            </a:r>
            <a:r>
              <a:rPr lang="de-DE" dirty="0" smtClean="0">
                <a:sym typeface="Wingdings"/>
              </a:rPr>
              <a:t>: nicht nur Trauma und Tod</a:t>
            </a:r>
            <a:endParaRPr lang="de-DE" dirty="0"/>
          </a:p>
        </p:txBody>
      </p:sp>
      <p:sp>
        <p:nvSpPr>
          <p:cNvPr id="10" name="TextBox 9"/>
          <p:cNvSpPr txBox="1"/>
          <p:nvPr/>
        </p:nvSpPr>
        <p:spPr>
          <a:xfrm>
            <a:off x="323528" y="2924944"/>
            <a:ext cx="5904655" cy="1200329"/>
          </a:xfrm>
          <a:prstGeom prst="rect">
            <a:avLst/>
          </a:prstGeom>
          <a:noFill/>
        </p:spPr>
        <p:txBody>
          <a:bodyPr wrap="square" rtlCol="0">
            <a:spAutoFit/>
          </a:bodyPr>
          <a:lstStyle/>
          <a:p>
            <a:r>
              <a:rPr lang="fr-FR" dirty="0" smtClean="0">
                <a:sym typeface="Wingdings"/>
              </a:rPr>
              <a:t> </a:t>
            </a:r>
            <a:r>
              <a:rPr lang="de-DE" dirty="0" err="1" smtClean="0"/>
              <a:t>Levinas</a:t>
            </a:r>
            <a:r>
              <a:rPr lang="de-DE" dirty="0" smtClean="0"/>
              <a:t>: „Sich auf den ‚</a:t>
            </a:r>
            <a:r>
              <a:rPr lang="de-DE" b="1" dirty="0" smtClean="0"/>
              <a:t>Holocaust</a:t>
            </a:r>
            <a:r>
              <a:rPr lang="de-DE" dirty="0" smtClean="0"/>
              <a:t>‘ zu berufen, um damit zu sagen, dass Gott unter allen Umständen mit uns ist, ist genauso abscheulich wie das ‚Gott mit uns‘, das auf den Gürteln der Henker stand.“</a:t>
            </a:r>
            <a:endParaRPr lang="fr-FR" dirty="0"/>
          </a:p>
        </p:txBody>
      </p:sp>
      <p:pic>
        <p:nvPicPr>
          <p:cNvPr id="50180" name="Picture 4" descr="Résultat de recherche d'images pour &quot;ss &quot;gott mit uns&quot;&quot;"/>
          <p:cNvPicPr>
            <a:picLocks noChangeAspect="1" noChangeArrowheads="1"/>
          </p:cNvPicPr>
          <p:nvPr/>
        </p:nvPicPr>
        <p:blipFill>
          <a:blip r:embed="rId3" cstate="print"/>
          <a:srcRect/>
          <a:stretch>
            <a:fillRect/>
          </a:stretch>
        </p:blipFill>
        <p:spPr bwMode="auto">
          <a:xfrm>
            <a:off x="6307490" y="2708921"/>
            <a:ext cx="2504648" cy="1944216"/>
          </a:xfrm>
          <a:prstGeom prst="rect">
            <a:avLst/>
          </a:prstGeom>
          <a:noFill/>
        </p:spPr>
      </p:pic>
      <p:pic>
        <p:nvPicPr>
          <p:cNvPr id="50182" name="Picture 6" descr="Résultat de recherche d'images pour &quot;shoah lanzmann&quot;"/>
          <p:cNvPicPr>
            <a:picLocks noChangeAspect="1" noChangeArrowheads="1"/>
          </p:cNvPicPr>
          <p:nvPr/>
        </p:nvPicPr>
        <p:blipFill>
          <a:blip r:embed="rId4" cstate="print"/>
          <a:srcRect/>
          <a:stretch>
            <a:fillRect/>
          </a:stretch>
        </p:blipFill>
        <p:spPr bwMode="auto">
          <a:xfrm>
            <a:off x="181028" y="4221088"/>
            <a:ext cx="1726676" cy="2448272"/>
          </a:xfrm>
          <a:prstGeom prst="rect">
            <a:avLst/>
          </a:prstGeom>
          <a:noFill/>
        </p:spPr>
      </p:pic>
      <p:sp>
        <p:nvSpPr>
          <p:cNvPr id="13" name="TextBox 12"/>
          <p:cNvSpPr txBox="1"/>
          <p:nvPr/>
        </p:nvSpPr>
        <p:spPr>
          <a:xfrm>
            <a:off x="2051720" y="5013176"/>
            <a:ext cx="6948264" cy="1477328"/>
          </a:xfrm>
          <a:prstGeom prst="rect">
            <a:avLst/>
          </a:prstGeom>
          <a:noFill/>
        </p:spPr>
        <p:txBody>
          <a:bodyPr wrap="square" rtlCol="0">
            <a:spAutoFit/>
          </a:bodyPr>
          <a:lstStyle/>
          <a:p>
            <a:r>
              <a:rPr lang="de-DE" dirty="0" smtClean="0"/>
              <a:t>„Der Skandal,  den die Benutzung des Wortes in den Medien kaschiert, besteht darin, dass ein Wort, das in der Bibel, wo es 13 Mal vorkommt, einen Sturm, ein Unwetter oder eine Verwüstung bezeichnet – bei Hiob zwei Mal –, dass dieses Wort den Massenmord als verheerenden Sturm darstellt. Ganz einfach ein Naturphänomen.“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332656"/>
            <a:ext cx="8640960" cy="3416320"/>
          </a:xfrm>
          <a:prstGeom prst="rect">
            <a:avLst/>
          </a:prstGeom>
          <a:noFill/>
        </p:spPr>
        <p:txBody>
          <a:bodyPr wrap="square" rtlCol="0">
            <a:spAutoFit/>
          </a:bodyPr>
          <a:lstStyle/>
          <a:p>
            <a:r>
              <a:rPr lang="de-DE" dirty="0" smtClean="0"/>
              <a:t>„[…] Die Nazis hätten Grund dazu, es gehörte zu ihrer Taktik, auf eine verhüllende Terminologie zurückzugreifen, die zugleich deutlich ist: „Endlösung“ oder „Evakuierung“ (statt Deportation). Da gab es nichts Unnennbares, Unsagbares. […] Auf ähnliche Weise verdichtet „</a:t>
            </a:r>
            <a:r>
              <a:rPr lang="de-DE" dirty="0" err="1" smtClean="0"/>
              <a:t>Schoah</a:t>
            </a:r>
            <a:r>
              <a:rPr lang="de-DE" dirty="0" smtClean="0"/>
              <a:t>“ einen „Erinnerungskult“, der alles verschlingt, was von den Überlebenden an Leben übrig geblieben ist. Der Vorgang macht ein Wort zum Bedeutungsträger für alles, was dahintersteht. </a:t>
            </a:r>
            <a:r>
              <a:rPr lang="de-DE" dirty="0" err="1" smtClean="0"/>
              <a:t>Jeschajahu</a:t>
            </a:r>
            <a:r>
              <a:rPr lang="de-DE" dirty="0" smtClean="0"/>
              <a:t> </a:t>
            </a:r>
            <a:r>
              <a:rPr lang="de-DE" dirty="0" err="1" smtClean="0"/>
              <a:t>Leibowitz</a:t>
            </a:r>
            <a:r>
              <a:rPr lang="de-DE" dirty="0" smtClean="0"/>
              <a:t> hat das so formuliert: „Der große Irrtum besteht heute darin, aus der </a:t>
            </a:r>
            <a:r>
              <a:rPr lang="de-DE" dirty="0" err="1" smtClean="0"/>
              <a:t>Schoah</a:t>
            </a:r>
            <a:r>
              <a:rPr lang="de-DE" dirty="0" smtClean="0"/>
              <a:t> die zentrale Frage für alles zu machen, was das jüdische Volk betrifft.“ Auf diese Weise ist die </a:t>
            </a:r>
            <a:r>
              <a:rPr lang="de-DE" dirty="0" err="1" smtClean="0"/>
              <a:t>Schoah</a:t>
            </a:r>
            <a:r>
              <a:rPr lang="de-DE" dirty="0" smtClean="0"/>
              <a:t> für viele </a:t>
            </a:r>
            <a:r>
              <a:rPr lang="de-DE" b="1" dirty="0" smtClean="0"/>
              <a:t>zum Ersatz für „Judentum“ </a:t>
            </a:r>
            <a:r>
              <a:rPr lang="de-DE" dirty="0" smtClean="0"/>
              <a:t>geworden. […] Das Wort „</a:t>
            </a:r>
            <a:r>
              <a:rPr lang="de-DE" dirty="0" err="1" smtClean="0"/>
              <a:t>Schoah</a:t>
            </a:r>
            <a:r>
              <a:rPr lang="de-DE" dirty="0" smtClean="0"/>
              <a:t>“ […] enthält und behauptet die Vollendung des Theologisch Politischen, die Endlösung für das Volk, das Gott ermordet hat, das zum wahren auserwählten Volk wird. Es wäre besser für die Sprache, wäre das Wort eines Tages nicht mehr als der Titel eines Films.“</a:t>
            </a:r>
            <a:endParaRPr lang="fr-FR" dirty="0"/>
          </a:p>
        </p:txBody>
      </p:sp>
      <p:sp>
        <p:nvSpPr>
          <p:cNvPr id="47106" name="AutoShape 2" descr="Résultat de recherche d'images pour &quot;The Destruction of the European Jew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7110" name="Picture 6" descr="http://jerome-segal.de/ngram_french.JPG"/>
          <p:cNvPicPr>
            <a:picLocks noChangeAspect="1" noChangeArrowheads="1"/>
          </p:cNvPicPr>
          <p:nvPr/>
        </p:nvPicPr>
        <p:blipFill>
          <a:blip r:embed="rId2" cstate="print"/>
          <a:srcRect/>
          <a:stretch>
            <a:fillRect/>
          </a:stretch>
        </p:blipFill>
        <p:spPr bwMode="auto">
          <a:xfrm>
            <a:off x="2339752" y="3645024"/>
            <a:ext cx="6552728" cy="31099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877272"/>
            <a:ext cx="3412473" cy="369332"/>
          </a:xfrm>
          <a:prstGeom prst="rect">
            <a:avLst/>
          </a:prstGeom>
        </p:spPr>
        <p:txBody>
          <a:bodyPr wrap="none">
            <a:spAutoFit/>
          </a:bodyPr>
          <a:lstStyle/>
          <a:p>
            <a:r>
              <a:rPr lang="fr-FR" dirty="0" smtClean="0">
                <a:sym typeface="Wingdings"/>
              </a:rPr>
              <a:t> </a:t>
            </a:r>
            <a:r>
              <a:rPr lang="fr-FR" dirty="0" err="1" smtClean="0">
                <a:sym typeface="Wingdings"/>
              </a:rPr>
              <a:t>Liebe</a:t>
            </a:r>
            <a:r>
              <a:rPr lang="fr-FR" dirty="0" smtClean="0">
                <a:sym typeface="Wingdings"/>
              </a:rPr>
              <a:t> </a:t>
            </a:r>
            <a:r>
              <a:rPr lang="fr-FR" dirty="0" err="1" smtClean="0">
                <a:sym typeface="Wingdings"/>
              </a:rPr>
              <a:t>tote</a:t>
            </a:r>
            <a:r>
              <a:rPr lang="fr-FR" dirty="0" smtClean="0">
                <a:sym typeface="Wingdings"/>
              </a:rPr>
              <a:t> </a:t>
            </a:r>
            <a:r>
              <a:rPr lang="fr-FR" dirty="0" err="1" smtClean="0">
                <a:sym typeface="Wingdings"/>
              </a:rPr>
              <a:t>Kultur</a:t>
            </a:r>
            <a:r>
              <a:rPr lang="fr-FR" dirty="0" smtClean="0">
                <a:sym typeface="Wingdings"/>
              </a:rPr>
              <a:t> </a:t>
            </a:r>
            <a:r>
              <a:rPr lang="fr-FR" dirty="0" err="1" smtClean="0">
                <a:sym typeface="Wingdings"/>
              </a:rPr>
              <a:t>als</a:t>
            </a:r>
            <a:r>
              <a:rPr lang="fr-FR" dirty="0" smtClean="0">
                <a:sym typeface="Wingdings"/>
              </a:rPr>
              <a:t> </a:t>
            </a:r>
            <a:r>
              <a:rPr lang="fr-FR" dirty="0" err="1" smtClean="0">
                <a:sym typeface="Wingdings"/>
              </a:rPr>
              <a:t>lebendige</a:t>
            </a:r>
            <a:r>
              <a:rPr lang="fr-FR" dirty="0" smtClean="0">
                <a:sym typeface="Wingdings"/>
              </a:rPr>
              <a:t>?</a:t>
            </a:r>
            <a:endParaRPr lang="fr-FR" dirty="0"/>
          </a:p>
        </p:txBody>
      </p:sp>
      <p:sp>
        <p:nvSpPr>
          <p:cNvPr id="4" name="TextBox 3"/>
          <p:cNvSpPr txBox="1"/>
          <p:nvPr/>
        </p:nvSpPr>
        <p:spPr>
          <a:xfrm>
            <a:off x="5455170" y="1054477"/>
            <a:ext cx="3688830" cy="646331"/>
          </a:xfrm>
          <a:prstGeom prst="rect">
            <a:avLst/>
          </a:prstGeom>
          <a:noFill/>
        </p:spPr>
        <p:txBody>
          <a:bodyPr wrap="none" rtlCol="0">
            <a:spAutoFit/>
          </a:bodyPr>
          <a:lstStyle/>
          <a:p>
            <a:r>
              <a:rPr lang="fr-FR" dirty="0" smtClean="0"/>
              <a:t>Zahlen </a:t>
            </a:r>
            <a:r>
              <a:rPr lang="fr-FR" dirty="0" err="1" smtClean="0"/>
              <a:t>für</a:t>
            </a:r>
            <a:r>
              <a:rPr lang="fr-FR" dirty="0" smtClean="0"/>
              <a:t> </a:t>
            </a:r>
            <a:r>
              <a:rPr lang="fr-FR" dirty="0" err="1" smtClean="0"/>
              <a:t>Juden</a:t>
            </a:r>
            <a:r>
              <a:rPr lang="fr-FR" dirty="0" smtClean="0"/>
              <a:t> </a:t>
            </a:r>
            <a:r>
              <a:rPr lang="fr-FR" dirty="0" err="1" smtClean="0"/>
              <a:t>und</a:t>
            </a:r>
            <a:r>
              <a:rPr lang="fr-FR" dirty="0" smtClean="0"/>
              <a:t> Roma </a:t>
            </a:r>
          </a:p>
          <a:p>
            <a:r>
              <a:rPr lang="fr-FR" dirty="0" smtClean="0"/>
              <a:t>(65.000 / 185.000 </a:t>
            </a:r>
            <a:r>
              <a:rPr lang="fr-FR" dirty="0" err="1" smtClean="0"/>
              <a:t>und</a:t>
            </a:r>
            <a:r>
              <a:rPr lang="fr-FR" dirty="0" smtClean="0"/>
              <a:t> 9.500 / 11.000</a:t>
            </a:r>
            <a:endParaRPr lang="fr-FR" dirty="0"/>
          </a:p>
        </p:txBody>
      </p:sp>
      <p:pic>
        <p:nvPicPr>
          <p:cNvPr id="46082" name="Picture 2" descr="Résultat de recherche d'images pour &quot;The Years of Extermination: Nazi Germany and the Jews&quot;"/>
          <p:cNvPicPr>
            <a:picLocks noChangeAspect="1" noChangeArrowheads="1"/>
          </p:cNvPicPr>
          <p:nvPr/>
        </p:nvPicPr>
        <p:blipFill>
          <a:blip r:embed="rId2" cstate="print"/>
          <a:srcRect/>
          <a:stretch>
            <a:fillRect/>
          </a:stretch>
        </p:blipFill>
        <p:spPr bwMode="auto">
          <a:xfrm>
            <a:off x="2987825" y="260648"/>
            <a:ext cx="2304256" cy="3675288"/>
          </a:xfrm>
          <a:prstGeom prst="rect">
            <a:avLst/>
          </a:prstGeom>
          <a:noFill/>
        </p:spPr>
      </p:pic>
      <p:pic>
        <p:nvPicPr>
          <p:cNvPr id="8" name="Picture 4" descr="Résultat de recherche d'images pour &quot;The Destruction of the European Jews&quot;"/>
          <p:cNvPicPr>
            <a:picLocks noChangeAspect="1" noChangeArrowheads="1"/>
          </p:cNvPicPr>
          <p:nvPr/>
        </p:nvPicPr>
        <p:blipFill>
          <a:blip r:embed="rId3" cstate="print"/>
          <a:srcRect/>
          <a:stretch>
            <a:fillRect/>
          </a:stretch>
        </p:blipFill>
        <p:spPr bwMode="auto">
          <a:xfrm>
            <a:off x="323528" y="260647"/>
            <a:ext cx="2376264" cy="3644577"/>
          </a:xfrm>
          <a:prstGeom prst="rect">
            <a:avLst/>
          </a:prstGeom>
          <a:noFill/>
        </p:spPr>
      </p:pic>
      <p:sp>
        <p:nvSpPr>
          <p:cNvPr id="9" name="TextBox 8"/>
          <p:cNvSpPr txBox="1"/>
          <p:nvPr/>
        </p:nvSpPr>
        <p:spPr>
          <a:xfrm>
            <a:off x="5436096" y="260648"/>
            <a:ext cx="3563888" cy="646331"/>
          </a:xfrm>
          <a:prstGeom prst="rect">
            <a:avLst/>
          </a:prstGeom>
          <a:noFill/>
        </p:spPr>
        <p:txBody>
          <a:bodyPr wrap="square" rtlCol="0">
            <a:spAutoFit/>
          </a:bodyPr>
          <a:lstStyle/>
          <a:p>
            <a:r>
              <a:rPr lang="de-DE" dirty="0" smtClean="0"/>
              <a:t>„</a:t>
            </a:r>
            <a:r>
              <a:rPr lang="de-DE" dirty="0" err="1" smtClean="0"/>
              <a:t>Schoah</a:t>
            </a:r>
            <a:r>
              <a:rPr lang="de-DE" dirty="0" smtClean="0"/>
              <a:t>“ bedeutet ein jüdisches Monopol des Leidens</a:t>
            </a:r>
            <a:endParaRPr lang="fr-FR" dirty="0"/>
          </a:p>
        </p:txBody>
      </p:sp>
      <p:sp>
        <p:nvSpPr>
          <p:cNvPr id="10" name="Rectangle 9"/>
          <p:cNvSpPr/>
          <p:nvPr/>
        </p:nvSpPr>
        <p:spPr>
          <a:xfrm>
            <a:off x="323528" y="4077072"/>
            <a:ext cx="4689554" cy="369332"/>
          </a:xfrm>
          <a:prstGeom prst="rect">
            <a:avLst/>
          </a:prstGeom>
        </p:spPr>
        <p:txBody>
          <a:bodyPr wrap="none">
            <a:spAutoFit/>
          </a:bodyPr>
          <a:lstStyle/>
          <a:p>
            <a:r>
              <a:rPr lang="fr-FR" dirty="0" smtClean="0">
                <a:sym typeface="Wingdings"/>
              </a:rPr>
              <a:t> </a:t>
            </a:r>
            <a:r>
              <a:rPr lang="de-DE" dirty="0" smtClean="0">
                <a:sym typeface="Wingdings"/>
              </a:rPr>
              <a:t>Eine Identität, die sich auf Privilegien ausruht</a:t>
            </a:r>
            <a:endParaRPr lang="fr-FR" dirty="0"/>
          </a:p>
        </p:txBody>
      </p:sp>
      <p:sp>
        <p:nvSpPr>
          <p:cNvPr id="11" name="TextBox 10"/>
          <p:cNvSpPr txBox="1"/>
          <p:nvPr/>
        </p:nvSpPr>
        <p:spPr>
          <a:xfrm>
            <a:off x="395536" y="4581128"/>
            <a:ext cx="8568952" cy="1200329"/>
          </a:xfrm>
          <a:prstGeom prst="rect">
            <a:avLst/>
          </a:prstGeom>
          <a:noFill/>
        </p:spPr>
        <p:txBody>
          <a:bodyPr wrap="square" rtlCol="0">
            <a:spAutoFit/>
          </a:bodyPr>
          <a:lstStyle/>
          <a:p>
            <a:r>
              <a:rPr lang="fr-FR" dirty="0" smtClean="0"/>
              <a:t>Der „</a:t>
            </a:r>
            <a:r>
              <a:rPr lang="fr-FR" dirty="0" err="1" smtClean="0"/>
              <a:t>Zentralrat</a:t>
            </a:r>
            <a:r>
              <a:rPr lang="fr-FR" dirty="0" smtClean="0"/>
              <a:t> der </a:t>
            </a:r>
            <a:r>
              <a:rPr lang="fr-FR" dirty="0" err="1" smtClean="0"/>
              <a:t>Juden</a:t>
            </a:r>
            <a:r>
              <a:rPr lang="fr-FR" dirty="0" smtClean="0"/>
              <a:t>“ in </a:t>
            </a:r>
            <a:r>
              <a:rPr lang="fr-FR" dirty="0" err="1" smtClean="0"/>
              <a:t>Deutschland</a:t>
            </a:r>
            <a:endParaRPr lang="fr-FR" dirty="0" smtClean="0"/>
          </a:p>
          <a:p>
            <a:r>
              <a:rPr lang="fr-FR" dirty="0" err="1" smtClean="0"/>
              <a:t>Vertrag</a:t>
            </a:r>
            <a:r>
              <a:rPr lang="fr-FR" dirty="0" smtClean="0"/>
              <a:t> 2003 </a:t>
            </a:r>
            <a:r>
              <a:rPr lang="fr-FR" dirty="0" err="1" smtClean="0"/>
              <a:t>am</a:t>
            </a:r>
            <a:r>
              <a:rPr lang="fr-FR" dirty="0" smtClean="0"/>
              <a:t> </a:t>
            </a:r>
            <a:r>
              <a:rPr lang="fr-FR" dirty="0" err="1" smtClean="0"/>
              <a:t>Internationalen</a:t>
            </a:r>
            <a:r>
              <a:rPr lang="fr-FR" dirty="0" smtClean="0"/>
              <a:t> </a:t>
            </a:r>
            <a:r>
              <a:rPr lang="fr-FR" b="1" dirty="0" err="1" smtClean="0"/>
              <a:t>Holocaust</a:t>
            </a:r>
            <a:r>
              <a:rPr lang="fr-FR" dirty="0" smtClean="0"/>
              <a:t>-</a:t>
            </a:r>
            <a:r>
              <a:rPr lang="fr-FR" dirty="0" err="1" smtClean="0"/>
              <a:t>Gedenktag</a:t>
            </a:r>
            <a:r>
              <a:rPr lang="fr-FR" dirty="0" smtClean="0"/>
              <a:t> </a:t>
            </a:r>
            <a:r>
              <a:rPr lang="fr-FR" dirty="0" err="1" smtClean="0"/>
              <a:t>abgeschlossen</a:t>
            </a:r>
            <a:r>
              <a:rPr lang="fr-FR" dirty="0" smtClean="0"/>
              <a:t>, 3 </a:t>
            </a:r>
            <a:r>
              <a:rPr lang="fr-FR" dirty="0" err="1" smtClean="0"/>
              <a:t>Millionen</a:t>
            </a:r>
            <a:r>
              <a:rPr lang="fr-FR" dirty="0" smtClean="0"/>
              <a:t> Euro.</a:t>
            </a:r>
          </a:p>
          <a:p>
            <a:r>
              <a:rPr lang="fr-FR" dirty="0" smtClean="0"/>
              <a:t>2017: 10 </a:t>
            </a:r>
            <a:r>
              <a:rPr lang="fr-FR" dirty="0" err="1" smtClean="0"/>
              <a:t>Millionen</a:t>
            </a:r>
            <a:r>
              <a:rPr lang="fr-FR" dirty="0" smtClean="0"/>
              <a:t> + </a:t>
            </a:r>
            <a:r>
              <a:rPr lang="de-DE" dirty="0" smtClean="0"/>
              <a:t>Pflege verwaister jüdischer Friedhöfe (zur Hälfte) und die Förderung </a:t>
            </a:r>
          </a:p>
          <a:p>
            <a:r>
              <a:rPr lang="de-DE" dirty="0" smtClean="0"/>
              <a:t>von vier wissenschaftlichen Einrichtungen.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1662571" cy="369332"/>
          </a:xfrm>
          <a:prstGeom prst="rect">
            <a:avLst/>
          </a:prstGeom>
        </p:spPr>
        <p:txBody>
          <a:bodyPr wrap="none">
            <a:spAutoFit/>
          </a:bodyPr>
          <a:lstStyle/>
          <a:p>
            <a:r>
              <a:rPr lang="fr-FR" dirty="0" smtClean="0">
                <a:sym typeface="Wingdings"/>
              </a:rPr>
              <a:t> In </a:t>
            </a:r>
            <a:r>
              <a:rPr lang="fr-FR" dirty="0" err="1" smtClean="0">
                <a:sym typeface="Wingdings"/>
              </a:rPr>
              <a:t>Österreich</a:t>
            </a:r>
            <a:endParaRPr lang="fr-FR" dirty="0"/>
          </a:p>
        </p:txBody>
      </p:sp>
      <p:pic>
        <p:nvPicPr>
          <p:cNvPr id="45058" name="Picture 2" descr="http://archiv.jfw.at/2006/jfw_white.png"/>
          <p:cNvPicPr>
            <a:picLocks noChangeAspect="1" noChangeArrowheads="1"/>
          </p:cNvPicPr>
          <p:nvPr/>
        </p:nvPicPr>
        <p:blipFill>
          <a:blip r:embed="rId2" cstate="print"/>
          <a:srcRect/>
          <a:stretch>
            <a:fillRect/>
          </a:stretch>
        </p:blipFill>
        <p:spPr bwMode="auto">
          <a:xfrm>
            <a:off x="467544" y="908720"/>
            <a:ext cx="1587112" cy="648072"/>
          </a:xfrm>
          <a:prstGeom prst="rect">
            <a:avLst/>
          </a:prstGeom>
          <a:noFill/>
        </p:spPr>
      </p:pic>
      <p:pic>
        <p:nvPicPr>
          <p:cNvPr id="45059" name="Picture 3"/>
          <p:cNvPicPr>
            <a:picLocks noChangeAspect="1" noChangeArrowheads="1"/>
          </p:cNvPicPr>
          <p:nvPr/>
        </p:nvPicPr>
        <p:blipFill>
          <a:blip r:embed="rId3" cstate="print"/>
          <a:srcRect/>
          <a:stretch>
            <a:fillRect/>
          </a:stretch>
        </p:blipFill>
        <p:spPr bwMode="auto">
          <a:xfrm>
            <a:off x="2411760" y="260648"/>
            <a:ext cx="4305300" cy="2143125"/>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a:off x="539552" y="2924944"/>
            <a:ext cx="2891644" cy="1158999"/>
          </a:xfrm>
          <a:prstGeom prst="rect">
            <a:avLst/>
          </a:prstGeom>
          <a:noFill/>
          <a:ln w="9525">
            <a:noFill/>
            <a:miter lim="800000"/>
            <a:headEnd/>
            <a:tailEnd/>
          </a:ln>
        </p:spPr>
      </p:pic>
      <p:sp>
        <p:nvSpPr>
          <p:cNvPr id="9" name="TextBox 8"/>
          <p:cNvSpPr txBox="1"/>
          <p:nvPr/>
        </p:nvSpPr>
        <p:spPr>
          <a:xfrm>
            <a:off x="467544" y="2492896"/>
            <a:ext cx="5780429" cy="369332"/>
          </a:xfrm>
          <a:prstGeom prst="rect">
            <a:avLst/>
          </a:prstGeom>
          <a:noFill/>
        </p:spPr>
        <p:txBody>
          <a:bodyPr wrap="none" rtlCol="0">
            <a:spAutoFit/>
          </a:bodyPr>
          <a:lstStyle/>
          <a:p>
            <a:r>
              <a:rPr lang="fr-FR" dirty="0" err="1" smtClean="0"/>
              <a:t>Absetzbarkeit</a:t>
            </a:r>
            <a:r>
              <a:rPr lang="fr-FR" dirty="0" smtClean="0"/>
              <a:t> </a:t>
            </a:r>
            <a:r>
              <a:rPr lang="fr-FR" dirty="0" err="1" smtClean="0"/>
              <a:t>und</a:t>
            </a:r>
            <a:r>
              <a:rPr lang="fr-FR" dirty="0" smtClean="0"/>
              <a:t> </a:t>
            </a:r>
            <a:r>
              <a:rPr lang="fr-FR" dirty="0" err="1" smtClean="0"/>
              <a:t>Inserate</a:t>
            </a:r>
            <a:r>
              <a:rPr lang="fr-FR" dirty="0" smtClean="0"/>
              <a:t> (</a:t>
            </a:r>
            <a:r>
              <a:rPr lang="fr-FR" dirty="0" err="1" smtClean="0"/>
              <a:t>wie</a:t>
            </a:r>
            <a:r>
              <a:rPr lang="fr-FR" dirty="0" smtClean="0"/>
              <a:t> in den </a:t>
            </a:r>
            <a:r>
              <a:rPr lang="fr-FR" dirty="0" err="1" smtClean="0"/>
              <a:t>Boulevardzeitungen</a:t>
            </a:r>
            <a:r>
              <a:rPr lang="fr-FR" dirty="0" smtClean="0"/>
              <a:t>)</a:t>
            </a:r>
            <a:endParaRPr lang="fr-FR" dirty="0"/>
          </a:p>
        </p:txBody>
      </p:sp>
      <p:pic>
        <p:nvPicPr>
          <p:cNvPr id="45061" name="Picture 5"/>
          <p:cNvPicPr>
            <a:picLocks noChangeAspect="1" noChangeArrowheads="1"/>
          </p:cNvPicPr>
          <p:nvPr/>
        </p:nvPicPr>
        <p:blipFill>
          <a:blip r:embed="rId5" cstate="print"/>
          <a:srcRect/>
          <a:stretch>
            <a:fillRect/>
          </a:stretch>
        </p:blipFill>
        <p:spPr bwMode="auto">
          <a:xfrm>
            <a:off x="3059832" y="1285875"/>
            <a:ext cx="5410200" cy="5572125"/>
          </a:xfrm>
          <a:prstGeom prst="rect">
            <a:avLst/>
          </a:prstGeom>
          <a:noFill/>
          <a:ln w="9525">
            <a:noFill/>
            <a:miter lim="800000"/>
            <a:headEnd/>
            <a:tailEnd/>
          </a:ln>
        </p:spPr>
      </p:pic>
      <p:pic>
        <p:nvPicPr>
          <p:cNvPr id="45063" name="Picture 7" descr="NU_69_cover"/>
          <p:cNvPicPr>
            <a:picLocks noChangeAspect="1" noChangeArrowheads="1"/>
          </p:cNvPicPr>
          <p:nvPr/>
        </p:nvPicPr>
        <p:blipFill>
          <a:blip r:embed="rId6" cstate="print"/>
          <a:srcRect/>
          <a:stretch>
            <a:fillRect/>
          </a:stretch>
        </p:blipFill>
        <p:spPr bwMode="auto">
          <a:xfrm>
            <a:off x="611560" y="4149080"/>
            <a:ext cx="1905000" cy="2552700"/>
          </a:xfrm>
          <a:prstGeom prst="rect">
            <a:avLst/>
          </a:prstGeom>
          <a:noFill/>
        </p:spPr>
      </p:pic>
      <p:pic>
        <p:nvPicPr>
          <p:cNvPr id="45064" name="Picture 8"/>
          <p:cNvPicPr>
            <a:picLocks noChangeAspect="1" noChangeArrowheads="1"/>
          </p:cNvPicPr>
          <p:nvPr/>
        </p:nvPicPr>
        <p:blipFill>
          <a:blip r:embed="rId7" cstate="print"/>
          <a:srcRect/>
          <a:stretch>
            <a:fillRect/>
          </a:stretch>
        </p:blipFill>
        <p:spPr bwMode="auto">
          <a:xfrm>
            <a:off x="1979712" y="4653136"/>
            <a:ext cx="2609850" cy="98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4763355" cy="369332"/>
          </a:xfrm>
          <a:prstGeom prst="rect">
            <a:avLst/>
          </a:prstGeom>
        </p:spPr>
        <p:txBody>
          <a:bodyPr wrap="none">
            <a:spAutoFit/>
          </a:bodyPr>
          <a:lstStyle/>
          <a:p>
            <a:r>
              <a:rPr lang="fr-FR" dirty="0" smtClean="0">
                <a:sym typeface="Wingdings"/>
              </a:rPr>
              <a:t></a:t>
            </a:r>
            <a:r>
              <a:rPr lang="fr-FR" dirty="0" err="1" smtClean="0"/>
              <a:t>Israelitengesetz</a:t>
            </a:r>
            <a:r>
              <a:rPr lang="fr-FR" dirty="0" smtClean="0"/>
              <a:t> (1890, 2012, ca. 15.000 </a:t>
            </a:r>
            <a:r>
              <a:rPr lang="fr-FR" dirty="0" err="1" smtClean="0"/>
              <a:t>juden</a:t>
            </a:r>
            <a:r>
              <a:rPr lang="fr-FR" dirty="0" smtClean="0"/>
              <a:t>)</a:t>
            </a:r>
          </a:p>
        </p:txBody>
      </p:sp>
      <p:pic>
        <p:nvPicPr>
          <p:cNvPr id="49153" name="Picture 1"/>
          <p:cNvPicPr>
            <a:picLocks noChangeAspect="1" noChangeArrowheads="1"/>
          </p:cNvPicPr>
          <p:nvPr/>
        </p:nvPicPr>
        <p:blipFill>
          <a:blip r:embed="rId2" cstate="print"/>
          <a:srcRect/>
          <a:stretch>
            <a:fillRect/>
          </a:stretch>
        </p:blipFill>
        <p:spPr bwMode="auto">
          <a:xfrm>
            <a:off x="467544" y="908720"/>
            <a:ext cx="6249079" cy="3528392"/>
          </a:xfrm>
          <a:prstGeom prst="rect">
            <a:avLst/>
          </a:prstGeom>
          <a:noFill/>
          <a:ln w="9525">
            <a:noFill/>
            <a:miter lim="800000"/>
            <a:headEnd/>
            <a:tailEnd/>
          </a:ln>
        </p:spPr>
      </p:pic>
      <p:pic>
        <p:nvPicPr>
          <p:cNvPr id="49154" name="Picture 2"/>
          <p:cNvPicPr>
            <a:picLocks noChangeAspect="1" noChangeArrowheads="1"/>
          </p:cNvPicPr>
          <p:nvPr/>
        </p:nvPicPr>
        <p:blipFill>
          <a:blip r:embed="rId3" cstate="print"/>
          <a:srcRect/>
          <a:stretch>
            <a:fillRect/>
          </a:stretch>
        </p:blipFill>
        <p:spPr bwMode="auto">
          <a:xfrm>
            <a:off x="467544" y="5013176"/>
            <a:ext cx="6620127" cy="1273671"/>
          </a:xfrm>
          <a:prstGeom prst="rect">
            <a:avLst/>
          </a:prstGeom>
          <a:noFill/>
          <a:ln w="9525">
            <a:noFill/>
            <a:miter lim="800000"/>
            <a:headEnd/>
            <a:tailEnd/>
          </a:ln>
        </p:spPr>
      </p:pic>
      <p:sp>
        <p:nvSpPr>
          <p:cNvPr id="8" name="TextBox 7"/>
          <p:cNvSpPr txBox="1"/>
          <p:nvPr/>
        </p:nvSpPr>
        <p:spPr>
          <a:xfrm>
            <a:off x="5652120" y="4293096"/>
            <a:ext cx="3442033" cy="646331"/>
          </a:xfrm>
          <a:prstGeom prst="rect">
            <a:avLst/>
          </a:prstGeom>
          <a:noFill/>
        </p:spPr>
        <p:txBody>
          <a:bodyPr wrap="none" rtlCol="0">
            <a:spAutoFit/>
          </a:bodyPr>
          <a:lstStyle/>
          <a:p>
            <a:r>
              <a:rPr lang="fr-FR" dirty="0" err="1" smtClean="0"/>
              <a:t>Islamgesetz</a:t>
            </a:r>
            <a:r>
              <a:rPr lang="fr-FR" dirty="0" smtClean="0"/>
              <a:t> (1912, 2015)</a:t>
            </a:r>
          </a:p>
          <a:p>
            <a:r>
              <a:rPr lang="fr-FR" dirty="0" err="1" smtClean="0"/>
              <a:t>Drei</a:t>
            </a:r>
            <a:r>
              <a:rPr lang="fr-FR" dirty="0" smtClean="0"/>
              <a:t> </a:t>
            </a:r>
            <a:r>
              <a:rPr lang="fr-FR" dirty="0" err="1" smtClean="0"/>
              <a:t>Feiertagen</a:t>
            </a:r>
            <a:r>
              <a:rPr lang="fr-FR" dirty="0" smtClean="0"/>
              <a:t> (600.000 </a:t>
            </a:r>
            <a:r>
              <a:rPr lang="fr-FR" dirty="0" err="1" smtClean="0"/>
              <a:t>Muslime</a:t>
            </a:r>
            <a:r>
              <a:rPr lang="fr-FR"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836712"/>
            <a:ext cx="5202386" cy="369332"/>
          </a:xfrm>
          <a:prstGeom prst="rect">
            <a:avLst/>
          </a:prstGeom>
          <a:noFill/>
        </p:spPr>
        <p:txBody>
          <a:bodyPr wrap="none" rtlCol="0">
            <a:spAutoFit/>
          </a:bodyPr>
          <a:lstStyle/>
          <a:p>
            <a:r>
              <a:rPr lang="fr-FR" dirty="0" err="1" smtClean="0"/>
              <a:t>Beispiel</a:t>
            </a:r>
            <a:r>
              <a:rPr lang="fr-FR" dirty="0" smtClean="0"/>
              <a:t>: </a:t>
            </a:r>
            <a:r>
              <a:rPr lang="fr-FR" dirty="0" err="1" smtClean="0"/>
              <a:t>wie</a:t>
            </a:r>
            <a:r>
              <a:rPr lang="fr-FR" dirty="0" smtClean="0"/>
              <a:t> </a:t>
            </a:r>
            <a:r>
              <a:rPr lang="fr-FR" dirty="0" err="1" smtClean="0"/>
              <a:t>ich</a:t>
            </a:r>
            <a:r>
              <a:rPr lang="fr-FR" dirty="0" smtClean="0"/>
              <a:t> </a:t>
            </a:r>
            <a:r>
              <a:rPr lang="fr-FR" dirty="0" err="1" smtClean="0"/>
              <a:t>als</a:t>
            </a:r>
            <a:r>
              <a:rPr lang="fr-FR" dirty="0" smtClean="0"/>
              <a:t> IKG </a:t>
            </a:r>
            <a:r>
              <a:rPr lang="fr-FR" dirty="0" err="1" smtClean="0"/>
              <a:t>Mitglied</a:t>
            </a:r>
            <a:r>
              <a:rPr lang="fr-FR" dirty="0" smtClean="0"/>
              <a:t> </a:t>
            </a:r>
            <a:r>
              <a:rPr lang="fr-FR" dirty="0" err="1" smtClean="0"/>
              <a:t>angenommen</a:t>
            </a:r>
            <a:r>
              <a:rPr lang="fr-FR" dirty="0" smtClean="0"/>
              <a:t> </a:t>
            </a:r>
            <a:r>
              <a:rPr lang="fr-FR" dirty="0" err="1" smtClean="0"/>
              <a:t>wurde</a:t>
            </a:r>
            <a:endParaRPr lang="fr-FR" dirty="0"/>
          </a:p>
        </p:txBody>
      </p:sp>
      <p:sp>
        <p:nvSpPr>
          <p:cNvPr id="4" name="TextBox 3"/>
          <p:cNvSpPr txBox="1"/>
          <p:nvPr/>
        </p:nvSpPr>
        <p:spPr>
          <a:xfrm>
            <a:off x="467544" y="1628800"/>
            <a:ext cx="4464496" cy="5078313"/>
          </a:xfrm>
          <a:prstGeom prst="rect">
            <a:avLst/>
          </a:prstGeom>
          <a:noFill/>
        </p:spPr>
        <p:txBody>
          <a:bodyPr wrap="square" rtlCol="0">
            <a:spAutoFit/>
          </a:bodyPr>
          <a:lstStyle/>
          <a:p>
            <a:r>
              <a:rPr lang="de-DE" dirty="0" smtClean="0"/>
              <a:t>„Ich finde keine religiösen Spuren in meiner Familie. Ich weiß, dass mein Großvater (väterliche Seite, im Mai 1938 aus Wien vertrieben), einen Rabbi als Urgroßvater hatte. Mütterlicherseits sind es fast nur Intellektuelle, die natürlich (?) weder gläubig noch abergläubisch waren. Sie waren aber alle Juden und haben sich immer als solche deklariert und erkannt. In der Anlage fnden Sie einige Angehörige meiner Familie (alle von der mütterlichen Seite, da ich mich anscheinend dem bestehenden Sexismus unterwerfen muss). Die Geburtsurkunde liegt bei. </a:t>
            </a:r>
            <a:br>
              <a:rPr lang="de-DE" dirty="0" smtClean="0"/>
            </a:br>
            <a:r>
              <a:rPr lang="de-DE" dirty="0" smtClean="0"/>
              <a:t>Anmerkung: Seit 1905 haben wir zum Glück in Frankreich Staat und Kirche getrennt, die Religion steht also nicht in der Geburtsurkunde.“ </a:t>
            </a:r>
            <a:endParaRPr lang="fr-FR" dirty="0"/>
          </a:p>
        </p:txBody>
      </p:sp>
      <p:sp>
        <p:nvSpPr>
          <p:cNvPr id="5" name="TextBox 4"/>
          <p:cNvSpPr txBox="1"/>
          <p:nvPr/>
        </p:nvSpPr>
        <p:spPr>
          <a:xfrm>
            <a:off x="323528" y="332656"/>
            <a:ext cx="4693785" cy="369332"/>
          </a:xfrm>
          <a:prstGeom prst="rect">
            <a:avLst/>
          </a:prstGeom>
          <a:noFill/>
        </p:spPr>
        <p:txBody>
          <a:bodyPr wrap="none" rtlCol="0">
            <a:spAutoFit/>
          </a:bodyPr>
          <a:lstStyle/>
          <a:p>
            <a:r>
              <a:rPr lang="fr-FR" dirty="0" smtClean="0">
                <a:sym typeface="Wingdings"/>
              </a:rPr>
              <a:t> </a:t>
            </a:r>
            <a:r>
              <a:rPr lang="fr-FR" dirty="0" err="1" smtClean="0"/>
              <a:t>Wichtig</a:t>
            </a:r>
            <a:r>
              <a:rPr lang="fr-FR" dirty="0" smtClean="0"/>
              <a:t> </a:t>
            </a:r>
            <a:r>
              <a:rPr lang="fr-FR" dirty="0" err="1" smtClean="0"/>
              <a:t>bleibt</a:t>
            </a:r>
            <a:r>
              <a:rPr lang="fr-FR" dirty="0" smtClean="0"/>
              <a:t> vor </a:t>
            </a:r>
            <a:r>
              <a:rPr lang="fr-FR" dirty="0" err="1" smtClean="0"/>
              <a:t>allem</a:t>
            </a:r>
            <a:r>
              <a:rPr lang="fr-FR" dirty="0" smtClean="0"/>
              <a:t> der </a:t>
            </a:r>
            <a:r>
              <a:rPr lang="fr-FR" dirty="0" err="1" smtClean="0"/>
              <a:t>Zweite</a:t>
            </a:r>
            <a:r>
              <a:rPr lang="fr-FR" dirty="0" smtClean="0"/>
              <a:t> </a:t>
            </a:r>
            <a:r>
              <a:rPr lang="fr-FR" dirty="0" err="1" smtClean="0"/>
              <a:t>Weltkrieg</a:t>
            </a:r>
            <a:endParaRPr lang="fr-FR" dirty="0"/>
          </a:p>
        </p:txBody>
      </p:sp>
      <p:pic>
        <p:nvPicPr>
          <p:cNvPr id="50177" name="Picture 1"/>
          <p:cNvPicPr>
            <a:picLocks noChangeAspect="1" noChangeArrowheads="1"/>
          </p:cNvPicPr>
          <p:nvPr/>
        </p:nvPicPr>
        <p:blipFill>
          <a:blip r:embed="rId2" cstate="print"/>
          <a:srcRect/>
          <a:stretch>
            <a:fillRect/>
          </a:stretch>
        </p:blipFill>
        <p:spPr bwMode="auto">
          <a:xfrm>
            <a:off x="4876504" y="1340768"/>
            <a:ext cx="4017564" cy="5370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568952" cy="1446550"/>
          </a:xfrm>
          <a:prstGeom prst="rect">
            <a:avLst/>
          </a:prstGeom>
        </p:spPr>
        <p:txBody>
          <a:bodyPr wrap="square">
            <a:spAutoFit/>
          </a:bodyPr>
          <a:lstStyle/>
          <a:p>
            <a:pPr marL="342900" indent="-342900"/>
            <a:r>
              <a:rPr lang="de-AT" sz="4400" dirty="0" smtClean="0"/>
              <a:t>3. Solidarität als ontologische Dimension</a:t>
            </a:r>
          </a:p>
        </p:txBody>
      </p:sp>
      <p:sp>
        <p:nvSpPr>
          <p:cNvPr id="6" name="TextBox 5"/>
          <p:cNvSpPr txBox="1"/>
          <p:nvPr/>
        </p:nvSpPr>
        <p:spPr>
          <a:xfrm>
            <a:off x="2699792" y="1484784"/>
            <a:ext cx="6264696" cy="2031325"/>
          </a:xfrm>
          <a:prstGeom prst="rect">
            <a:avLst/>
          </a:prstGeom>
          <a:noFill/>
        </p:spPr>
        <p:txBody>
          <a:bodyPr wrap="square" rtlCol="0">
            <a:spAutoFit/>
          </a:bodyPr>
          <a:lstStyle/>
          <a:p>
            <a:r>
              <a:rPr lang="fr-FR" dirty="0" smtClean="0">
                <a:sym typeface="Wingdings"/>
              </a:rPr>
              <a:t>  </a:t>
            </a:r>
            <a:r>
              <a:rPr lang="de-DE" dirty="0" err="1" smtClean="0"/>
              <a:t>Levinas</a:t>
            </a:r>
            <a:r>
              <a:rPr lang="de-DE" dirty="0" smtClean="0"/>
              <a:t> und die Metaphysik der Alterität.</a:t>
            </a:r>
          </a:p>
          <a:p>
            <a:r>
              <a:rPr lang="de-DE" dirty="0" smtClean="0"/>
              <a:t>Apropos seiner Erfahrung im </a:t>
            </a:r>
            <a:r>
              <a:rPr lang="de-DE" dirty="0" err="1" smtClean="0"/>
              <a:t>Stalag</a:t>
            </a:r>
            <a:r>
              <a:rPr lang="de-DE" dirty="0" smtClean="0"/>
              <a:t>:</a:t>
            </a:r>
          </a:p>
          <a:p>
            <a:r>
              <a:rPr lang="de-DE" dirty="0" smtClean="0"/>
              <a:t>„Somit spielt sich das Abenteuer des Geistes auf der Erde ab, unter den Menschen; das Trauma meiner Sklaverei in Ägypten begründet meine Menschlichkeit  –  was  mich  von  vornherein  allen  Proletariern,  allen Elenden, allen Verfolgten der Erde nahebringt.“</a:t>
            </a:r>
            <a:endParaRPr lang="fr-FR" dirty="0"/>
          </a:p>
        </p:txBody>
      </p:sp>
      <p:pic>
        <p:nvPicPr>
          <p:cNvPr id="7" name="Picture 2" descr="Résultat de recherche d'images"/>
          <p:cNvPicPr>
            <a:picLocks noChangeAspect="1" noChangeArrowheads="1"/>
          </p:cNvPicPr>
          <p:nvPr/>
        </p:nvPicPr>
        <p:blipFill>
          <a:blip r:embed="rId2" cstate="print"/>
          <a:srcRect/>
          <a:stretch>
            <a:fillRect/>
          </a:stretch>
        </p:blipFill>
        <p:spPr bwMode="auto">
          <a:xfrm>
            <a:off x="388268" y="1556792"/>
            <a:ext cx="2095500" cy="3009901"/>
          </a:xfrm>
          <a:prstGeom prst="rect">
            <a:avLst/>
          </a:prstGeom>
          <a:noFill/>
        </p:spPr>
      </p:pic>
      <p:sp>
        <p:nvSpPr>
          <p:cNvPr id="10" name="TextBox 9"/>
          <p:cNvSpPr txBox="1"/>
          <p:nvPr/>
        </p:nvSpPr>
        <p:spPr>
          <a:xfrm>
            <a:off x="5292081" y="3861048"/>
            <a:ext cx="1152128" cy="2308324"/>
          </a:xfrm>
          <a:prstGeom prst="rect">
            <a:avLst/>
          </a:prstGeom>
          <a:noFill/>
        </p:spPr>
        <p:txBody>
          <a:bodyPr wrap="square" rtlCol="0">
            <a:spAutoFit/>
          </a:bodyPr>
          <a:lstStyle/>
          <a:p>
            <a:pPr algn="ctr"/>
            <a:r>
              <a:rPr lang="de-DE" dirty="0" smtClean="0"/>
              <a:t>Verzicht auf die Religion als Voraussetzung für Emanzipation ?</a:t>
            </a:r>
            <a:endParaRPr lang="fr-FR" dirty="0"/>
          </a:p>
        </p:txBody>
      </p:sp>
      <p:grpSp>
        <p:nvGrpSpPr>
          <p:cNvPr id="13" name="Group 12"/>
          <p:cNvGrpSpPr/>
          <p:nvPr/>
        </p:nvGrpSpPr>
        <p:grpSpPr>
          <a:xfrm>
            <a:off x="2627784" y="3573016"/>
            <a:ext cx="2561920" cy="3177644"/>
            <a:chOff x="2627784" y="3573016"/>
            <a:chExt cx="2561920" cy="3177644"/>
          </a:xfrm>
        </p:grpSpPr>
        <p:pic>
          <p:nvPicPr>
            <p:cNvPr id="44036" name="Picture 4" descr="Résultat de recherche d'images"/>
            <p:cNvPicPr>
              <a:picLocks noChangeAspect="1" noChangeArrowheads="1"/>
            </p:cNvPicPr>
            <p:nvPr/>
          </p:nvPicPr>
          <p:blipFill>
            <a:blip r:embed="rId3" cstate="print"/>
            <a:srcRect/>
            <a:stretch>
              <a:fillRect/>
            </a:stretch>
          </p:blipFill>
          <p:spPr bwMode="auto">
            <a:xfrm>
              <a:off x="2843808" y="3573016"/>
              <a:ext cx="2095500" cy="2809876"/>
            </a:xfrm>
            <a:prstGeom prst="rect">
              <a:avLst/>
            </a:prstGeom>
            <a:noFill/>
          </p:spPr>
        </p:pic>
        <p:sp>
          <p:nvSpPr>
            <p:cNvPr id="11" name="Rectangle 10"/>
            <p:cNvSpPr/>
            <p:nvPr/>
          </p:nvSpPr>
          <p:spPr>
            <a:xfrm>
              <a:off x="2627784" y="6381328"/>
              <a:ext cx="2561920" cy="369332"/>
            </a:xfrm>
            <a:prstGeom prst="rect">
              <a:avLst/>
            </a:prstGeom>
          </p:spPr>
          <p:txBody>
            <a:bodyPr wrap="none">
              <a:spAutoFit/>
            </a:bodyPr>
            <a:lstStyle/>
            <a:p>
              <a:r>
                <a:rPr lang="fr-FR" dirty="0" smtClean="0"/>
                <a:t>Bruno Bauer (1809-1882)</a:t>
              </a:r>
              <a:endParaRPr lang="fr-FR" dirty="0"/>
            </a:p>
          </p:txBody>
        </p:sp>
      </p:grpSp>
      <p:grpSp>
        <p:nvGrpSpPr>
          <p:cNvPr id="14" name="Group 13"/>
          <p:cNvGrpSpPr/>
          <p:nvPr/>
        </p:nvGrpSpPr>
        <p:grpSpPr>
          <a:xfrm>
            <a:off x="6516216" y="3645024"/>
            <a:ext cx="2430016" cy="3033628"/>
            <a:chOff x="6516216" y="3645024"/>
            <a:chExt cx="2430016" cy="3033628"/>
          </a:xfrm>
        </p:grpSpPr>
        <p:pic>
          <p:nvPicPr>
            <p:cNvPr id="44034" name="Picture 2" descr="Résultat de recherche d'images pour &quot;karl marx&quot;"/>
            <p:cNvPicPr>
              <a:picLocks noChangeAspect="1" noChangeArrowheads="1"/>
            </p:cNvPicPr>
            <p:nvPr/>
          </p:nvPicPr>
          <p:blipFill>
            <a:blip r:embed="rId4" cstate="print"/>
            <a:srcRect/>
            <a:stretch>
              <a:fillRect/>
            </a:stretch>
          </p:blipFill>
          <p:spPr bwMode="auto">
            <a:xfrm>
              <a:off x="6804248" y="3645024"/>
              <a:ext cx="1963859" cy="2715533"/>
            </a:xfrm>
            <a:prstGeom prst="rect">
              <a:avLst/>
            </a:prstGeom>
            <a:noFill/>
          </p:spPr>
        </p:pic>
        <p:sp>
          <p:nvSpPr>
            <p:cNvPr id="12" name="Rectangle 11"/>
            <p:cNvSpPr/>
            <p:nvPr/>
          </p:nvSpPr>
          <p:spPr>
            <a:xfrm>
              <a:off x="6516216" y="6309320"/>
              <a:ext cx="2430016" cy="369332"/>
            </a:xfrm>
            <a:prstGeom prst="rect">
              <a:avLst/>
            </a:prstGeom>
          </p:spPr>
          <p:txBody>
            <a:bodyPr wrap="square">
              <a:spAutoFit/>
            </a:bodyPr>
            <a:lstStyle/>
            <a:p>
              <a:r>
                <a:rPr lang="fr-FR" dirty="0" smtClean="0"/>
                <a:t>Karl Marx, 1818-1883 )</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3768" y="620688"/>
            <a:ext cx="6552728" cy="2308324"/>
          </a:xfrm>
          <a:prstGeom prst="rect">
            <a:avLst/>
          </a:prstGeom>
        </p:spPr>
        <p:txBody>
          <a:bodyPr wrap="square">
            <a:spAutoFit/>
          </a:bodyPr>
          <a:lstStyle/>
          <a:p>
            <a:r>
              <a:rPr lang="de-DE" dirty="0" smtClean="0"/>
              <a:t>„Die  Unterstützung  der  Kommunisten  unter  der  jüdischen  Bevölkerung  in  ihrer  Gesamtheit  war  unbedeutend.  Doch  unter  den  Aktivisten der Partei waren Juden mit einem Anteil von etwa sieben Prozent  unter  den  Teilnehmern  des  Gründungsparteitags  ziemlich überrepräsentiert</a:t>
            </a:r>
            <a:r>
              <a:rPr lang="de-DE" b="1" dirty="0" smtClean="0"/>
              <a:t>. Was das Zentralkomitee betrifft, das aus elf Personen bestand, so waren vier Kommunisten jüdischen Ursprungs dabei</a:t>
            </a:r>
            <a:r>
              <a:rPr lang="de-DE" dirty="0" smtClean="0"/>
              <a:t>: Rosa Luxemburg, Leo </a:t>
            </a:r>
            <a:r>
              <a:rPr lang="de-DE" dirty="0" err="1" smtClean="0"/>
              <a:t>Jogiches</a:t>
            </a:r>
            <a:r>
              <a:rPr lang="de-DE" dirty="0" smtClean="0"/>
              <a:t>, Paul Levi und August Thalheimer, alle mit Hochschulausbildung.“</a:t>
            </a:r>
            <a:endParaRPr lang="fr-FR" dirty="0"/>
          </a:p>
        </p:txBody>
      </p:sp>
      <p:pic>
        <p:nvPicPr>
          <p:cNvPr id="41986" name="Picture 2" descr="Résultat de recherche d'images pour &quot;jerry muller capitalism jews&quot;"/>
          <p:cNvPicPr>
            <a:picLocks noChangeAspect="1" noChangeArrowheads="1"/>
          </p:cNvPicPr>
          <p:nvPr/>
        </p:nvPicPr>
        <p:blipFill>
          <a:blip r:embed="rId2" cstate="print"/>
          <a:srcRect l="20807" r="20240"/>
          <a:stretch>
            <a:fillRect/>
          </a:stretch>
        </p:blipFill>
        <p:spPr bwMode="auto">
          <a:xfrm>
            <a:off x="539552" y="187638"/>
            <a:ext cx="1656184" cy="2809314"/>
          </a:xfrm>
          <a:prstGeom prst="rect">
            <a:avLst/>
          </a:prstGeom>
          <a:noFill/>
        </p:spPr>
      </p:pic>
      <p:grpSp>
        <p:nvGrpSpPr>
          <p:cNvPr id="10" name="Group 9"/>
          <p:cNvGrpSpPr/>
          <p:nvPr/>
        </p:nvGrpSpPr>
        <p:grpSpPr>
          <a:xfrm>
            <a:off x="35496" y="3131676"/>
            <a:ext cx="2967928" cy="3033628"/>
            <a:chOff x="35496" y="3131676"/>
            <a:chExt cx="2967928" cy="3033628"/>
          </a:xfrm>
        </p:grpSpPr>
        <p:sp>
          <p:nvSpPr>
            <p:cNvPr id="6" name="Rectangle 5"/>
            <p:cNvSpPr/>
            <p:nvPr/>
          </p:nvSpPr>
          <p:spPr>
            <a:xfrm>
              <a:off x="35496" y="5795972"/>
              <a:ext cx="2967928" cy="369332"/>
            </a:xfrm>
            <a:prstGeom prst="rect">
              <a:avLst/>
            </a:prstGeom>
          </p:spPr>
          <p:txBody>
            <a:bodyPr wrap="none">
              <a:spAutoFit/>
            </a:bodyPr>
            <a:lstStyle/>
            <a:p>
              <a:r>
                <a:rPr lang="fr-FR" dirty="0" smtClean="0"/>
                <a:t>Rosa Luxemburg (1871–1919)</a:t>
              </a:r>
              <a:endParaRPr lang="fr-FR" dirty="0"/>
            </a:p>
          </p:txBody>
        </p:sp>
        <p:pic>
          <p:nvPicPr>
            <p:cNvPr id="41988" name="Picture 4" descr="Résultat de recherche d'images pour &quot;Rosa Luxemburg (1871–1919)&quot;"/>
            <p:cNvPicPr>
              <a:picLocks noChangeAspect="1" noChangeArrowheads="1"/>
            </p:cNvPicPr>
            <p:nvPr/>
          </p:nvPicPr>
          <p:blipFill>
            <a:blip r:embed="rId3" cstate="print"/>
            <a:srcRect/>
            <a:stretch>
              <a:fillRect/>
            </a:stretch>
          </p:blipFill>
          <p:spPr bwMode="auto">
            <a:xfrm>
              <a:off x="578768" y="3131676"/>
              <a:ext cx="1905000" cy="2619375"/>
            </a:xfrm>
            <a:prstGeom prst="rect">
              <a:avLst/>
            </a:prstGeom>
            <a:noFill/>
          </p:spPr>
        </p:pic>
      </p:grpSp>
      <p:sp>
        <p:nvSpPr>
          <p:cNvPr id="8" name="TextBox 7"/>
          <p:cNvSpPr txBox="1"/>
          <p:nvPr/>
        </p:nvSpPr>
        <p:spPr>
          <a:xfrm>
            <a:off x="2975602" y="3430741"/>
            <a:ext cx="5616624" cy="1477328"/>
          </a:xfrm>
          <a:prstGeom prst="rect">
            <a:avLst/>
          </a:prstGeom>
          <a:noFill/>
        </p:spPr>
        <p:txBody>
          <a:bodyPr wrap="square" rtlCol="0">
            <a:spAutoFit/>
          </a:bodyPr>
          <a:lstStyle/>
          <a:p>
            <a:r>
              <a:rPr lang="fr-FR" dirty="0" smtClean="0">
                <a:sym typeface="Wingdings"/>
              </a:rPr>
              <a:t> </a:t>
            </a:r>
            <a:r>
              <a:rPr lang="de-DE" dirty="0" smtClean="0"/>
              <a:t>Es gibt keine „jüdische Frage“, ebenso wenig wie eine „Neger“-Frage oder eine „gelbe Gefahr“. Rassenhass ist eher ein Symptom sozialer Reaktion und bis zu einem gewissen Grad unvermeidlich in Gesellschaften, die auf Klassengegensätzen beruhen.</a:t>
            </a:r>
          </a:p>
        </p:txBody>
      </p:sp>
      <p:sp>
        <p:nvSpPr>
          <p:cNvPr id="9" name="TextBox 8"/>
          <p:cNvSpPr txBox="1"/>
          <p:nvPr/>
        </p:nvSpPr>
        <p:spPr>
          <a:xfrm>
            <a:off x="3047610" y="5014917"/>
            <a:ext cx="5772862" cy="646331"/>
          </a:xfrm>
          <a:prstGeom prst="rect">
            <a:avLst/>
          </a:prstGeom>
          <a:noFill/>
        </p:spPr>
        <p:txBody>
          <a:bodyPr wrap="none" rtlCol="0">
            <a:spAutoFit/>
          </a:bodyPr>
          <a:lstStyle/>
          <a:p>
            <a:r>
              <a:rPr lang="de-DE" dirty="0" smtClean="0"/>
              <a:t>„Ich fühle mich in der ganzen Welt zu Hause, wo es Wolken </a:t>
            </a:r>
          </a:p>
          <a:p>
            <a:r>
              <a:rPr lang="de-DE" dirty="0" smtClean="0"/>
              <a:t>und Vögel und Menschentränen gibt.“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Résultat de recherche d'images pour &quot;Emma Goldman (1869-1940)&quot;"/>
          <p:cNvPicPr>
            <a:picLocks noChangeAspect="1" noChangeArrowheads="1"/>
          </p:cNvPicPr>
          <p:nvPr/>
        </p:nvPicPr>
        <p:blipFill>
          <a:blip r:embed="rId2" cstate="print"/>
          <a:srcRect/>
          <a:stretch>
            <a:fillRect/>
          </a:stretch>
        </p:blipFill>
        <p:spPr bwMode="auto">
          <a:xfrm>
            <a:off x="251520" y="404664"/>
            <a:ext cx="3810000" cy="2381250"/>
          </a:xfrm>
          <a:prstGeom prst="rect">
            <a:avLst/>
          </a:prstGeom>
          <a:noFill/>
        </p:spPr>
      </p:pic>
      <p:sp>
        <p:nvSpPr>
          <p:cNvPr id="6" name="TextBox 5"/>
          <p:cNvSpPr txBox="1"/>
          <p:nvPr/>
        </p:nvSpPr>
        <p:spPr>
          <a:xfrm>
            <a:off x="683568" y="2780928"/>
            <a:ext cx="2888932" cy="369332"/>
          </a:xfrm>
          <a:prstGeom prst="rect">
            <a:avLst/>
          </a:prstGeom>
          <a:noFill/>
        </p:spPr>
        <p:txBody>
          <a:bodyPr wrap="none" rtlCol="0">
            <a:spAutoFit/>
          </a:bodyPr>
          <a:lstStyle/>
          <a:p>
            <a:r>
              <a:rPr lang="fr-FR" dirty="0" smtClean="0"/>
              <a:t>Emma Goldman (1869-1940)</a:t>
            </a:r>
            <a:endParaRPr lang="fr-FR" dirty="0"/>
          </a:p>
        </p:txBody>
      </p:sp>
      <p:sp>
        <p:nvSpPr>
          <p:cNvPr id="7" name="TextBox 6"/>
          <p:cNvSpPr txBox="1"/>
          <p:nvPr/>
        </p:nvSpPr>
        <p:spPr>
          <a:xfrm>
            <a:off x="4283969" y="476672"/>
            <a:ext cx="4752527" cy="1477328"/>
          </a:xfrm>
          <a:prstGeom prst="rect">
            <a:avLst/>
          </a:prstGeom>
          <a:noFill/>
        </p:spPr>
        <p:txBody>
          <a:bodyPr wrap="square" rtlCol="0">
            <a:spAutoFit/>
          </a:bodyPr>
          <a:lstStyle/>
          <a:p>
            <a:r>
              <a:rPr lang="fr-FR" dirty="0" smtClean="0">
                <a:sym typeface="Wingdings"/>
              </a:rPr>
              <a:t>  </a:t>
            </a:r>
            <a:r>
              <a:rPr lang="fr-FR" dirty="0" smtClean="0"/>
              <a:t>Die </a:t>
            </a:r>
            <a:r>
              <a:rPr lang="fr-FR" dirty="0" err="1" smtClean="0"/>
              <a:t>Bedeutung</a:t>
            </a:r>
            <a:r>
              <a:rPr lang="fr-FR" dirty="0" smtClean="0"/>
              <a:t> on </a:t>
            </a:r>
            <a:r>
              <a:rPr lang="fr-FR" dirty="0" err="1" smtClean="0"/>
              <a:t>Juden</a:t>
            </a:r>
            <a:r>
              <a:rPr lang="fr-FR" dirty="0" smtClean="0"/>
              <a:t> </a:t>
            </a:r>
            <a:r>
              <a:rPr lang="fr-FR" dirty="0" err="1" smtClean="0"/>
              <a:t>unter</a:t>
            </a:r>
            <a:r>
              <a:rPr lang="fr-FR" dirty="0" smtClean="0"/>
              <a:t> den </a:t>
            </a:r>
            <a:r>
              <a:rPr lang="fr-FR" dirty="0" err="1" smtClean="0"/>
              <a:t>Anarchisten</a:t>
            </a:r>
            <a:endParaRPr lang="fr-FR" dirty="0" smtClean="0"/>
          </a:p>
          <a:p>
            <a:r>
              <a:rPr lang="fr-FR" dirty="0" smtClean="0"/>
              <a:t>In den USA (Rolle </a:t>
            </a:r>
            <a:r>
              <a:rPr lang="fr-FR" dirty="0" err="1" smtClean="0"/>
              <a:t>von</a:t>
            </a:r>
            <a:r>
              <a:rPr lang="fr-FR" dirty="0" smtClean="0"/>
              <a:t> </a:t>
            </a:r>
            <a:r>
              <a:rPr lang="de-DE" dirty="0" smtClean="0"/>
              <a:t>Emma Goldman und Alexandre </a:t>
            </a:r>
            <a:r>
              <a:rPr lang="de-DE" dirty="0" err="1" smtClean="0"/>
              <a:t>Berkman</a:t>
            </a:r>
            <a:r>
              <a:rPr lang="de-DE" dirty="0" smtClean="0"/>
              <a:t>, 1885 bzw. 1888 aus dem russischen Kaiserreich gekommen)</a:t>
            </a:r>
            <a:endParaRPr lang="fr-FR" dirty="0"/>
          </a:p>
        </p:txBody>
      </p:sp>
      <p:sp>
        <p:nvSpPr>
          <p:cNvPr id="8" name="TextBox 7"/>
          <p:cNvSpPr txBox="1"/>
          <p:nvPr/>
        </p:nvSpPr>
        <p:spPr>
          <a:xfrm>
            <a:off x="4283968" y="1844824"/>
            <a:ext cx="4608512" cy="1200329"/>
          </a:xfrm>
          <a:prstGeom prst="rect">
            <a:avLst/>
          </a:prstGeom>
          <a:noFill/>
        </p:spPr>
        <p:txBody>
          <a:bodyPr wrap="square" rtlCol="0">
            <a:spAutoFit/>
          </a:bodyPr>
          <a:lstStyle/>
          <a:p>
            <a:r>
              <a:rPr lang="de-DE" dirty="0" smtClean="0"/>
              <a:t>„Sie verteidigten die Vernunft und die </a:t>
            </a:r>
          </a:p>
          <a:p>
            <a:r>
              <a:rPr lang="de-DE" dirty="0" smtClean="0"/>
              <a:t>Wissenschaft gegen die Ignoranz und die </a:t>
            </a:r>
            <a:r>
              <a:rPr lang="de-DE" dirty="0" err="1" smtClean="0"/>
              <a:t>Abergläubigkeit</a:t>
            </a:r>
            <a:r>
              <a:rPr lang="de-DE" dirty="0" smtClean="0"/>
              <a:t>, die, in ihrer Meinung, Ursprung jeder Religion sind.“</a:t>
            </a:r>
            <a:endParaRPr lang="fr-FR" dirty="0"/>
          </a:p>
        </p:txBody>
      </p:sp>
      <p:pic>
        <p:nvPicPr>
          <p:cNvPr id="9" name="Picture 2" descr="Résultat de recherche d'images pour &quot;yuri slezkine jewish century&quot;"/>
          <p:cNvPicPr>
            <a:picLocks noChangeAspect="1" noChangeArrowheads="1"/>
          </p:cNvPicPr>
          <p:nvPr/>
        </p:nvPicPr>
        <p:blipFill>
          <a:blip r:embed="rId3" cstate="print"/>
          <a:srcRect/>
          <a:stretch>
            <a:fillRect/>
          </a:stretch>
        </p:blipFill>
        <p:spPr bwMode="auto">
          <a:xfrm>
            <a:off x="6732240" y="3356992"/>
            <a:ext cx="2032843" cy="3083248"/>
          </a:xfrm>
          <a:prstGeom prst="rect">
            <a:avLst/>
          </a:prstGeom>
          <a:noFill/>
        </p:spPr>
      </p:pic>
      <p:sp>
        <p:nvSpPr>
          <p:cNvPr id="10" name="Rectangle 9"/>
          <p:cNvSpPr/>
          <p:nvPr/>
        </p:nvSpPr>
        <p:spPr>
          <a:xfrm>
            <a:off x="251520" y="3284984"/>
            <a:ext cx="6462464" cy="3416320"/>
          </a:xfrm>
          <a:prstGeom prst="rect">
            <a:avLst/>
          </a:prstGeom>
        </p:spPr>
        <p:txBody>
          <a:bodyPr wrap="square">
            <a:spAutoFit/>
          </a:bodyPr>
          <a:lstStyle/>
          <a:p>
            <a:r>
              <a:rPr lang="de-DE" dirty="0" smtClean="0"/>
              <a:t>„Keine andere ethnische Gruppe war so mustergültig sowjetisch, und keine andere ethnische Gruppe war so sehr darauf erpicht, ihre Sprache, ihre Rituale und ihre traditionellen Siedlungsgebiete aufzugeben. Keine andere Nationalität war mit anderen Worten so </a:t>
            </a:r>
            <a:r>
              <a:rPr lang="de-DE" dirty="0" err="1" smtClean="0"/>
              <a:t>merkurianisch</a:t>
            </a:r>
            <a:r>
              <a:rPr lang="de-DE" dirty="0" smtClean="0"/>
              <a:t> (ganz Kopf ohne Körper) und so revolutionär (ganz Jugend ohne Tradition).  (…)  Die  Juden  waren  in  solchem  Maße  verstädtert,  gut  ausgebildet und darauf erpicht, mit den Mitteln der Säkularisierung, der Mischehe und des Wechsels der Sprache zu Weltbürgern zu werden, dass die Schaffung einer Nation sowjetischen Stils in ihrem Fall überflüssig  oder  kontraproduktiv  erschien  (…).  Die  Juden  schienen  viel  sowjetischer zu sein als der Rest der Sowjetunion.“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4624"/>
            <a:ext cx="8820472" cy="4616648"/>
          </a:xfrm>
          <a:prstGeom prst="rect">
            <a:avLst/>
          </a:prstGeom>
          <a:noFill/>
        </p:spPr>
        <p:txBody>
          <a:bodyPr wrap="square" rtlCol="0">
            <a:spAutoFit/>
          </a:bodyPr>
          <a:lstStyle/>
          <a:p>
            <a:r>
              <a:rPr lang="de-AT" sz="2400" dirty="0" smtClean="0"/>
              <a:t>Wie kann man Jude sein, ohne Religion?</a:t>
            </a:r>
          </a:p>
          <a:p>
            <a:r>
              <a:rPr lang="de-AT" sz="2400" dirty="0" smtClean="0"/>
              <a:t>Welche Rolle hat dann die Religion gespielt?</a:t>
            </a:r>
          </a:p>
          <a:p>
            <a:r>
              <a:rPr lang="de-AT" sz="2400" dirty="0" smtClean="0"/>
              <a:t>Wer ist Jude, wenn man Jude ohne Anbindung zu einer Religionsgemeinschaft sein kann?</a:t>
            </a:r>
          </a:p>
          <a:p>
            <a:r>
              <a:rPr lang="de-AT" sz="2400" dirty="0" smtClean="0"/>
              <a:t>Was können Jüdinnen und Juden in der modernen Gesellschaft beitragen?</a:t>
            </a:r>
            <a:br>
              <a:rPr lang="de-AT" sz="2400" dirty="0" smtClean="0"/>
            </a:br>
            <a:endParaRPr lang="de-AT" sz="2400" dirty="0" smtClean="0"/>
          </a:p>
          <a:p>
            <a:pPr marL="342900" indent="-342900">
              <a:buAutoNum type="arabicPeriod"/>
            </a:pPr>
            <a:r>
              <a:rPr lang="de-AT" dirty="0" smtClean="0"/>
              <a:t>Vom Judaismus zum Judentum</a:t>
            </a:r>
          </a:p>
          <a:p>
            <a:pPr marL="342900" indent="-342900">
              <a:buAutoNum type="arabicPeriod"/>
            </a:pPr>
            <a:r>
              <a:rPr lang="de-AT" dirty="0" smtClean="0"/>
              <a:t>Jude sein nach dem Zweiten Weltkrieg</a:t>
            </a:r>
          </a:p>
          <a:p>
            <a:pPr marL="342900" indent="-342900">
              <a:buAutoNum type="arabicPeriod"/>
            </a:pPr>
            <a:r>
              <a:rPr lang="de-AT" dirty="0" smtClean="0"/>
              <a:t>Solidarität als ontologische Dimension</a:t>
            </a:r>
          </a:p>
          <a:p>
            <a:pPr marL="342900" indent="-342900">
              <a:buAutoNum type="arabicPeriod"/>
            </a:pPr>
            <a:r>
              <a:rPr lang="de-AT" dirty="0" smtClean="0"/>
              <a:t>Die Beziehung zu Israel</a:t>
            </a:r>
          </a:p>
          <a:p>
            <a:pPr marL="342900" indent="-342900">
              <a:buAutoNum type="arabicPeriod"/>
            </a:pPr>
            <a:r>
              <a:rPr lang="de-AT" dirty="0" smtClean="0"/>
              <a:t>Judaismus, Biologismus und Sexismus</a:t>
            </a:r>
          </a:p>
          <a:p>
            <a:pPr marL="342900" indent="-342900">
              <a:buAutoNum type="arabicPeriod"/>
            </a:pPr>
            <a:r>
              <a:rPr lang="de-AT" dirty="0" smtClean="0"/>
              <a:t>Die Traditionen in Frage stellen am Beispiel der Beschneidung</a:t>
            </a:r>
          </a:p>
          <a:p>
            <a:pPr marL="342900" indent="-342900">
              <a:buAutoNum type="arabicPeriod"/>
            </a:pPr>
            <a:r>
              <a:rPr lang="de-AT" dirty="0" smtClean="0"/>
              <a:t>Judentum, Moderne und Kosmopolitismus </a:t>
            </a:r>
            <a:endParaRPr lang="de-AT" dirty="0"/>
          </a:p>
        </p:txBody>
      </p:sp>
      <p:pic>
        <p:nvPicPr>
          <p:cNvPr id="1026" name="Picture 2"/>
          <p:cNvPicPr>
            <a:picLocks noChangeAspect="1" noChangeArrowheads="1"/>
          </p:cNvPicPr>
          <p:nvPr/>
        </p:nvPicPr>
        <p:blipFill>
          <a:blip r:embed="rId2" cstate="print"/>
          <a:srcRect r="66400"/>
          <a:stretch>
            <a:fillRect/>
          </a:stretch>
        </p:blipFill>
        <p:spPr bwMode="auto">
          <a:xfrm>
            <a:off x="755576" y="4725144"/>
            <a:ext cx="1008112" cy="13525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460307" y="4725144"/>
            <a:ext cx="1000125" cy="135255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220072" y="4725144"/>
            <a:ext cx="936104" cy="135886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835696" y="4725144"/>
            <a:ext cx="1010799" cy="1368152"/>
          </a:xfrm>
          <a:prstGeom prst="rect">
            <a:avLst/>
          </a:prstGeom>
          <a:noFill/>
          <a:ln w="9525">
            <a:noFill/>
            <a:miter lim="800000"/>
            <a:headEnd/>
            <a:tailEnd/>
          </a:ln>
        </p:spPr>
      </p:pic>
      <p:sp>
        <p:nvSpPr>
          <p:cNvPr id="7" name="TextBox 6"/>
          <p:cNvSpPr txBox="1"/>
          <p:nvPr/>
        </p:nvSpPr>
        <p:spPr>
          <a:xfrm>
            <a:off x="5436096" y="6309320"/>
            <a:ext cx="3034805" cy="369332"/>
          </a:xfrm>
          <a:prstGeom prst="rect">
            <a:avLst/>
          </a:prstGeom>
          <a:noFill/>
        </p:spPr>
        <p:txBody>
          <a:bodyPr wrap="none" rtlCol="0">
            <a:spAutoFit/>
          </a:bodyPr>
          <a:lstStyle/>
          <a:p>
            <a:r>
              <a:rPr lang="fr-FR" dirty="0" err="1" smtClean="0"/>
              <a:t>Und</a:t>
            </a:r>
            <a:r>
              <a:rPr lang="fr-FR" dirty="0" smtClean="0"/>
              <a:t> vor </a:t>
            </a:r>
            <a:r>
              <a:rPr lang="fr-FR" dirty="0" err="1" smtClean="0"/>
              <a:t>allem</a:t>
            </a:r>
            <a:r>
              <a:rPr lang="fr-FR" dirty="0" smtClean="0"/>
              <a:t> </a:t>
            </a:r>
            <a:r>
              <a:rPr lang="fr-FR" dirty="0" err="1" smtClean="0"/>
              <a:t>alle</a:t>
            </a:r>
            <a:r>
              <a:rPr lang="fr-FR" dirty="0" smtClean="0"/>
              <a:t> </a:t>
            </a:r>
            <a:r>
              <a:rPr lang="fr-FR" dirty="0" err="1" smtClean="0"/>
              <a:t>Anonymen</a:t>
            </a:r>
            <a:r>
              <a:rPr lang="fr-FR" dirty="0" smtClean="0"/>
              <a:t>!</a:t>
            </a:r>
            <a:endParaRPr lang="fr-FR" dirty="0"/>
          </a:p>
        </p:txBody>
      </p:sp>
      <p:pic>
        <p:nvPicPr>
          <p:cNvPr id="8" name="Picture 2"/>
          <p:cNvPicPr>
            <a:picLocks noChangeAspect="1" noChangeArrowheads="1"/>
          </p:cNvPicPr>
          <p:nvPr/>
        </p:nvPicPr>
        <p:blipFill>
          <a:blip r:embed="rId2" cstate="print"/>
          <a:srcRect l="33600" r="35201"/>
          <a:stretch>
            <a:fillRect/>
          </a:stretch>
        </p:blipFill>
        <p:spPr bwMode="auto">
          <a:xfrm>
            <a:off x="4139952" y="4725144"/>
            <a:ext cx="936104" cy="1352550"/>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67199"/>
          <a:stretch>
            <a:fillRect/>
          </a:stretch>
        </p:blipFill>
        <p:spPr bwMode="auto">
          <a:xfrm>
            <a:off x="2987824" y="4725144"/>
            <a:ext cx="984151" cy="135255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6300192" y="4725144"/>
            <a:ext cx="1047613" cy="13681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ésultat de recherche d'images pour &quot;daniel cohn bendit&quot;"/>
          <p:cNvPicPr>
            <a:picLocks noChangeAspect="1" noChangeArrowheads="1"/>
          </p:cNvPicPr>
          <p:nvPr/>
        </p:nvPicPr>
        <p:blipFill>
          <a:blip r:embed="rId2" cstate="print"/>
          <a:srcRect/>
          <a:stretch>
            <a:fillRect/>
          </a:stretch>
        </p:blipFill>
        <p:spPr bwMode="auto">
          <a:xfrm>
            <a:off x="242710" y="3789040"/>
            <a:ext cx="4560507" cy="2736304"/>
          </a:xfrm>
          <a:prstGeom prst="rect">
            <a:avLst/>
          </a:prstGeom>
          <a:noFill/>
        </p:spPr>
      </p:pic>
      <p:sp>
        <p:nvSpPr>
          <p:cNvPr id="5" name="TextBox 4"/>
          <p:cNvSpPr txBox="1"/>
          <p:nvPr/>
        </p:nvSpPr>
        <p:spPr>
          <a:xfrm>
            <a:off x="4851222" y="3861048"/>
            <a:ext cx="4292778" cy="369332"/>
          </a:xfrm>
          <a:prstGeom prst="rect">
            <a:avLst/>
          </a:prstGeom>
          <a:noFill/>
        </p:spPr>
        <p:txBody>
          <a:bodyPr wrap="none" rtlCol="0">
            <a:spAutoFit/>
          </a:bodyPr>
          <a:lstStyle/>
          <a:p>
            <a:r>
              <a:rPr lang="fr-FR" dirty="0" smtClean="0"/>
              <a:t>André </a:t>
            </a:r>
            <a:r>
              <a:rPr lang="fr-FR" dirty="0" err="1" smtClean="0"/>
              <a:t>Senik</a:t>
            </a:r>
            <a:r>
              <a:rPr lang="fr-FR" dirty="0" smtClean="0"/>
              <a:t> (</a:t>
            </a:r>
            <a:r>
              <a:rPr lang="fr-FR" dirty="0" err="1" smtClean="0"/>
              <a:t>geboren</a:t>
            </a:r>
            <a:r>
              <a:rPr lang="fr-FR" dirty="0" smtClean="0"/>
              <a:t> 1938) </a:t>
            </a:r>
            <a:r>
              <a:rPr lang="fr-FR" dirty="0" err="1" smtClean="0"/>
              <a:t>über</a:t>
            </a:r>
            <a:r>
              <a:rPr lang="fr-FR" dirty="0" smtClean="0"/>
              <a:t> Mai 1968:</a:t>
            </a:r>
            <a:endParaRPr lang="fr-FR" dirty="0"/>
          </a:p>
        </p:txBody>
      </p:sp>
      <p:sp>
        <p:nvSpPr>
          <p:cNvPr id="6" name="TextBox 5"/>
          <p:cNvSpPr txBox="1"/>
          <p:nvPr/>
        </p:nvSpPr>
        <p:spPr>
          <a:xfrm>
            <a:off x="4995238" y="4437112"/>
            <a:ext cx="3960440" cy="1754326"/>
          </a:xfrm>
          <a:prstGeom prst="rect">
            <a:avLst/>
          </a:prstGeom>
          <a:noFill/>
        </p:spPr>
        <p:txBody>
          <a:bodyPr wrap="square" rtlCol="0">
            <a:spAutoFit/>
          </a:bodyPr>
          <a:lstStyle/>
          <a:p>
            <a:r>
              <a:rPr lang="de-DE" dirty="0" smtClean="0"/>
              <a:t>„Die Juden haben den Wert des Protests in diese Gesellschaft eingeführt. Sogar die revolutionären Gesänge, die wir </a:t>
            </a:r>
          </a:p>
          <a:p>
            <a:r>
              <a:rPr lang="de-DE" dirty="0" smtClean="0"/>
              <a:t>anstimmten, kannten die französischen Kommunisten noch nicht. Wir hatten sie in den jüdischen Bewegungen gelernt.“</a:t>
            </a:r>
            <a:endParaRPr lang="fr-FR" dirty="0"/>
          </a:p>
        </p:txBody>
      </p:sp>
      <p:sp>
        <p:nvSpPr>
          <p:cNvPr id="7" name="TextBox 6"/>
          <p:cNvSpPr txBox="1"/>
          <p:nvPr/>
        </p:nvSpPr>
        <p:spPr>
          <a:xfrm>
            <a:off x="179512" y="404664"/>
            <a:ext cx="6264696" cy="2585323"/>
          </a:xfrm>
          <a:prstGeom prst="rect">
            <a:avLst/>
          </a:prstGeom>
          <a:noFill/>
        </p:spPr>
        <p:txBody>
          <a:bodyPr wrap="square" rtlCol="0">
            <a:spAutoFit/>
          </a:bodyPr>
          <a:lstStyle/>
          <a:p>
            <a:r>
              <a:rPr lang="de-DE" dirty="0" smtClean="0"/>
              <a:t>„In der ersten Hälfte der 1960er-Jahre stellten Juden, die nicht mehr als fünf Prozent aller amerikanischen Studenten ausmachten, zwischen 30  und  60  Prozent  der  SDS-Mitglieder  (</a:t>
            </a:r>
            <a:r>
              <a:rPr lang="de-DE" dirty="0" err="1" smtClean="0"/>
              <a:t>Students</a:t>
            </a:r>
            <a:r>
              <a:rPr lang="de-DE" dirty="0" smtClean="0"/>
              <a:t>  </a:t>
            </a:r>
            <a:r>
              <a:rPr lang="de-DE" dirty="0" err="1" smtClean="0"/>
              <a:t>for</a:t>
            </a:r>
            <a:r>
              <a:rPr lang="de-DE" dirty="0" smtClean="0"/>
              <a:t>  a  Democratic Society) und über 60 Prozent seiner Führungsriege. (…) Bei einer 1970 durchgeführten amerikanischen Umfrage ordneten sich 23 Prozent aller jüdischen College-Studenten als ‚extrem-links‘ ein, im Gegensatz </a:t>
            </a:r>
          </a:p>
          <a:p>
            <a:r>
              <a:rPr lang="de-DE" dirty="0" smtClean="0"/>
              <a:t>zu vier Prozent der Protestanten und zwei Prozent der Katholiken.“</a:t>
            </a:r>
            <a:endParaRPr lang="fr-FR" dirty="0"/>
          </a:p>
        </p:txBody>
      </p:sp>
      <p:pic>
        <p:nvPicPr>
          <p:cNvPr id="40964" name="Picture 4" descr="Résultat de recherche d'images pour &quot;ku klux klan 1964&quot;"/>
          <p:cNvPicPr>
            <a:picLocks noChangeAspect="1" noChangeArrowheads="1"/>
          </p:cNvPicPr>
          <p:nvPr/>
        </p:nvPicPr>
        <p:blipFill>
          <a:blip r:embed="rId3" cstate="print"/>
          <a:srcRect/>
          <a:stretch>
            <a:fillRect/>
          </a:stretch>
        </p:blipFill>
        <p:spPr bwMode="auto">
          <a:xfrm>
            <a:off x="6588224" y="332656"/>
            <a:ext cx="2376264" cy="1894758"/>
          </a:xfrm>
          <a:prstGeom prst="rect">
            <a:avLst/>
          </a:prstGeom>
          <a:noFill/>
        </p:spPr>
      </p:pic>
      <p:pic>
        <p:nvPicPr>
          <p:cNvPr id="40965" name="Picture 5"/>
          <p:cNvPicPr>
            <a:picLocks noChangeAspect="1" noChangeArrowheads="1"/>
          </p:cNvPicPr>
          <p:nvPr/>
        </p:nvPicPr>
        <p:blipFill>
          <a:blip r:embed="rId4" cstate="print"/>
          <a:srcRect/>
          <a:stretch>
            <a:fillRect/>
          </a:stretch>
        </p:blipFill>
        <p:spPr bwMode="auto">
          <a:xfrm>
            <a:off x="4427984" y="1340768"/>
            <a:ext cx="4572375" cy="23684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4869160"/>
            <a:ext cx="2804550" cy="369332"/>
          </a:xfrm>
          <a:prstGeom prst="rect">
            <a:avLst/>
          </a:prstGeom>
          <a:noFill/>
        </p:spPr>
        <p:txBody>
          <a:bodyPr wrap="none" rtlCol="0">
            <a:spAutoFit/>
          </a:bodyPr>
          <a:lstStyle/>
          <a:p>
            <a:r>
              <a:rPr lang="fr-FR" dirty="0" err="1" smtClean="0"/>
              <a:t>Juden</a:t>
            </a:r>
            <a:r>
              <a:rPr lang="fr-FR" dirty="0" smtClean="0"/>
              <a:t> </a:t>
            </a:r>
            <a:r>
              <a:rPr lang="fr-FR" dirty="0" err="1" smtClean="0"/>
              <a:t>beim</a:t>
            </a:r>
            <a:r>
              <a:rPr lang="fr-FR" dirty="0" smtClean="0"/>
              <a:t> Roma </a:t>
            </a:r>
            <a:r>
              <a:rPr lang="fr-FR" dirty="0" err="1" smtClean="0"/>
              <a:t>Pride</a:t>
            </a:r>
            <a:r>
              <a:rPr lang="fr-FR" dirty="0" smtClean="0"/>
              <a:t> Day</a:t>
            </a:r>
            <a:endParaRPr lang="fr-FR" dirty="0"/>
          </a:p>
        </p:txBody>
      </p:sp>
      <p:sp>
        <p:nvSpPr>
          <p:cNvPr id="3" name="Rectangle 2"/>
          <p:cNvSpPr/>
          <p:nvPr/>
        </p:nvSpPr>
        <p:spPr>
          <a:xfrm>
            <a:off x="251520" y="260648"/>
            <a:ext cx="3975319" cy="369332"/>
          </a:xfrm>
          <a:prstGeom prst="rect">
            <a:avLst/>
          </a:prstGeom>
        </p:spPr>
        <p:txBody>
          <a:bodyPr wrap="none">
            <a:spAutoFit/>
          </a:bodyPr>
          <a:lstStyle/>
          <a:p>
            <a:r>
              <a:rPr lang="fr-FR" dirty="0" smtClean="0">
                <a:sym typeface="Wingdings"/>
              </a:rPr>
              <a:t> </a:t>
            </a:r>
            <a:r>
              <a:rPr lang="de-DE" dirty="0" smtClean="0"/>
              <a:t>Juden und Roma, voneinander lernen</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323528" y="764704"/>
            <a:ext cx="3024336" cy="2022933"/>
          </a:xfrm>
          <a:prstGeom prst="rect">
            <a:avLst/>
          </a:prstGeom>
          <a:noFill/>
          <a:ln w="9525">
            <a:noFill/>
            <a:miter lim="800000"/>
            <a:headEnd/>
            <a:tailEnd/>
          </a:ln>
        </p:spPr>
      </p:pic>
      <p:sp>
        <p:nvSpPr>
          <p:cNvPr id="5" name="TextBox 4"/>
          <p:cNvSpPr txBox="1"/>
          <p:nvPr/>
        </p:nvSpPr>
        <p:spPr>
          <a:xfrm>
            <a:off x="3347864" y="755412"/>
            <a:ext cx="2283702" cy="369332"/>
          </a:xfrm>
          <a:prstGeom prst="rect">
            <a:avLst/>
          </a:prstGeom>
          <a:noFill/>
        </p:spPr>
        <p:txBody>
          <a:bodyPr wrap="none" rtlCol="0">
            <a:spAutoFit/>
          </a:bodyPr>
          <a:lstStyle/>
          <a:p>
            <a:r>
              <a:rPr lang="fr-FR" dirty="0" smtClean="0">
                <a:sym typeface="Wingdings"/>
              </a:rPr>
              <a:t>ca. 15 </a:t>
            </a:r>
            <a:r>
              <a:rPr lang="fr-FR" dirty="0" err="1" smtClean="0">
                <a:sym typeface="Wingdings"/>
              </a:rPr>
              <a:t>Millionen</a:t>
            </a:r>
            <a:r>
              <a:rPr lang="fr-FR" dirty="0" smtClean="0">
                <a:sym typeface="Wingdings"/>
              </a:rPr>
              <a:t> </a:t>
            </a:r>
            <a:r>
              <a:rPr lang="fr-FR" dirty="0" err="1" smtClean="0">
                <a:sym typeface="Wingdings"/>
              </a:rPr>
              <a:t>Leute</a:t>
            </a:r>
            <a:endParaRPr lang="fr-FR" dirty="0"/>
          </a:p>
        </p:txBody>
      </p:sp>
      <p:pic>
        <p:nvPicPr>
          <p:cNvPr id="39939" name="Picture 3" descr="Résultat de recherche d'images pour &quot;serge klarsfeld&quot;"/>
          <p:cNvPicPr>
            <a:picLocks noChangeAspect="1" noChangeArrowheads="1"/>
          </p:cNvPicPr>
          <p:nvPr/>
        </p:nvPicPr>
        <p:blipFill>
          <a:blip r:embed="rId3" cstate="print"/>
          <a:srcRect/>
          <a:stretch>
            <a:fillRect/>
          </a:stretch>
        </p:blipFill>
        <p:spPr bwMode="auto">
          <a:xfrm>
            <a:off x="3923928" y="1196752"/>
            <a:ext cx="3768353" cy="2119699"/>
          </a:xfrm>
          <a:prstGeom prst="rect">
            <a:avLst/>
          </a:prstGeom>
          <a:noFill/>
        </p:spPr>
      </p:pic>
      <p:sp>
        <p:nvSpPr>
          <p:cNvPr id="8" name="TextBox 7"/>
          <p:cNvSpPr txBox="1"/>
          <p:nvPr/>
        </p:nvSpPr>
        <p:spPr>
          <a:xfrm>
            <a:off x="179512" y="2852936"/>
            <a:ext cx="3744416" cy="2031325"/>
          </a:xfrm>
          <a:prstGeom prst="rect">
            <a:avLst/>
          </a:prstGeom>
          <a:noFill/>
        </p:spPr>
        <p:txBody>
          <a:bodyPr wrap="square" rtlCol="0">
            <a:spAutoFit/>
          </a:bodyPr>
          <a:lstStyle/>
          <a:p>
            <a:r>
              <a:rPr lang="fr-FR" dirty="0" smtClean="0"/>
              <a:t>Rostock, 1992: </a:t>
            </a:r>
            <a:r>
              <a:rPr lang="de-DE" dirty="0" smtClean="0"/>
              <a:t>„Mit einem Erfolg konnten wir nicht unbedingt rechnen, doch wenn wir  als  Juden,  als  Kinder  von  Deportierten,  uns  nicht  in  diesen Kampf einmischten, wäre das Fahnenflucht auf dem Schlachtfeld der Erinnerung.“</a:t>
            </a:r>
          </a:p>
        </p:txBody>
      </p:sp>
      <p:sp>
        <p:nvSpPr>
          <p:cNvPr id="9" name="Rectangle 8"/>
          <p:cNvSpPr/>
          <p:nvPr/>
        </p:nvSpPr>
        <p:spPr>
          <a:xfrm>
            <a:off x="3923928" y="3430647"/>
            <a:ext cx="5220072" cy="2308324"/>
          </a:xfrm>
          <a:prstGeom prst="rect">
            <a:avLst/>
          </a:prstGeom>
        </p:spPr>
        <p:txBody>
          <a:bodyPr wrap="square">
            <a:spAutoFit/>
          </a:bodyPr>
          <a:lstStyle/>
          <a:p>
            <a:r>
              <a:rPr lang="de-DE" dirty="0" smtClean="0"/>
              <a:t>„Es war die erste Versammlung von Juden in Rostock nach der „Reichskristallnacht“ am 9. November 1938. Diesmal waren es keine Juden, die von der Polizei zusammengetrieben wurden, um in die Konzentrationslager zu marschieren, sondern Juden, die den Deutschen ohne Scheu zeigten, welchen Weg sie einschlagen mussten, um nicht wieder in die Fußstapfen der Nazistiefel zu treten.“</a:t>
            </a:r>
            <a:endParaRPr lang="fr-FR" dirty="0"/>
          </a:p>
        </p:txBody>
      </p:sp>
      <p:sp>
        <p:nvSpPr>
          <p:cNvPr id="10" name="TextBox 9"/>
          <p:cNvSpPr txBox="1"/>
          <p:nvPr/>
        </p:nvSpPr>
        <p:spPr>
          <a:xfrm>
            <a:off x="251520" y="5517232"/>
            <a:ext cx="3253327" cy="369332"/>
          </a:xfrm>
          <a:prstGeom prst="rect">
            <a:avLst/>
          </a:prstGeom>
          <a:noFill/>
        </p:spPr>
        <p:txBody>
          <a:bodyPr wrap="none" rtlCol="0">
            <a:spAutoFit/>
          </a:bodyPr>
          <a:lstStyle/>
          <a:p>
            <a:r>
              <a:rPr lang="de-DE" dirty="0" smtClean="0"/>
              <a:t>J=&gt;R „</a:t>
            </a:r>
            <a:r>
              <a:rPr lang="de-DE" dirty="0" err="1" smtClean="0"/>
              <a:t>Porajmos</a:t>
            </a:r>
            <a:r>
              <a:rPr lang="de-DE" dirty="0" smtClean="0"/>
              <a:t>“, „</a:t>
            </a:r>
            <a:r>
              <a:rPr lang="de-DE" dirty="0" err="1" smtClean="0"/>
              <a:t>Samudaripen</a:t>
            </a:r>
            <a:r>
              <a:rPr lang="de-DE" dirty="0" smtClean="0"/>
              <a:t>“</a:t>
            </a:r>
            <a:endParaRPr lang="de-DE" dirty="0"/>
          </a:p>
        </p:txBody>
      </p:sp>
      <p:sp>
        <p:nvSpPr>
          <p:cNvPr id="11" name="TextBox 10"/>
          <p:cNvSpPr txBox="1"/>
          <p:nvPr/>
        </p:nvSpPr>
        <p:spPr>
          <a:xfrm>
            <a:off x="251520" y="5949280"/>
            <a:ext cx="5301388" cy="369332"/>
          </a:xfrm>
          <a:prstGeom prst="rect">
            <a:avLst/>
          </a:prstGeom>
          <a:noFill/>
        </p:spPr>
        <p:txBody>
          <a:bodyPr wrap="none" rtlCol="0">
            <a:spAutoFit/>
          </a:bodyPr>
          <a:lstStyle/>
          <a:p>
            <a:r>
              <a:rPr lang="fr-FR" dirty="0" smtClean="0"/>
              <a:t>R</a:t>
            </a:r>
            <a:r>
              <a:rPr lang="fr-FR" smtClean="0"/>
              <a:t>=&gt;J Die </a:t>
            </a:r>
            <a:r>
              <a:rPr lang="fr-FR" dirty="0" err="1" smtClean="0"/>
              <a:t>Frage</a:t>
            </a:r>
            <a:r>
              <a:rPr lang="fr-FR" dirty="0" smtClean="0"/>
              <a:t>  des </a:t>
            </a:r>
            <a:r>
              <a:rPr lang="fr-FR" dirty="0" err="1" smtClean="0"/>
              <a:t>Nationalismus</a:t>
            </a:r>
            <a:r>
              <a:rPr lang="fr-FR" dirty="0" smtClean="0"/>
              <a:t>: </a:t>
            </a:r>
            <a:r>
              <a:rPr lang="fr-FR" dirty="0" err="1" smtClean="0"/>
              <a:t>Armenier</a:t>
            </a:r>
            <a:r>
              <a:rPr lang="fr-FR" dirty="0" smtClean="0"/>
              <a:t>, </a:t>
            </a:r>
            <a:r>
              <a:rPr lang="fr-FR" dirty="0" err="1" smtClean="0"/>
              <a:t>Kurden</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1520" y="404664"/>
            <a:ext cx="2607060" cy="3465676"/>
            <a:chOff x="251520" y="404664"/>
            <a:chExt cx="2607060" cy="3465676"/>
          </a:xfrm>
        </p:grpSpPr>
        <p:pic>
          <p:nvPicPr>
            <p:cNvPr id="35841" name="Picture 1"/>
            <p:cNvPicPr>
              <a:picLocks noChangeAspect="1" noChangeArrowheads="1"/>
            </p:cNvPicPr>
            <p:nvPr/>
          </p:nvPicPr>
          <p:blipFill>
            <a:blip r:embed="rId2" cstate="print"/>
            <a:srcRect/>
            <a:stretch>
              <a:fillRect/>
            </a:stretch>
          </p:blipFill>
          <p:spPr bwMode="auto">
            <a:xfrm>
              <a:off x="323528" y="404664"/>
              <a:ext cx="2466975" cy="3114675"/>
            </a:xfrm>
            <a:prstGeom prst="rect">
              <a:avLst/>
            </a:prstGeom>
            <a:noFill/>
            <a:ln w="9525">
              <a:noFill/>
              <a:miter lim="800000"/>
              <a:headEnd/>
              <a:tailEnd/>
            </a:ln>
          </p:spPr>
        </p:pic>
        <p:sp>
          <p:nvSpPr>
            <p:cNvPr id="3" name="TextBox 2"/>
            <p:cNvSpPr txBox="1"/>
            <p:nvPr/>
          </p:nvSpPr>
          <p:spPr>
            <a:xfrm>
              <a:off x="251520" y="3501008"/>
              <a:ext cx="2607060" cy="369332"/>
            </a:xfrm>
            <a:prstGeom prst="rect">
              <a:avLst/>
            </a:prstGeom>
            <a:noFill/>
          </p:spPr>
          <p:txBody>
            <a:bodyPr wrap="none" rtlCol="0">
              <a:spAutoFit/>
            </a:bodyPr>
            <a:lstStyle/>
            <a:p>
              <a:r>
                <a:rPr lang="fr-FR" dirty="0" smtClean="0"/>
                <a:t>Günter Grass (1927-2015)</a:t>
              </a:r>
              <a:endParaRPr lang="fr-FR" dirty="0"/>
            </a:p>
          </p:txBody>
        </p:sp>
      </p:grpSp>
      <p:sp>
        <p:nvSpPr>
          <p:cNvPr id="4" name="Rectangle 3"/>
          <p:cNvSpPr/>
          <p:nvPr/>
        </p:nvSpPr>
        <p:spPr>
          <a:xfrm>
            <a:off x="3275856" y="692696"/>
            <a:ext cx="5040560" cy="5078313"/>
          </a:xfrm>
          <a:prstGeom prst="rect">
            <a:avLst/>
          </a:prstGeom>
        </p:spPr>
        <p:txBody>
          <a:bodyPr wrap="square">
            <a:spAutoFit/>
          </a:bodyPr>
          <a:lstStyle/>
          <a:p>
            <a:r>
              <a:rPr lang="de-DE" dirty="0" smtClean="0"/>
              <a:t>„Sie, die Romani, in ihrem permanenten Zustand der </a:t>
            </a:r>
            <a:r>
              <a:rPr lang="de-DE" b="1" dirty="0" smtClean="0"/>
              <a:t>Zerstreuung</a:t>
            </a:r>
            <a:r>
              <a:rPr lang="de-DE" dirty="0" smtClean="0"/>
              <a:t>, sind – genau gesehen – </a:t>
            </a:r>
            <a:r>
              <a:rPr lang="de-DE" b="1" dirty="0" smtClean="0"/>
              <a:t>Europäer in jenem Sinn</a:t>
            </a:r>
            <a:r>
              <a:rPr lang="de-DE" dirty="0" smtClean="0"/>
              <a:t>, den wir, gefangen in nationaler Enge, vor Augen haben sollten, wenn sich das vereinte Europa </a:t>
            </a:r>
            <a:r>
              <a:rPr lang="de-DE" b="1" dirty="0" smtClean="0"/>
              <a:t>nicht zu einem bürokratisierten Verwaltungs- </a:t>
            </a:r>
            <a:r>
              <a:rPr lang="de-DE" dirty="0" smtClean="0"/>
              <a:t>und übermächtigen </a:t>
            </a:r>
            <a:r>
              <a:rPr lang="de-DE" dirty="0" err="1" smtClean="0"/>
              <a:t>Wirtschaftskoloß</a:t>
            </a:r>
            <a:r>
              <a:rPr lang="de-DE" dirty="0" smtClean="0"/>
              <a:t>  entwickeln  soll.  Zumindest  dieses  eine,  ihre  grenzüberschreitende </a:t>
            </a:r>
            <a:r>
              <a:rPr lang="de-DE" b="1" dirty="0" smtClean="0"/>
              <a:t>Mobilität</a:t>
            </a:r>
            <a:r>
              <a:rPr lang="de-DE" dirty="0" smtClean="0"/>
              <a:t>, haben uns die sogenannten Zigeuner voraus. </a:t>
            </a:r>
          </a:p>
          <a:p>
            <a:r>
              <a:rPr lang="de-DE" dirty="0" smtClean="0"/>
              <a:t>Sie  sollten  sich  zuallererst  durch  einen  </a:t>
            </a:r>
            <a:r>
              <a:rPr lang="de-DE" dirty="0" err="1" smtClean="0"/>
              <a:t>Europapaß</a:t>
            </a:r>
            <a:r>
              <a:rPr lang="de-DE" dirty="0" smtClean="0"/>
              <a:t>  ausweisen  dürfen, der ihnen von Rumänien bis Portugal das Bleiberecht garantiert. Als </a:t>
            </a:r>
            <a:r>
              <a:rPr lang="de-DE" b="1" dirty="0" smtClean="0"/>
              <a:t>geborene Europäer </a:t>
            </a:r>
            <a:r>
              <a:rPr lang="de-DE" dirty="0" smtClean="0"/>
              <a:t>sind sie aus jahrhundertealter Erfahrung in der Lage, uns zu lehren, </a:t>
            </a:r>
            <a:r>
              <a:rPr lang="de-DE" b="1" dirty="0" smtClean="0"/>
              <a:t>Grenzen zu überschreiten</a:t>
            </a:r>
            <a:r>
              <a:rPr lang="de-DE" dirty="0" smtClean="0"/>
              <a:t>, mehr noch, die Grenzen in uns und um uns aufzuheben und ein nicht nur in Sonntagsreden behauptetes, sondern erwiesen grenzenloses Europa zu schaffen.“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733256"/>
            <a:ext cx="2462213" cy="369332"/>
          </a:xfrm>
          <a:prstGeom prst="rect">
            <a:avLst/>
          </a:prstGeom>
          <a:noFill/>
        </p:spPr>
        <p:txBody>
          <a:bodyPr wrap="none" rtlCol="0">
            <a:spAutoFit/>
          </a:bodyPr>
          <a:lstStyle/>
          <a:p>
            <a:r>
              <a:rPr lang="fr-FR" b="1" dirty="0" smtClean="0"/>
              <a:t>Peter Singer </a:t>
            </a:r>
            <a:r>
              <a:rPr lang="fr-FR" dirty="0" smtClean="0"/>
              <a:t>(1946 </a:t>
            </a:r>
            <a:r>
              <a:rPr lang="fr-FR" dirty="0" err="1" smtClean="0"/>
              <a:t>geb</a:t>
            </a:r>
            <a:r>
              <a:rPr lang="fr-FR" dirty="0" smtClean="0"/>
              <a:t>.)</a:t>
            </a:r>
            <a:endParaRPr lang="fr-FR" dirty="0"/>
          </a:p>
        </p:txBody>
      </p:sp>
      <p:sp>
        <p:nvSpPr>
          <p:cNvPr id="3" name="Rectangle 2"/>
          <p:cNvSpPr/>
          <p:nvPr/>
        </p:nvSpPr>
        <p:spPr>
          <a:xfrm>
            <a:off x="179512" y="188640"/>
            <a:ext cx="2731838" cy="369332"/>
          </a:xfrm>
          <a:prstGeom prst="rect">
            <a:avLst/>
          </a:prstGeom>
        </p:spPr>
        <p:txBody>
          <a:bodyPr wrap="none">
            <a:spAutoFit/>
          </a:bodyPr>
          <a:lstStyle/>
          <a:p>
            <a:r>
              <a:rPr lang="fr-FR" dirty="0" smtClean="0">
                <a:sym typeface="Wingdings"/>
              </a:rPr>
              <a:t> </a:t>
            </a:r>
            <a:r>
              <a:rPr lang="fr-FR" dirty="0" err="1" smtClean="0"/>
              <a:t>Ein</a:t>
            </a:r>
            <a:r>
              <a:rPr lang="fr-FR" dirty="0" smtClean="0"/>
              <a:t> </a:t>
            </a:r>
            <a:r>
              <a:rPr lang="fr-FR" dirty="0" err="1" smtClean="0"/>
              <a:t>neuer</a:t>
            </a:r>
            <a:r>
              <a:rPr lang="fr-FR" dirty="0" smtClean="0"/>
              <a:t> </a:t>
            </a:r>
            <a:r>
              <a:rPr lang="fr-FR" dirty="0" err="1" smtClean="0"/>
              <a:t>Humanismus</a:t>
            </a:r>
            <a:r>
              <a:rPr lang="fr-FR" dirty="0" smtClean="0"/>
              <a:t>?</a:t>
            </a:r>
            <a:endParaRPr lang="fr-FR" dirty="0"/>
          </a:p>
        </p:txBody>
      </p:sp>
      <p:grpSp>
        <p:nvGrpSpPr>
          <p:cNvPr id="14" name="Group 13"/>
          <p:cNvGrpSpPr/>
          <p:nvPr/>
        </p:nvGrpSpPr>
        <p:grpSpPr>
          <a:xfrm>
            <a:off x="58376" y="620688"/>
            <a:ext cx="3433504" cy="2961620"/>
            <a:chOff x="58376" y="620688"/>
            <a:chExt cx="3433504" cy="2961620"/>
          </a:xfrm>
        </p:grpSpPr>
        <p:sp>
          <p:nvSpPr>
            <p:cNvPr id="4" name="Rectangle 3"/>
            <p:cNvSpPr/>
            <p:nvPr/>
          </p:nvSpPr>
          <p:spPr>
            <a:xfrm>
              <a:off x="58376" y="3212976"/>
              <a:ext cx="3433504" cy="369332"/>
            </a:xfrm>
            <a:prstGeom prst="rect">
              <a:avLst/>
            </a:prstGeom>
          </p:spPr>
          <p:txBody>
            <a:bodyPr wrap="none">
              <a:spAutoFit/>
            </a:bodyPr>
            <a:lstStyle/>
            <a:p>
              <a:r>
                <a:rPr lang="fr-FR" b="1" dirty="0" smtClean="0"/>
                <a:t>Isaac </a:t>
              </a:r>
              <a:r>
                <a:rPr lang="fr-FR" b="1" dirty="0" err="1" smtClean="0"/>
                <a:t>Bashevis</a:t>
              </a:r>
              <a:r>
                <a:rPr lang="fr-FR" b="1" dirty="0" smtClean="0"/>
                <a:t> Singer </a:t>
              </a:r>
              <a:r>
                <a:rPr lang="fr-FR" dirty="0" smtClean="0"/>
                <a:t>(1902–1991)</a:t>
              </a:r>
              <a:endParaRPr lang="fr-FR" dirty="0"/>
            </a:p>
          </p:txBody>
        </p:sp>
        <p:pic>
          <p:nvPicPr>
            <p:cNvPr id="36866" name="Picture 2" descr="Résultat de recherche d'images pour &quot;Isaac Bashevis Singer&quot;"/>
            <p:cNvPicPr>
              <a:picLocks noChangeAspect="1" noChangeArrowheads="1"/>
            </p:cNvPicPr>
            <p:nvPr/>
          </p:nvPicPr>
          <p:blipFill>
            <a:blip r:embed="rId2" cstate="print"/>
            <a:srcRect/>
            <a:stretch>
              <a:fillRect/>
            </a:stretch>
          </p:blipFill>
          <p:spPr bwMode="auto">
            <a:xfrm>
              <a:off x="395536" y="620688"/>
              <a:ext cx="2724150" cy="2543175"/>
            </a:xfrm>
            <a:prstGeom prst="rect">
              <a:avLst/>
            </a:prstGeom>
            <a:noFill/>
          </p:spPr>
        </p:pic>
      </p:grpSp>
      <p:sp>
        <p:nvSpPr>
          <p:cNvPr id="6" name="TextBox 5"/>
          <p:cNvSpPr txBox="1"/>
          <p:nvPr/>
        </p:nvSpPr>
        <p:spPr>
          <a:xfrm>
            <a:off x="3240360" y="620688"/>
            <a:ext cx="5796136" cy="923330"/>
          </a:xfrm>
          <a:prstGeom prst="rect">
            <a:avLst/>
          </a:prstGeom>
          <a:noFill/>
        </p:spPr>
        <p:txBody>
          <a:bodyPr wrap="square" rtlCol="0">
            <a:spAutoFit/>
          </a:bodyPr>
          <a:lstStyle/>
          <a:p>
            <a:r>
              <a:rPr lang="fr-FR" dirty="0" smtClean="0"/>
              <a:t>In </a:t>
            </a:r>
            <a:r>
              <a:rPr lang="fr-FR" dirty="0" err="1" smtClean="0"/>
              <a:t>einem</a:t>
            </a:r>
            <a:r>
              <a:rPr lang="fr-FR" dirty="0" smtClean="0"/>
              <a:t> </a:t>
            </a:r>
            <a:r>
              <a:rPr lang="fr-FR" dirty="0" err="1" smtClean="0"/>
              <a:t>Vorwort</a:t>
            </a:r>
            <a:r>
              <a:rPr lang="fr-FR" dirty="0" smtClean="0"/>
              <a:t>: </a:t>
            </a:r>
            <a:r>
              <a:rPr lang="de-DE" dirty="0" smtClean="0"/>
              <a:t>„Ich kann Ungereimtheiten und Ungerechtigkeiten niemals akzeptieren. Auch nicht, wenn sie von Gott kommt.“</a:t>
            </a:r>
            <a:endParaRPr lang="fr-FR" dirty="0"/>
          </a:p>
        </p:txBody>
      </p:sp>
      <p:sp>
        <p:nvSpPr>
          <p:cNvPr id="7" name="TextBox 6"/>
          <p:cNvSpPr txBox="1"/>
          <p:nvPr/>
        </p:nvSpPr>
        <p:spPr>
          <a:xfrm>
            <a:off x="3221088" y="1556792"/>
            <a:ext cx="3655168" cy="369332"/>
          </a:xfrm>
          <a:prstGeom prst="rect">
            <a:avLst/>
          </a:prstGeom>
          <a:noFill/>
        </p:spPr>
        <p:txBody>
          <a:bodyPr wrap="none" rtlCol="0">
            <a:spAutoFit/>
          </a:bodyPr>
          <a:lstStyle/>
          <a:p>
            <a:r>
              <a:rPr lang="fr-FR" dirty="0" err="1" smtClean="0"/>
              <a:t>Buch</a:t>
            </a:r>
            <a:r>
              <a:rPr lang="fr-FR" dirty="0" smtClean="0"/>
              <a:t> </a:t>
            </a:r>
            <a:r>
              <a:rPr lang="fr-FR" dirty="0" err="1" smtClean="0"/>
              <a:t>über</a:t>
            </a:r>
            <a:r>
              <a:rPr lang="fr-FR" dirty="0" smtClean="0"/>
              <a:t> </a:t>
            </a:r>
            <a:r>
              <a:rPr lang="fr-FR" dirty="0" err="1" smtClean="0"/>
              <a:t>Antispezismus</a:t>
            </a:r>
            <a:r>
              <a:rPr lang="fr-FR" dirty="0" smtClean="0"/>
              <a:t> (</a:t>
            </a:r>
            <a:r>
              <a:rPr lang="fr-FR" dirty="0" err="1" smtClean="0"/>
              <a:t>Definition</a:t>
            </a:r>
            <a:r>
              <a:rPr lang="fr-FR" dirty="0" smtClean="0"/>
              <a:t>)</a:t>
            </a:r>
            <a:endParaRPr lang="fr-FR" dirty="0"/>
          </a:p>
        </p:txBody>
      </p:sp>
      <p:sp>
        <p:nvSpPr>
          <p:cNvPr id="8" name="TextBox 7"/>
          <p:cNvSpPr txBox="1"/>
          <p:nvPr/>
        </p:nvSpPr>
        <p:spPr>
          <a:xfrm>
            <a:off x="3240360" y="1988840"/>
            <a:ext cx="5868144" cy="923330"/>
          </a:xfrm>
          <a:prstGeom prst="rect">
            <a:avLst/>
          </a:prstGeom>
          <a:noFill/>
        </p:spPr>
        <p:txBody>
          <a:bodyPr wrap="square" rtlCol="0">
            <a:spAutoFit/>
          </a:bodyPr>
          <a:lstStyle/>
          <a:p>
            <a:r>
              <a:rPr lang="de-DE" dirty="0" smtClean="0"/>
              <a:t>Dies ist mein Protest gegen das Verhalten der Welt. Vegetarier sein heißt, nicht einverstanden sein – hier und heute die Ordnung der Dinge ablehnen.</a:t>
            </a:r>
            <a:endParaRPr lang="fr-FR" dirty="0"/>
          </a:p>
        </p:txBody>
      </p:sp>
      <p:sp>
        <p:nvSpPr>
          <p:cNvPr id="9" name="TextBox 8"/>
          <p:cNvSpPr txBox="1"/>
          <p:nvPr/>
        </p:nvSpPr>
        <p:spPr>
          <a:xfrm>
            <a:off x="6732240" y="3068960"/>
            <a:ext cx="2017604" cy="369332"/>
          </a:xfrm>
          <a:prstGeom prst="rect">
            <a:avLst/>
          </a:prstGeom>
          <a:noFill/>
        </p:spPr>
        <p:txBody>
          <a:bodyPr wrap="none" rtlCol="0">
            <a:spAutoFit/>
          </a:bodyPr>
          <a:lstStyle/>
          <a:p>
            <a:r>
              <a:rPr lang="de-DE" dirty="0" smtClean="0"/>
              <a:t>„The Letter Writer“</a:t>
            </a:r>
            <a:endParaRPr lang="de-DE" dirty="0"/>
          </a:p>
        </p:txBody>
      </p:sp>
      <p:sp>
        <p:nvSpPr>
          <p:cNvPr id="10" name="TextBox 9"/>
          <p:cNvSpPr txBox="1"/>
          <p:nvPr/>
        </p:nvSpPr>
        <p:spPr>
          <a:xfrm>
            <a:off x="395536" y="3645024"/>
            <a:ext cx="7085273" cy="2031325"/>
          </a:xfrm>
          <a:prstGeom prst="rect">
            <a:avLst/>
          </a:prstGeom>
          <a:noFill/>
        </p:spPr>
        <p:txBody>
          <a:bodyPr wrap="none" rtlCol="0">
            <a:spAutoFit/>
          </a:bodyPr>
          <a:lstStyle/>
          <a:p>
            <a:r>
              <a:rPr lang="de-DE" dirty="0" smtClean="0"/>
              <a:t>„Was wissen sie schon, all diese Gelehrten, diese Philosophen, die Führer </a:t>
            </a:r>
          </a:p>
          <a:p>
            <a:r>
              <a:rPr lang="de-DE" dirty="0" smtClean="0"/>
              <a:t>der Welt, über dich und deinesgleichen? Sie haben sich eingeredet, der </a:t>
            </a:r>
          </a:p>
          <a:p>
            <a:r>
              <a:rPr lang="de-DE" dirty="0" smtClean="0"/>
              <a:t>Mensch, der schlimmste Übeltäter unter allen Lebewesen, sei die Krone </a:t>
            </a:r>
          </a:p>
          <a:p>
            <a:r>
              <a:rPr lang="de-DE" dirty="0" smtClean="0"/>
              <a:t>der Schöpfung. Alle anderen Kreaturen seien nur erschaffen worden, </a:t>
            </a:r>
          </a:p>
          <a:p>
            <a:r>
              <a:rPr lang="de-DE" dirty="0" smtClean="0"/>
              <a:t>um ihm Nahrung und Pelze zu liefern, um gequält und ausgerottet zu </a:t>
            </a:r>
          </a:p>
          <a:p>
            <a:r>
              <a:rPr lang="de-DE" dirty="0" smtClean="0"/>
              <a:t>werden. Ihnen gegenüber sind alle Menschen Nazis, für die Tiere ist </a:t>
            </a:r>
          </a:p>
          <a:p>
            <a:r>
              <a:rPr lang="de-DE" dirty="0" smtClean="0"/>
              <a:t>jeden Tag </a:t>
            </a:r>
            <a:r>
              <a:rPr lang="de-DE" dirty="0" err="1" smtClean="0"/>
              <a:t>Treblinka</a:t>
            </a:r>
            <a:r>
              <a:rPr lang="de-DE" dirty="0" smtClean="0"/>
              <a:t>.“</a:t>
            </a:r>
            <a:endParaRPr lang="fr-FR" dirty="0"/>
          </a:p>
        </p:txBody>
      </p:sp>
      <p:pic>
        <p:nvPicPr>
          <p:cNvPr id="36868" name="Picture 4" descr="Résultat de recherche d'images pour &quot;peter singer animal liberation&quot;"/>
          <p:cNvPicPr>
            <a:picLocks noChangeAspect="1" noChangeArrowheads="1"/>
          </p:cNvPicPr>
          <p:nvPr/>
        </p:nvPicPr>
        <p:blipFill>
          <a:blip r:embed="rId3" cstate="print"/>
          <a:srcRect/>
          <a:stretch>
            <a:fillRect/>
          </a:stretch>
        </p:blipFill>
        <p:spPr bwMode="auto">
          <a:xfrm>
            <a:off x="7236296" y="4070266"/>
            <a:ext cx="1756048" cy="2671549"/>
          </a:xfrm>
          <a:prstGeom prst="rect">
            <a:avLst/>
          </a:prstGeom>
          <a:noFill/>
        </p:spPr>
      </p:pic>
      <p:sp>
        <p:nvSpPr>
          <p:cNvPr id="12" name="TextBox 11"/>
          <p:cNvSpPr txBox="1"/>
          <p:nvPr/>
        </p:nvSpPr>
        <p:spPr>
          <a:xfrm>
            <a:off x="179512" y="6309320"/>
            <a:ext cx="4264373" cy="369332"/>
          </a:xfrm>
          <a:prstGeom prst="rect">
            <a:avLst/>
          </a:prstGeom>
          <a:noFill/>
        </p:spPr>
        <p:txBody>
          <a:bodyPr wrap="none" rtlCol="0">
            <a:spAutoFit/>
          </a:bodyPr>
          <a:lstStyle/>
          <a:p>
            <a:r>
              <a:rPr lang="fr-FR" b="1" dirty="0" smtClean="0"/>
              <a:t>Henry </a:t>
            </a:r>
            <a:r>
              <a:rPr lang="fr-FR" b="1" dirty="0" err="1" smtClean="0"/>
              <a:t>Spira</a:t>
            </a:r>
            <a:r>
              <a:rPr lang="fr-FR" b="1" dirty="0" smtClean="0"/>
              <a:t> </a:t>
            </a:r>
            <a:r>
              <a:rPr lang="fr-FR" dirty="0" smtClean="0"/>
              <a:t>(1927-1998, </a:t>
            </a:r>
            <a:r>
              <a:rPr lang="fr-FR" dirty="0" err="1" smtClean="0"/>
              <a:t>Hashomer</a:t>
            </a:r>
            <a:r>
              <a:rPr lang="fr-FR" dirty="0" smtClean="0"/>
              <a:t> </a:t>
            </a:r>
            <a:r>
              <a:rPr lang="fr-FR" dirty="0" err="1" smtClean="0"/>
              <a:t>Hatzair</a:t>
            </a:r>
            <a:r>
              <a:rPr lang="fr-FR" dirty="0" smtClean="0"/>
              <a:t>)</a:t>
            </a:r>
            <a:endParaRPr lang="fr-FR" dirty="0"/>
          </a:p>
        </p:txBody>
      </p:sp>
      <p:pic>
        <p:nvPicPr>
          <p:cNvPr id="36870" name="Picture 6" descr="photograph"/>
          <p:cNvPicPr>
            <a:picLocks noChangeAspect="1" noChangeArrowheads="1"/>
          </p:cNvPicPr>
          <p:nvPr/>
        </p:nvPicPr>
        <p:blipFill>
          <a:blip r:embed="rId4" cstate="print"/>
          <a:srcRect/>
          <a:stretch>
            <a:fillRect/>
          </a:stretch>
        </p:blipFill>
        <p:spPr bwMode="auto">
          <a:xfrm>
            <a:off x="4716016" y="5373216"/>
            <a:ext cx="1584176" cy="1377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7272808" cy="2585323"/>
          </a:xfrm>
          <a:prstGeom prst="rect">
            <a:avLst/>
          </a:prstGeom>
        </p:spPr>
        <p:txBody>
          <a:bodyPr wrap="square">
            <a:spAutoFit/>
          </a:bodyPr>
          <a:lstStyle/>
          <a:p>
            <a:r>
              <a:rPr lang="de-DE" dirty="0" smtClean="0"/>
              <a:t> Aymeric Caron:</a:t>
            </a:r>
          </a:p>
          <a:p>
            <a:r>
              <a:rPr lang="de-DE" dirty="0" smtClean="0"/>
              <a:t>„Der Kampf für die Rechte der Tiere schreibt sich ein in eine allgemeine </a:t>
            </a:r>
          </a:p>
          <a:p>
            <a:r>
              <a:rPr lang="de-DE" dirty="0" smtClean="0"/>
              <a:t>Anprangerung von Unrecht und insbesondere Unrecht gegenüber </a:t>
            </a:r>
          </a:p>
          <a:p>
            <a:r>
              <a:rPr lang="de-DE" dirty="0" smtClean="0"/>
              <a:t>Schwächeren. In diesem Sinn ist Anti-</a:t>
            </a:r>
            <a:r>
              <a:rPr lang="de-DE" dirty="0" err="1" smtClean="0"/>
              <a:t>Speziesismus</a:t>
            </a:r>
            <a:r>
              <a:rPr lang="de-DE" dirty="0" smtClean="0"/>
              <a:t> ein sozialer Kampf, </a:t>
            </a:r>
          </a:p>
          <a:p>
            <a:r>
              <a:rPr lang="de-DE" dirty="0" smtClean="0"/>
              <a:t>denn unter sozial versteht man alles, was die Beziehungen zwischen </a:t>
            </a:r>
          </a:p>
          <a:p>
            <a:r>
              <a:rPr lang="de-DE" dirty="0" smtClean="0"/>
              <a:t>Individuen  einer  Gesellschaft  umfasst.  Nun  sind  Tiere  auch  Individuen und haben Teil an unserer Gesellschaft. Der Anti-</a:t>
            </a:r>
            <a:r>
              <a:rPr lang="de-DE" dirty="0" err="1" smtClean="0"/>
              <a:t>Speziesismus</a:t>
            </a:r>
            <a:r>
              <a:rPr lang="de-DE" dirty="0" smtClean="0"/>
              <a:t> ist </a:t>
            </a:r>
          </a:p>
          <a:p>
            <a:r>
              <a:rPr lang="de-DE" dirty="0" smtClean="0"/>
              <a:t>daher ein Kampf für Gleichheit, so wie der Kampf für die Abschaffung </a:t>
            </a:r>
          </a:p>
          <a:p>
            <a:r>
              <a:rPr lang="de-DE" dirty="0" smtClean="0"/>
              <a:t>der Sklaverei, für die Rechte von Frauen und Homosexuellen.“</a:t>
            </a:r>
            <a:endParaRPr lang="fr-FR" dirty="0"/>
          </a:p>
        </p:txBody>
      </p:sp>
      <p:pic>
        <p:nvPicPr>
          <p:cNvPr id="34817" name="Picture 1"/>
          <p:cNvPicPr>
            <a:picLocks noChangeAspect="1" noChangeArrowheads="1"/>
          </p:cNvPicPr>
          <p:nvPr/>
        </p:nvPicPr>
        <p:blipFill>
          <a:blip r:embed="rId2" cstate="print"/>
          <a:srcRect/>
          <a:stretch>
            <a:fillRect/>
          </a:stretch>
        </p:blipFill>
        <p:spPr bwMode="auto">
          <a:xfrm>
            <a:off x="1475656" y="4869160"/>
            <a:ext cx="6962775" cy="1733550"/>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a:stretch>
            <a:fillRect/>
          </a:stretch>
        </p:blipFill>
        <p:spPr bwMode="auto">
          <a:xfrm>
            <a:off x="323528" y="2996952"/>
            <a:ext cx="6467475" cy="3152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64696" cy="769441"/>
          </a:xfrm>
          <a:prstGeom prst="rect">
            <a:avLst/>
          </a:prstGeom>
        </p:spPr>
        <p:txBody>
          <a:bodyPr wrap="square">
            <a:spAutoFit/>
          </a:bodyPr>
          <a:lstStyle/>
          <a:p>
            <a:pPr marL="342900" indent="-342900"/>
            <a:r>
              <a:rPr lang="de-AT" sz="4400" dirty="0" smtClean="0"/>
              <a:t>4. Die Beziehung zu Israel</a:t>
            </a:r>
            <a:endParaRPr lang="de-AT" sz="4400" dirty="0"/>
          </a:p>
        </p:txBody>
      </p:sp>
      <p:sp>
        <p:nvSpPr>
          <p:cNvPr id="5" name="TextBox 4"/>
          <p:cNvSpPr txBox="1"/>
          <p:nvPr/>
        </p:nvSpPr>
        <p:spPr>
          <a:xfrm>
            <a:off x="2411760" y="836712"/>
            <a:ext cx="3600400" cy="1477328"/>
          </a:xfrm>
          <a:prstGeom prst="rect">
            <a:avLst/>
          </a:prstGeom>
          <a:noFill/>
        </p:spPr>
        <p:txBody>
          <a:bodyPr wrap="square" rtlCol="0">
            <a:spAutoFit/>
          </a:bodyPr>
          <a:lstStyle/>
          <a:p>
            <a:r>
              <a:rPr lang="fr-FR" dirty="0" err="1" smtClean="0"/>
              <a:t>Israel</a:t>
            </a:r>
            <a:r>
              <a:rPr lang="fr-FR" dirty="0" smtClean="0"/>
              <a:t>? </a:t>
            </a:r>
            <a:br>
              <a:rPr lang="fr-FR" dirty="0" smtClean="0"/>
            </a:br>
            <a:r>
              <a:rPr lang="fr-FR" dirty="0" err="1" smtClean="0"/>
              <a:t>Jede</a:t>
            </a:r>
            <a:r>
              <a:rPr lang="fr-FR" dirty="0" smtClean="0"/>
              <a:t> </a:t>
            </a:r>
            <a:r>
              <a:rPr lang="fr-FR" dirty="0" err="1" smtClean="0"/>
              <a:t>Jüdin</a:t>
            </a:r>
            <a:r>
              <a:rPr lang="fr-FR" dirty="0" smtClean="0"/>
              <a:t>, </a:t>
            </a:r>
            <a:r>
              <a:rPr lang="fr-FR" dirty="0" err="1" smtClean="0"/>
              <a:t>jeder</a:t>
            </a:r>
            <a:r>
              <a:rPr lang="fr-FR" dirty="0" smtClean="0"/>
              <a:t> Jude, </a:t>
            </a:r>
            <a:r>
              <a:rPr lang="fr-FR" dirty="0" err="1" smtClean="0"/>
              <a:t>kann</a:t>
            </a:r>
            <a:r>
              <a:rPr lang="fr-FR" dirty="0" smtClean="0"/>
              <a:t> </a:t>
            </a:r>
            <a:r>
              <a:rPr lang="fr-FR" dirty="0" err="1" smtClean="0"/>
              <a:t>sich</a:t>
            </a:r>
            <a:r>
              <a:rPr lang="fr-FR" dirty="0" smtClean="0"/>
              <a:t> </a:t>
            </a:r>
            <a:r>
              <a:rPr lang="fr-FR" dirty="0" err="1" smtClean="0"/>
              <a:t>betroffen</a:t>
            </a:r>
            <a:r>
              <a:rPr lang="fr-FR" dirty="0" smtClean="0"/>
              <a:t> </a:t>
            </a:r>
            <a:r>
              <a:rPr lang="fr-FR" dirty="0" err="1" smtClean="0"/>
              <a:t>fühlen</a:t>
            </a:r>
            <a:r>
              <a:rPr lang="fr-FR" dirty="0" smtClean="0"/>
              <a:t> </a:t>
            </a:r>
          </a:p>
          <a:p>
            <a:r>
              <a:rPr lang="fr-FR" dirty="0" smtClean="0"/>
              <a:t>(</a:t>
            </a:r>
            <a:r>
              <a:rPr lang="fr-FR" dirty="0" err="1" smtClean="0"/>
              <a:t>Jüdischer</a:t>
            </a:r>
            <a:r>
              <a:rPr lang="fr-FR" dirty="0" smtClean="0"/>
              <a:t> </a:t>
            </a:r>
            <a:r>
              <a:rPr lang="fr-FR" dirty="0" err="1" smtClean="0"/>
              <a:t>Staat</a:t>
            </a:r>
            <a:endParaRPr lang="fr-FR" dirty="0" smtClean="0"/>
          </a:p>
          <a:p>
            <a:r>
              <a:rPr lang="fr-FR" dirty="0" smtClean="0"/>
              <a:t>Benjamin </a:t>
            </a:r>
            <a:r>
              <a:rPr lang="fr-FR" dirty="0" err="1" smtClean="0"/>
              <a:t>Netanjahu</a:t>
            </a:r>
            <a:r>
              <a:rPr lang="fr-FR" dirty="0" smtClean="0"/>
              <a:t>, 2015)</a:t>
            </a:r>
            <a:endParaRPr lang="fr-FR" dirty="0"/>
          </a:p>
        </p:txBody>
      </p:sp>
      <p:sp>
        <p:nvSpPr>
          <p:cNvPr id="6" name="TextBox 5"/>
          <p:cNvSpPr txBox="1"/>
          <p:nvPr/>
        </p:nvSpPr>
        <p:spPr>
          <a:xfrm>
            <a:off x="467544" y="2998693"/>
            <a:ext cx="5489260" cy="646331"/>
          </a:xfrm>
          <a:prstGeom prst="rect">
            <a:avLst/>
          </a:prstGeom>
          <a:noFill/>
        </p:spPr>
        <p:txBody>
          <a:bodyPr wrap="none" rtlCol="0">
            <a:spAutoFit/>
          </a:bodyPr>
          <a:lstStyle/>
          <a:p>
            <a:r>
              <a:rPr lang="de-DE" dirty="0" smtClean="0"/>
              <a:t>„Alija“ … und „</a:t>
            </a:r>
            <a:r>
              <a:rPr lang="de-DE" dirty="0" err="1" smtClean="0"/>
              <a:t>Yerida</a:t>
            </a:r>
            <a:r>
              <a:rPr lang="de-DE" dirty="0" smtClean="0"/>
              <a:t>“</a:t>
            </a:r>
          </a:p>
          <a:p>
            <a:r>
              <a:rPr lang="de-DE" dirty="0" smtClean="0"/>
              <a:t>Frankreich, 2014-2016, 15.000 –  3.000 (/600.000 Juden)</a:t>
            </a:r>
            <a:endParaRPr lang="de-DE" dirty="0"/>
          </a:p>
        </p:txBody>
      </p:sp>
      <p:sp>
        <p:nvSpPr>
          <p:cNvPr id="7" name="TextBox 6"/>
          <p:cNvSpPr txBox="1"/>
          <p:nvPr/>
        </p:nvSpPr>
        <p:spPr>
          <a:xfrm>
            <a:off x="467544" y="3646765"/>
            <a:ext cx="7166129" cy="646331"/>
          </a:xfrm>
          <a:prstGeom prst="rect">
            <a:avLst/>
          </a:prstGeom>
          <a:noFill/>
        </p:spPr>
        <p:txBody>
          <a:bodyPr wrap="none" rtlCol="0">
            <a:spAutoFit/>
          </a:bodyPr>
          <a:lstStyle/>
          <a:p>
            <a:r>
              <a:rPr lang="de-DE" dirty="0" smtClean="0"/>
              <a:t>März 2016: die University </a:t>
            </a:r>
            <a:r>
              <a:rPr lang="de-DE" dirty="0" err="1" smtClean="0"/>
              <a:t>of</a:t>
            </a:r>
            <a:r>
              <a:rPr lang="de-DE" dirty="0" smtClean="0"/>
              <a:t> </a:t>
            </a:r>
            <a:r>
              <a:rPr lang="de-DE" dirty="0" err="1" smtClean="0"/>
              <a:t>California</a:t>
            </a:r>
            <a:r>
              <a:rPr lang="de-DE" dirty="0" smtClean="0"/>
              <a:t> erklärt jede Form „antiisraelischer“ </a:t>
            </a:r>
          </a:p>
          <a:p>
            <a:r>
              <a:rPr lang="de-DE" dirty="0" smtClean="0"/>
              <a:t>Äußerung als „antisemitisch“.</a:t>
            </a:r>
            <a:endParaRPr lang="fr-FR" dirty="0"/>
          </a:p>
        </p:txBody>
      </p:sp>
      <p:sp>
        <p:nvSpPr>
          <p:cNvPr id="8" name="TextBox 7"/>
          <p:cNvSpPr txBox="1"/>
          <p:nvPr/>
        </p:nvSpPr>
        <p:spPr>
          <a:xfrm>
            <a:off x="2339752" y="4361036"/>
            <a:ext cx="6696744" cy="2308324"/>
          </a:xfrm>
          <a:prstGeom prst="rect">
            <a:avLst/>
          </a:prstGeom>
          <a:noFill/>
        </p:spPr>
        <p:txBody>
          <a:bodyPr wrap="square" rtlCol="0">
            <a:spAutoFit/>
          </a:bodyPr>
          <a:lstStyle/>
          <a:p>
            <a:r>
              <a:rPr lang="fr-FR" dirty="0" smtClean="0"/>
              <a:t>Hannah Arendt, 1963, an </a:t>
            </a:r>
            <a:r>
              <a:rPr lang="fr-FR" dirty="0" err="1" smtClean="0"/>
              <a:t>dem</a:t>
            </a:r>
            <a:r>
              <a:rPr lang="fr-FR" dirty="0" smtClean="0"/>
              <a:t> </a:t>
            </a:r>
            <a:r>
              <a:rPr lang="de-DE" dirty="0" smtClean="0"/>
              <a:t>Historiker Gershom Scholem (1897–1982), der ihr vorgeworfen hatte, sie liebe ihr Volk zu wenig: </a:t>
            </a:r>
          </a:p>
          <a:p>
            <a:r>
              <a:rPr lang="de-DE" dirty="0" smtClean="0"/>
              <a:t>„Sie haben vollkommen recht, dass ich eine solche ‚Liebe‘ nicht habe, und  dies  aus  zwei  Gründen:  Erstens  habe  ich  nie  in  meinem  Leben irgendein Volk oder Kollektiv ‚geliebt‘, weder das deutsche, noch das französische, noch das amerikanische, noch etwa die Arbeiterklasse oder sonst was in dieser Preislage. Ich liebe in der Tat nur meine Freunde und bin zu aller anderen Liebe völlig unfähig.“</a:t>
            </a:r>
            <a:endParaRPr lang="fr-FR" dirty="0" smtClean="0"/>
          </a:p>
        </p:txBody>
      </p:sp>
      <p:pic>
        <p:nvPicPr>
          <p:cNvPr id="1026" name="Picture 2"/>
          <p:cNvPicPr>
            <a:picLocks noChangeAspect="1" noChangeArrowheads="1"/>
          </p:cNvPicPr>
          <p:nvPr/>
        </p:nvPicPr>
        <p:blipFill>
          <a:blip r:embed="rId2" cstate="print"/>
          <a:srcRect/>
          <a:stretch>
            <a:fillRect/>
          </a:stretch>
        </p:blipFill>
        <p:spPr bwMode="auto">
          <a:xfrm>
            <a:off x="6300192" y="620688"/>
            <a:ext cx="2533650" cy="1790700"/>
          </a:xfrm>
          <a:prstGeom prst="rect">
            <a:avLst/>
          </a:prstGeom>
          <a:noFill/>
          <a:ln w="9525">
            <a:noFill/>
            <a:miter lim="800000"/>
            <a:headEnd/>
            <a:tailEnd/>
          </a:ln>
        </p:spPr>
      </p:pic>
      <p:grpSp>
        <p:nvGrpSpPr>
          <p:cNvPr id="10" name="Group 9"/>
          <p:cNvGrpSpPr/>
          <p:nvPr/>
        </p:nvGrpSpPr>
        <p:grpSpPr>
          <a:xfrm>
            <a:off x="179512" y="620688"/>
            <a:ext cx="1896032" cy="2302515"/>
            <a:chOff x="179512" y="620688"/>
            <a:chExt cx="1896032" cy="2302515"/>
          </a:xfrm>
        </p:grpSpPr>
        <p:sp>
          <p:nvSpPr>
            <p:cNvPr id="4" name="TextBox 3"/>
            <p:cNvSpPr txBox="1"/>
            <p:nvPr/>
          </p:nvSpPr>
          <p:spPr>
            <a:xfrm>
              <a:off x="179512" y="2276872"/>
              <a:ext cx="1896032" cy="646331"/>
            </a:xfrm>
            <a:prstGeom prst="rect">
              <a:avLst/>
            </a:prstGeom>
            <a:noFill/>
          </p:spPr>
          <p:txBody>
            <a:bodyPr wrap="none" rtlCol="0">
              <a:spAutoFit/>
            </a:bodyPr>
            <a:lstStyle/>
            <a:p>
              <a:pPr algn="ctr"/>
              <a:r>
                <a:rPr lang="fr-FR" dirty="0" smtClean="0"/>
                <a:t>David Ben-</a:t>
              </a:r>
              <a:r>
                <a:rPr lang="fr-FR" dirty="0" err="1" smtClean="0"/>
                <a:t>Gurion</a:t>
              </a:r>
              <a:r>
                <a:rPr lang="fr-FR" dirty="0" smtClean="0"/>
                <a:t> </a:t>
              </a:r>
            </a:p>
            <a:p>
              <a:pPr algn="ctr"/>
              <a:r>
                <a:rPr lang="fr-FR" dirty="0" smtClean="0"/>
                <a:t>(1886–1973)</a:t>
              </a:r>
              <a:endParaRPr lang="fr-FR" dirty="0"/>
            </a:p>
          </p:txBody>
        </p:sp>
        <p:pic>
          <p:nvPicPr>
            <p:cNvPr id="1027" name="Picture 3"/>
            <p:cNvPicPr>
              <a:picLocks noChangeAspect="1" noChangeArrowheads="1"/>
            </p:cNvPicPr>
            <p:nvPr/>
          </p:nvPicPr>
          <p:blipFill>
            <a:blip r:embed="rId3" cstate="print"/>
            <a:srcRect/>
            <a:stretch>
              <a:fillRect/>
            </a:stretch>
          </p:blipFill>
          <p:spPr bwMode="auto">
            <a:xfrm>
              <a:off x="611560" y="620688"/>
              <a:ext cx="1209675" cy="170497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4572000" cy="923330"/>
          </a:xfrm>
          <a:prstGeom prst="rect">
            <a:avLst/>
          </a:prstGeom>
        </p:spPr>
        <p:txBody>
          <a:bodyPr>
            <a:spAutoFit/>
          </a:bodyPr>
          <a:lstStyle/>
          <a:p>
            <a:r>
              <a:rPr lang="de-DE" dirty="0" smtClean="0"/>
              <a:t> „Aber ich weiß auch, dass jede wirkliche </a:t>
            </a:r>
          </a:p>
          <a:p>
            <a:r>
              <a:rPr lang="de-DE" dirty="0" smtClean="0"/>
              <a:t>Katastrophe in Israel mich tiefer berühren würde als fast alles andere.“</a:t>
            </a:r>
            <a:endParaRPr lang="fr-FR" dirty="0"/>
          </a:p>
        </p:txBody>
      </p:sp>
      <p:sp>
        <p:nvSpPr>
          <p:cNvPr id="3" name="TextBox 2"/>
          <p:cNvSpPr txBox="1"/>
          <p:nvPr/>
        </p:nvSpPr>
        <p:spPr>
          <a:xfrm>
            <a:off x="395536" y="1772816"/>
            <a:ext cx="7776863" cy="2308324"/>
          </a:xfrm>
          <a:prstGeom prst="rect">
            <a:avLst/>
          </a:prstGeom>
          <a:noFill/>
        </p:spPr>
        <p:txBody>
          <a:bodyPr wrap="square" rtlCol="0">
            <a:spAutoFit/>
          </a:bodyPr>
          <a:lstStyle/>
          <a:p>
            <a:r>
              <a:rPr lang="fr-FR" dirty="0" err="1" smtClean="0"/>
              <a:t>Das</a:t>
            </a:r>
            <a:r>
              <a:rPr lang="fr-FR" dirty="0" smtClean="0"/>
              <a:t> </a:t>
            </a:r>
            <a:r>
              <a:rPr lang="fr-FR" dirty="0" err="1" smtClean="0"/>
              <a:t>Problem</a:t>
            </a:r>
            <a:r>
              <a:rPr lang="fr-FR" dirty="0" smtClean="0"/>
              <a:t> mit </a:t>
            </a:r>
            <a:r>
              <a:rPr lang="fr-FR" dirty="0" err="1" smtClean="0"/>
              <a:t>dem</a:t>
            </a:r>
            <a:r>
              <a:rPr lang="fr-FR" dirty="0" smtClean="0"/>
              <a:t> </a:t>
            </a:r>
            <a:r>
              <a:rPr lang="fr-FR" dirty="0" err="1" smtClean="0"/>
              <a:t>Vergleich</a:t>
            </a:r>
            <a:r>
              <a:rPr lang="fr-FR" dirty="0" smtClean="0"/>
              <a:t>.</a:t>
            </a:r>
          </a:p>
          <a:p>
            <a:r>
              <a:rPr lang="fr-FR" dirty="0" err="1" smtClean="0"/>
              <a:t>Womit</a:t>
            </a:r>
            <a:r>
              <a:rPr lang="fr-FR" dirty="0" smtClean="0"/>
              <a:t> </a:t>
            </a:r>
            <a:r>
              <a:rPr lang="fr-FR" dirty="0" err="1" smtClean="0"/>
              <a:t>soll</a:t>
            </a:r>
            <a:r>
              <a:rPr lang="fr-FR" dirty="0" smtClean="0"/>
              <a:t> der </a:t>
            </a:r>
            <a:r>
              <a:rPr lang="fr-FR" dirty="0" err="1" smtClean="0"/>
              <a:t>Vergleich</a:t>
            </a:r>
            <a:r>
              <a:rPr lang="fr-FR" dirty="0" smtClean="0"/>
              <a:t> </a:t>
            </a:r>
            <a:r>
              <a:rPr lang="fr-FR" dirty="0" err="1" smtClean="0"/>
              <a:t>gehen</a:t>
            </a:r>
            <a:r>
              <a:rPr lang="fr-FR" dirty="0" smtClean="0"/>
              <a:t> …</a:t>
            </a:r>
          </a:p>
          <a:p>
            <a:pPr lvl="1"/>
            <a:r>
              <a:rPr lang="de-DE" dirty="0" smtClean="0"/>
              <a:t>- wenn die Regierung entscheidet, den Gazastreifen zu bombardieren, weil in Israel Attentate begangen wurden.</a:t>
            </a:r>
          </a:p>
          <a:p>
            <a:pPr lvl="1"/>
            <a:r>
              <a:rPr lang="de-DE" dirty="0" smtClean="0"/>
              <a:t>- Wenn </a:t>
            </a:r>
            <a:r>
              <a:rPr lang="de-DE" dirty="0" err="1" smtClean="0"/>
              <a:t>Avigdor</a:t>
            </a:r>
            <a:r>
              <a:rPr lang="de-DE" dirty="0" smtClean="0"/>
              <a:t> Lieberman erklärt, man müsse die Geschäfte von Arabern in Israel boykottieren und mit den Palästinensern Schluss machen </a:t>
            </a:r>
          </a:p>
          <a:p>
            <a:pPr lvl="1"/>
            <a:r>
              <a:rPr lang="de-DE" dirty="0" smtClean="0"/>
              <a:t>müsse, wie dies die Amerikaner mit den Japanern getan hätten, also mit </a:t>
            </a:r>
          </a:p>
          <a:p>
            <a:pPr lvl="1"/>
            <a:r>
              <a:rPr lang="de-DE" dirty="0" smtClean="0"/>
              <a:t>Atombomben.</a:t>
            </a:r>
            <a:endParaRPr lang="fr-FR" dirty="0"/>
          </a:p>
        </p:txBody>
      </p:sp>
      <p:sp>
        <p:nvSpPr>
          <p:cNvPr id="4" name="TextBox 3"/>
          <p:cNvSpPr txBox="1"/>
          <p:nvPr/>
        </p:nvSpPr>
        <p:spPr>
          <a:xfrm>
            <a:off x="755576" y="5949280"/>
            <a:ext cx="7560840" cy="369332"/>
          </a:xfrm>
          <a:prstGeom prst="rect">
            <a:avLst/>
          </a:prstGeom>
          <a:noFill/>
        </p:spPr>
        <p:txBody>
          <a:bodyPr wrap="square" rtlCol="0">
            <a:spAutoFit/>
          </a:bodyPr>
          <a:lstStyle/>
          <a:p>
            <a:r>
              <a:rPr lang="de-DE" b="1" dirty="0" smtClean="0"/>
              <a:t>Der Ausdruck „jüdischer und demokratischer Staat“ wirkt wie ein Oxymoron</a:t>
            </a:r>
            <a:endParaRPr lang="fr-FR" b="1" dirty="0"/>
          </a:p>
        </p:txBody>
      </p:sp>
      <p:pic>
        <p:nvPicPr>
          <p:cNvPr id="2050" name="Picture 2"/>
          <p:cNvPicPr>
            <a:picLocks noChangeAspect="1" noChangeArrowheads="1"/>
          </p:cNvPicPr>
          <p:nvPr/>
        </p:nvPicPr>
        <p:blipFill>
          <a:blip r:embed="rId2" cstate="print"/>
          <a:srcRect/>
          <a:stretch>
            <a:fillRect/>
          </a:stretch>
        </p:blipFill>
        <p:spPr bwMode="auto">
          <a:xfrm>
            <a:off x="5652120" y="4077072"/>
            <a:ext cx="2438400" cy="156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4622356" cy="369332"/>
          </a:xfrm>
          <a:prstGeom prst="rect">
            <a:avLst/>
          </a:prstGeom>
        </p:spPr>
        <p:txBody>
          <a:bodyPr wrap="none">
            <a:spAutoFit/>
          </a:bodyPr>
          <a:lstStyle/>
          <a:p>
            <a:r>
              <a:rPr lang="fr-FR" dirty="0" smtClean="0">
                <a:sym typeface="Wingdings"/>
              </a:rPr>
              <a:t> </a:t>
            </a:r>
            <a:r>
              <a:rPr lang="fr-FR" dirty="0" err="1" smtClean="0"/>
              <a:t>Zionismus</a:t>
            </a:r>
            <a:r>
              <a:rPr lang="fr-FR" dirty="0" smtClean="0"/>
              <a:t>, </a:t>
            </a:r>
            <a:r>
              <a:rPr lang="fr-FR" dirty="0" err="1" smtClean="0"/>
              <a:t>Nationalismus</a:t>
            </a:r>
            <a:r>
              <a:rPr lang="fr-FR" dirty="0" smtClean="0"/>
              <a:t> </a:t>
            </a:r>
            <a:r>
              <a:rPr lang="fr-FR" dirty="0" err="1" smtClean="0"/>
              <a:t>und</a:t>
            </a:r>
            <a:r>
              <a:rPr lang="fr-FR" dirty="0" smtClean="0"/>
              <a:t> </a:t>
            </a:r>
            <a:r>
              <a:rPr lang="fr-FR" dirty="0" err="1" smtClean="0"/>
              <a:t>Antizionismus</a:t>
            </a:r>
            <a:endParaRPr lang="fr-FR" dirty="0"/>
          </a:p>
        </p:txBody>
      </p:sp>
      <p:sp>
        <p:nvSpPr>
          <p:cNvPr id="5" name="TextBox 4"/>
          <p:cNvSpPr txBox="1"/>
          <p:nvPr/>
        </p:nvSpPr>
        <p:spPr>
          <a:xfrm>
            <a:off x="3815408" y="1196752"/>
            <a:ext cx="5328592" cy="5078313"/>
          </a:xfrm>
          <a:prstGeom prst="rect">
            <a:avLst/>
          </a:prstGeom>
          <a:noFill/>
        </p:spPr>
        <p:txBody>
          <a:bodyPr wrap="square" rtlCol="0">
            <a:spAutoFit/>
          </a:bodyPr>
          <a:lstStyle/>
          <a:p>
            <a:r>
              <a:rPr lang="de-DE" dirty="0" smtClean="0"/>
              <a:t>„Ich saß, als diese knappe, aber mit der Durchschlagskraft eines stählernen Bolzens versehene Broschüre erschien, noch im Gymnasium, kann mich aber der allgemeinen </a:t>
            </a:r>
            <a:r>
              <a:rPr lang="de-DE" b="1" dirty="0" smtClean="0"/>
              <a:t>Verblüffung und Verärgerung der Wiener bürgerlich-jüdischen Kreise</a:t>
            </a:r>
            <a:r>
              <a:rPr lang="de-DE" dirty="0" smtClean="0"/>
              <a:t> wohl erinnern. Was ist, sagten sie </a:t>
            </a:r>
            <a:r>
              <a:rPr lang="de-DE" b="1" dirty="0" smtClean="0"/>
              <a:t>unwirsch</a:t>
            </a:r>
            <a:r>
              <a:rPr lang="de-DE" dirty="0" smtClean="0"/>
              <a:t>, in diesen sonst so gescheiten, witzigen und kultivierten Schriftsteller gefahren? Was treibt und schreibt er für </a:t>
            </a:r>
            <a:r>
              <a:rPr lang="de-DE" b="1" dirty="0" smtClean="0"/>
              <a:t>Narrheiten</a:t>
            </a:r>
            <a:r>
              <a:rPr lang="de-DE" dirty="0" smtClean="0"/>
              <a:t>? Warum sollen wir nach Palästina? </a:t>
            </a:r>
            <a:r>
              <a:rPr lang="de-DE" b="1" dirty="0" smtClean="0"/>
              <a:t>Unsere Sprache ist deutsch und nicht hebräisch, unsere Heimat das schöne Österreich.</a:t>
            </a:r>
            <a:r>
              <a:rPr lang="de-DE" dirty="0" smtClean="0"/>
              <a:t> Geht es uns nicht vortrefflich unter dem guten Kaiser Franz Joseph? Haben wir nicht unser anständiges Fortkommen, unsere gesicherte Stellung? Sind wir nicht gleichberechtigte Staatsangehörige, nicht eingesessene und treue Bürger dieses geliebten Wien? Und leben wir nicht in einer fortschrittlichen Zeit, welche alle konfessionellen Vorurteile in ein paar Jahrzehnten beseitigen wird? </a:t>
            </a:r>
          </a:p>
        </p:txBody>
      </p:sp>
      <p:sp>
        <p:nvSpPr>
          <p:cNvPr id="6" name="TextBox 5"/>
          <p:cNvSpPr txBox="1"/>
          <p:nvPr/>
        </p:nvSpPr>
        <p:spPr>
          <a:xfrm>
            <a:off x="179512" y="3048049"/>
            <a:ext cx="3456384" cy="3693319"/>
          </a:xfrm>
          <a:prstGeom prst="rect">
            <a:avLst/>
          </a:prstGeom>
          <a:noFill/>
        </p:spPr>
        <p:txBody>
          <a:bodyPr wrap="square" rtlCol="0">
            <a:spAutoFit/>
          </a:bodyPr>
          <a:lstStyle/>
          <a:p>
            <a:r>
              <a:rPr lang="de-DE" dirty="0" smtClean="0"/>
              <a:t>Warum gibt er, der doch als Jude spricht und dem Judentum helfen will, unseren bösesten Feinden Argumente in die Hand und versucht uns zu sondern, da doch jeder Tag uns näher und inniger der deutschen Welt </a:t>
            </a:r>
          </a:p>
          <a:p>
            <a:r>
              <a:rPr lang="de-DE" dirty="0" smtClean="0"/>
              <a:t>verbindet? </a:t>
            </a:r>
            <a:r>
              <a:rPr lang="de-DE" b="1" dirty="0" smtClean="0"/>
              <a:t>Die Rabbiner ereiferten sich von den Kanzeln, der Leiter der </a:t>
            </a:r>
            <a:r>
              <a:rPr lang="de-DE" b="1" i="1" dirty="0" smtClean="0"/>
              <a:t>Neuen Freien Presse</a:t>
            </a:r>
            <a:r>
              <a:rPr lang="de-DE" b="1" dirty="0" smtClean="0"/>
              <a:t> verbot, das Wort Zionismus in seiner </a:t>
            </a:r>
            <a:r>
              <a:rPr lang="de-DE" b="1" i="1" dirty="0" smtClean="0"/>
              <a:t>fortschrittlichen</a:t>
            </a:r>
            <a:r>
              <a:rPr lang="de-DE" b="1" dirty="0" smtClean="0"/>
              <a:t> Zeitung auch nur zu erwähnen</a:t>
            </a:r>
            <a:r>
              <a:rPr lang="de-DE" dirty="0" smtClean="0"/>
              <a:t>.“</a:t>
            </a:r>
            <a:endParaRPr lang="fr-FR" dirty="0" smtClean="0"/>
          </a:p>
        </p:txBody>
      </p:sp>
      <p:grpSp>
        <p:nvGrpSpPr>
          <p:cNvPr id="9" name="Group 8"/>
          <p:cNvGrpSpPr/>
          <p:nvPr/>
        </p:nvGrpSpPr>
        <p:grpSpPr>
          <a:xfrm>
            <a:off x="395536" y="692696"/>
            <a:ext cx="1426031" cy="2230507"/>
            <a:chOff x="395536" y="692696"/>
            <a:chExt cx="1426031" cy="2230507"/>
          </a:xfrm>
        </p:grpSpPr>
        <p:sp>
          <p:nvSpPr>
            <p:cNvPr id="3" name="TextBox 2"/>
            <p:cNvSpPr txBox="1"/>
            <p:nvPr/>
          </p:nvSpPr>
          <p:spPr>
            <a:xfrm>
              <a:off x="395536" y="2276872"/>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pic>
          <p:nvPicPr>
            <p:cNvPr id="3074" name="Picture 2"/>
            <p:cNvPicPr>
              <a:picLocks noChangeAspect="1" noChangeArrowheads="1"/>
            </p:cNvPicPr>
            <p:nvPr/>
          </p:nvPicPr>
          <p:blipFill>
            <a:blip r:embed="rId2" cstate="print"/>
            <a:srcRect/>
            <a:stretch>
              <a:fillRect/>
            </a:stretch>
          </p:blipFill>
          <p:spPr bwMode="auto">
            <a:xfrm>
              <a:off x="539552" y="692696"/>
              <a:ext cx="1190625" cy="1590675"/>
            </a:xfrm>
            <a:prstGeom prst="rect">
              <a:avLst/>
            </a:prstGeom>
            <a:noFill/>
            <a:ln w="9525">
              <a:noFill/>
              <a:miter lim="800000"/>
              <a:headEnd/>
              <a:tailEnd/>
            </a:ln>
          </p:spPr>
        </p:pic>
      </p:grpSp>
      <p:pic>
        <p:nvPicPr>
          <p:cNvPr id="3075" name="Picture 3"/>
          <p:cNvPicPr>
            <a:picLocks noChangeAspect="1" noChangeArrowheads="1"/>
          </p:cNvPicPr>
          <p:nvPr/>
        </p:nvPicPr>
        <p:blipFill>
          <a:blip r:embed="rId3" cstate="print"/>
          <a:srcRect/>
          <a:stretch>
            <a:fillRect/>
          </a:stretch>
        </p:blipFill>
        <p:spPr bwMode="auto">
          <a:xfrm>
            <a:off x="2195737" y="692696"/>
            <a:ext cx="1430962" cy="2376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60648"/>
            <a:ext cx="4680520" cy="1200329"/>
          </a:xfrm>
          <a:prstGeom prst="rect">
            <a:avLst/>
          </a:prstGeom>
          <a:noFill/>
        </p:spPr>
        <p:txBody>
          <a:bodyPr wrap="square" rtlCol="0">
            <a:spAutoFit/>
          </a:bodyPr>
          <a:lstStyle/>
          <a:p>
            <a:r>
              <a:rPr lang="de-DE" dirty="0" smtClean="0"/>
              <a:t> „Die argentinische Republik hätte das größte Interesse daran, uns ein Stück Territorium abzutreten.“</a:t>
            </a:r>
          </a:p>
          <a:p>
            <a:r>
              <a:rPr lang="de-DE" dirty="0" smtClean="0"/>
              <a:t> 1903, auf dem 6. Zionistenkongress, Uganda.</a:t>
            </a:r>
            <a:endParaRPr lang="fr-FR" dirty="0"/>
          </a:p>
        </p:txBody>
      </p:sp>
      <p:sp>
        <p:nvSpPr>
          <p:cNvPr id="4" name="TextBox 3"/>
          <p:cNvSpPr txBox="1"/>
          <p:nvPr/>
        </p:nvSpPr>
        <p:spPr>
          <a:xfrm>
            <a:off x="251520" y="2924944"/>
            <a:ext cx="4176464" cy="1200329"/>
          </a:xfrm>
          <a:prstGeom prst="rect">
            <a:avLst/>
          </a:prstGeom>
          <a:noFill/>
        </p:spPr>
        <p:txBody>
          <a:bodyPr wrap="square" rtlCol="0">
            <a:spAutoFit/>
          </a:bodyPr>
          <a:lstStyle/>
          <a:p>
            <a:r>
              <a:rPr lang="de-DE" dirty="0" smtClean="0"/>
              <a:t>„Die Juden sind Objekt oder ahnungsloser Vollstrecker europäischer Politik.“</a:t>
            </a:r>
          </a:p>
          <a:p>
            <a:r>
              <a:rPr lang="de-DE" dirty="0" smtClean="0"/>
              <a:t>Siehe Balfour 1917 </a:t>
            </a:r>
          </a:p>
          <a:p>
            <a:r>
              <a:rPr lang="de-DE" dirty="0" smtClean="0"/>
              <a:t>(christlichen Zionismus)</a:t>
            </a:r>
            <a:endParaRPr lang="fr-FR" dirty="0"/>
          </a:p>
        </p:txBody>
      </p:sp>
      <p:sp>
        <p:nvSpPr>
          <p:cNvPr id="6" name="TextBox 5"/>
          <p:cNvSpPr txBox="1"/>
          <p:nvPr/>
        </p:nvSpPr>
        <p:spPr>
          <a:xfrm>
            <a:off x="323528" y="6021288"/>
            <a:ext cx="5765553" cy="646331"/>
          </a:xfrm>
          <a:prstGeom prst="rect">
            <a:avLst/>
          </a:prstGeom>
          <a:noFill/>
        </p:spPr>
        <p:txBody>
          <a:bodyPr wrap="none" rtlCol="0">
            <a:spAutoFit/>
          </a:bodyPr>
          <a:lstStyle/>
          <a:p>
            <a:r>
              <a:rPr lang="fr-FR" dirty="0" smtClean="0"/>
              <a:t>Der </a:t>
            </a:r>
            <a:r>
              <a:rPr lang="fr-FR" dirty="0" err="1" smtClean="0"/>
              <a:t>Zionismus</a:t>
            </a:r>
            <a:r>
              <a:rPr lang="fr-FR" dirty="0" smtClean="0"/>
              <a:t> </a:t>
            </a:r>
            <a:r>
              <a:rPr lang="fr-FR" dirty="0" err="1" smtClean="0"/>
              <a:t>hat</a:t>
            </a:r>
            <a:r>
              <a:rPr lang="fr-FR" dirty="0" smtClean="0"/>
              <a:t> </a:t>
            </a:r>
            <a:r>
              <a:rPr lang="fr-FR" dirty="0" err="1" smtClean="0"/>
              <a:t>gesiegt</a:t>
            </a:r>
            <a:r>
              <a:rPr lang="fr-FR" dirty="0" smtClean="0"/>
              <a:t>, aber es </a:t>
            </a:r>
            <a:r>
              <a:rPr lang="fr-FR" dirty="0" err="1" smtClean="0"/>
              <a:t>geht</a:t>
            </a:r>
            <a:r>
              <a:rPr lang="fr-FR" dirty="0" smtClean="0"/>
              <a:t> </a:t>
            </a:r>
            <a:r>
              <a:rPr lang="fr-FR" dirty="0" err="1" smtClean="0"/>
              <a:t>darum</a:t>
            </a:r>
            <a:r>
              <a:rPr lang="fr-FR" dirty="0" smtClean="0"/>
              <a:t> </a:t>
            </a:r>
            <a:r>
              <a:rPr lang="fr-FR" dirty="0" err="1" smtClean="0"/>
              <a:t>Mythen</a:t>
            </a:r>
            <a:r>
              <a:rPr lang="fr-FR" dirty="0" smtClean="0"/>
              <a:t> </a:t>
            </a:r>
            <a:r>
              <a:rPr lang="fr-FR" dirty="0" err="1" smtClean="0"/>
              <a:t>wie</a:t>
            </a:r>
            <a:r>
              <a:rPr lang="fr-FR" dirty="0" smtClean="0"/>
              <a:t> </a:t>
            </a:r>
          </a:p>
          <a:p>
            <a:r>
              <a:rPr lang="de-DE" dirty="0" smtClean="0"/>
              <a:t>„Land ohne Volk für ein Volk ohne Land“ </a:t>
            </a:r>
            <a:r>
              <a:rPr lang="fr-FR" dirty="0" err="1" smtClean="0"/>
              <a:t>zu</a:t>
            </a:r>
            <a:r>
              <a:rPr lang="fr-FR" dirty="0" smtClean="0"/>
              <a:t> </a:t>
            </a:r>
            <a:r>
              <a:rPr lang="fr-FR" dirty="0" err="1" smtClean="0"/>
              <a:t>entlarven</a:t>
            </a:r>
            <a:endParaRPr lang="fr-FR" dirty="0"/>
          </a:p>
        </p:txBody>
      </p:sp>
      <p:sp>
        <p:nvSpPr>
          <p:cNvPr id="40962" name="AutoShape 2" descr="Résultat de recherche d'images pour &quot;Theodor Herzl&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963" name="Picture 3"/>
          <p:cNvPicPr>
            <a:picLocks noChangeAspect="1" noChangeArrowheads="1"/>
          </p:cNvPicPr>
          <p:nvPr/>
        </p:nvPicPr>
        <p:blipFill>
          <a:blip r:embed="rId2" cstate="print"/>
          <a:srcRect/>
          <a:stretch>
            <a:fillRect/>
          </a:stretch>
        </p:blipFill>
        <p:spPr bwMode="auto">
          <a:xfrm>
            <a:off x="683568" y="188640"/>
            <a:ext cx="1733550" cy="2600325"/>
          </a:xfrm>
          <a:prstGeom prst="rect">
            <a:avLst/>
          </a:prstGeom>
          <a:noFill/>
          <a:ln w="9525">
            <a:noFill/>
            <a:miter lim="800000"/>
            <a:headEnd/>
            <a:tailEnd/>
          </a:ln>
        </p:spPr>
      </p:pic>
      <p:grpSp>
        <p:nvGrpSpPr>
          <p:cNvPr id="11" name="Group 10"/>
          <p:cNvGrpSpPr/>
          <p:nvPr/>
        </p:nvGrpSpPr>
        <p:grpSpPr>
          <a:xfrm>
            <a:off x="5652120" y="1772816"/>
            <a:ext cx="2808312" cy="2385556"/>
            <a:chOff x="5652120" y="1772816"/>
            <a:chExt cx="2808312" cy="2385556"/>
          </a:xfrm>
        </p:grpSpPr>
        <p:sp>
          <p:nvSpPr>
            <p:cNvPr id="5" name="TextBox 4"/>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0964" name="Picture 4"/>
            <p:cNvPicPr>
              <a:picLocks noChangeAspect="1" noChangeArrowheads="1"/>
            </p:cNvPicPr>
            <p:nvPr/>
          </p:nvPicPr>
          <p:blipFill>
            <a:blip r:embed="rId3" cstate="print"/>
            <a:srcRect/>
            <a:stretch>
              <a:fillRect/>
            </a:stretch>
          </p:blipFill>
          <p:spPr bwMode="auto">
            <a:xfrm>
              <a:off x="6012160" y="1772816"/>
              <a:ext cx="1905000" cy="1943100"/>
            </a:xfrm>
            <a:prstGeom prst="rect">
              <a:avLst/>
            </a:prstGeom>
            <a:noFill/>
            <a:ln w="9525">
              <a:noFill/>
              <a:miter lim="800000"/>
              <a:headEnd/>
              <a:tailEnd/>
            </a:ln>
          </p:spPr>
        </p:pic>
      </p:grpSp>
      <p:sp>
        <p:nvSpPr>
          <p:cNvPr id="10" name="Rectangle 9"/>
          <p:cNvSpPr/>
          <p:nvPr/>
        </p:nvSpPr>
        <p:spPr>
          <a:xfrm>
            <a:off x="2411760" y="4293096"/>
            <a:ext cx="6192688" cy="1477328"/>
          </a:xfrm>
          <a:prstGeom prst="rect">
            <a:avLst/>
          </a:prstGeom>
        </p:spPr>
        <p:txBody>
          <a:bodyPr wrap="square">
            <a:spAutoFit/>
          </a:bodyPr>
          <a:lstStyle/>
          <a:p>
            <a:r>
              <a:rPr lang="de-DE" dirty="0" smtClean="0"/>
              <a:t>„Gewiss müssten sich die Araber über neue, </a:t>
            </a:r>
            <a:r>
              <a:rPr lang="de-DE" b="1" dirty="0" smtClean="0"/>
              <a:t>schöne Straßen </a:t>
            </a:r>
            <a:r>
              <a:rPr lang="de-DE" dirty="0" smtClean="0"/>
              <a:t>freuen. Aber der Instinkt des Naturmenschen empört sich mit Recht gegen den Einbruch einer angelsächsisch-amerikanischen Zivilisation, die den ehrlichen Namen der </a:t>
            </a:r>
            <a:r>
              <a:rPr lang="de-DE" b="1" dirty="0" smtClean="0"/>
              <a:t>nationalen </a:t>
            </a:r>
            <a:r>
              <a:rPr lang="de-DE" dirty="0" smtClean="0"/>
              <a:t>Wiedergeburt trägt.“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9952" y="260648"/>
            <a:ext cx="4932040" cy="3693319"/>
          </a:xfrm>
          <a:prstGeom prst="rect">
            <a:avLst/>
          </a:prstGeom>
          <a:noFill/>
        </p:spPr>
        <p:txBody>
          <a:bodyPr wrap="square" rtlCol="0">
            <a:spAutoFit/>
          </a:bodyPr>
          <a:lstStyle/>
          <a:p>
            <a:r>
              <a:rPr lang="de-DE" dirty="0" smtClean="0"/>
              <a:t>„[Darauf antworte ich] etwas theatralisch, dass auch ein aus einem Akt der  Gewalt  geborenes  Kind  das  </a:t>
            </a:r>
            <a:r>
              <a:rPr lang="de-DE" b="1" dirty="0" smtClean="0"/>
              <a:t>Recht  hat  zu  leben</a:t>
            </a:r>
            <a:r>
              <a:rPr lang="de-DE" dirty="0" smtClean="0"/>
              <a:t>.  Die  Gründung Israels durch die Juden, von denen viele den Konzentrationslagern entkommen waren, war ein </a:t>
            </a:r>
            <a:r>
              <a:rPr lang="de-DE" b="1" dirty="0" smtClean="0"/>
              <a:t>Akt der Gewalt gegen die arabische Bevölkerung Palästinas</a:t>
            </a:r>
            <a:r>
              <a:rPr lang="de-DE" dirty="0" smtClean="0"/>
              <a:t>. Er hat zur Geburt der israelischen Gesellschaft geführt, die seit 70 Jahren gedeiht und ihre eigene Kultur entwickelt hat. </a:t>
            </a:r>
            <a:r>
              <a:rPr lang="de-DE" b="1" dirty="0" smtClean="0"/>
              <a:t>Man regelt keine Tragödie, indem man eine neue schafft. </a:t>
            </a:r>
            <a:r>
              <a:rPr lang="de-DE" dirty="0" smtClean="0"/>
              <a:t>Dieses Kind hat das Recht zu existieren. Man muss es allerdings dazu erziehen, die Tat seines Vaters nicht zu wiederholen.“</a:t>
            </a:r>
            <a:endParaRPr lang="fr-FR" dirty="0"/>
          </a:p>
        </p:txBody>
      </p:sp>
      <p:sp>
        <p:nvSpPr>
          <p:cNvPr id="5" name="Rectangle 4"/>
          <p:cNvSpPr/>
          <p:nvPr/>
        </p:nvSpPr>
        <p:spPr>
          <a:xfrm>
            <a:off x="7236296" y="6488668"/>
            <a:ext cx="1351652" cy="369332"/>
          </a:xfrm>
          <a:prstGeom prst="rect">
            <a:avLst/>
          </a:prstGeom>
        </p:spPr>
        <p:txBody>
          <a:bodyPr wrap="none">
            <a:spAutoFit/>
          </a:bodyPr>
          <a:lstStyle/>
          <a:p>
            <a:r>
              <a:rPr lang="fr-FR" dirty="0" smtClean="0"/>
              <a:t>Yuri </a:t>
            </a:r>
            <a:r>
              <a:rPr lang="fr-FR" dirty="0" err="1" smtClean="0"/>
              <a:t>Slezkine</a:t>
            </a:r>
            <a:endParaRPr lang="fr-FR" dirty="0"/>
          </a:p>
        </p:txBody>
      </p:sp>
      <p:sp>
        <p:nvSpPr>
          <p:cNvPr id="6" name="Rectangle 5"/>
          <p:cNvSpPr/>
          <p:nvPr/>
        </p:nvSpPr>
        <p:spPr>
          <a:xfrm>
            <a:off x="395536" y="4149080"/>
            <a:ext cx="6624736" cy="2585323"/>
          </a:xfrm>
          <a:prstGeom prst="rect">
            <a:avLst/>
          </a:prstGeom>
        </p:spPr>
        <p:txBody>
          <a:bodyPr wrap="square">
            <a:spAutoFit/>
          </a:bodyPr>
          <a:lstStyle/>
          <a:p>
            <a:r>
              <a:rPr lang="de-DE" dirty="0" smtClean="0"/>
              <a:t>„Wahrscheinlich könnte es sich kein anderer europäischer Staat leisten, sein </a:t>
            </a:r>
            <a:r>
              <a:rPr lang="de-DE" b="1" dirty="0" smtClean="0"/>
              <a:t>Territorium zu erweitern</a:t>
            </a:r>
            <a:r>
              <a:rPr lang="de-DE" dirty="0" smtClean="0"/>
              <a:t>, eine Grenzmauer zu bauen, </a:t>
            </a:r>
            <a:r>
              <a:rPr lang="de-DE" b="1" dirty="0" smtClean="0"/>
              <a:t>Siedlungen in besetzten Gebieten</a:t>
            </a:r>
            <a:r>
              <a:rPr lang="de-DE" dirty="0" smtClean="0"/>
              <a:t> zu errichten, mit </a:t>
            </a:r>
            <a:r>
              <a:rPr lang="de-DE" b="1" dirty="0" smtClean="0"/>
              <a:t>scharfer Munition auf Demonstranten </a:t>
            </a:r>
            <a:r>
              <a:rPr lang="de-DE" dirty="0" smtClean="0"/>
              <a:t>zu schießen oder illegal Tötungen und </a:t>
            </a:r>
            <a:r>
              <a:rPr lang="de-DE" b="1" dirty="0" smtClean="0"/>
              <a:t>Häuserabrisse </a:t>
            </a:r>
            <a:r>
              <a:rPr lang="de-DE" dirty="0" smtClean="0"/>
              <a:t>vorzunehmen, ohne mit Boykotten und Sanktionen rechnen zu müssen. Es stimmt natürlich, dass kein anderer europäischer Staat permanent im Kriegszustand lebt; natürlich stimmt es auch, dass kein anderer Staat einen so großen Anspruch auf die </a:t>
            </a:r>
            <a:r>
              <a:rPr lang="de-DE" b="1" dirty="0" smtClean="0"/>
              <a:t>moralische Einfühlung </a:t>
            </a:r>
            <a:r>
              <a:rPr lang="de-DE" dirty="0" smtClean="0"/>
              <a:t>des Westens hat.“</a:t>
            </a:r>
            <a:endParaRPr lang="fr-FR" dirty="0"/>
          </a:p>
        </p:txBody>
      </p:sp>
      <p:grpSp>
        <p:nvGrpSpPr>
          <p:cNvPr id="8" name="Group 7"/>
          <p:cNvGrpSpPr/>
          <p:nvPr/>
        </p:nvGrpSpPr>
        <p:grpSpPr>
          <a:xfrm>
            <a:off x="755576" y="764704"/>
            <a:ext cx="2940327" cy="2734563"/>
            <a:chOff x="755576" y="764704"/>
            <a:chExt cx="2940327" cy="2734563"/>
          </a:xfrm>
        </p:grpSpPr>
        <p:sp>
          <p:nvSpPr>
            <p:cNvPr id="2" name="TextBox 1"/>
            <p:cNvSpPr txBox="1"/>
            <p:nvPr/>
          </p:nvSpPr>
          <p:spPr>
            <a:xfrm>
              <a:off x="1360583" y="2852936"/>
              <a:ext cx="1627241" cy="646331"/>
            </a:xfrm>
            <a:prstGeom prst="rect">
              <a:avLst/>
            </a:prstGeom>
            <a:noFill/>
          </p:spPr>
          <p:txBody>
            <a:bodyPr wrap="none" rtlCol="0">
              <a:spAutoFit/>
            </a:bodyPr>
            <a:lstStyle/>
            <a:p>
              <a:pPr algn="ctr"/>
              <a:r>
                <a:rPr lang="fr-FR" dirty="0" smtClean="0"/>
                <a:t>Shlomo Sand </a:t>
              </a:r>
            </a:p>
            <a:p>
              <a:pPr algn="ctr"/>
              <a:r>
                <a:rPr lang="fr-FR" dirty="0" smtClean="0"/>
                <a:t>(1946 </a:t>
              </a:r>
              <a:r>
                <a:rPr lang="fr-FR" dirty="0" err="1" smtClean="0"/>
                <a:t>geboren</a:t>
              </a:r>
              <a:r>
                <a:rPr lang="fr-FR" dirty="0" smtClean="0"/>
                <a:t>)</a:t>
              </a:r>
              <a:endParaRPr lang="fr-FR" dirty="0"/>
            </a:p>
          </p:txBody>
        </p:sp>
        <p:pic>
          <p:nvPicPr>
            <p:cNvPr id="39937" name="Picture 1"/>
            <p:cNvPicPr>
              <a:picLocks noChangeAspect="1" noChangeArrowheads="1"/>
            </p:cNvPicPr>
            <p:nvPr/>
          </p:nvPicPr>
          <p:blipFill>
            <a:blip r:embed="rId2" cstate="print"/>
            <a:srcRect/>
            <a:stretch>
              <a:fillRect/>
            </a:stretch>
          </p:blipFill>
          <p:spPr bwMode="auto">
            <a:xfrm>
              <a:off x="755576" y="764704"/>
              <a:ext cx="2940327" cy="2088232"/>
            </a:xfrm>
            <a:prstGeom prst="rect">
              <a:avLst/>
            </a:prstGeom>
            <a:noFill/>
            <a:ln w="9525">
              <a:noFill/>
              <a:miter lim="800000"/>
              <a:headEnd/>
              <a:tailEnd/>
            </a:ln>
          </p:spPr>
        </p:pic>
      </p:grpSp>
      <p:pic>
        <p:nvPicPr>
          <p:cNvPr id="39938" name="Picture 2"/>
          <p:cNvPicPr>
            <a:picLocks noChangeAspect="1" noChangeArrowheads="1"/>
          </p:cNvPicPr>
          <p:nvPr/>
        </p:nvPicPr>
        <p:blipFill>
          <a:blip r:embed="rId3" cstate="print"/>
          <a:srcRect/>
          <a:stretch>
            <a:fillRect/>
          </a:stretch>
        </p:blipFill>
        <p:spPr bwMode="auto">
          <a:xfrm>
            <a:off x="6948264" y="3933056"/>
            <a:ext cx="1895577" cy="26048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781617" cy="769441"/>
          </a:xfrm>
          <a:prstGeom prst="rect">
            <a:avLst/>
          </a:prstGeom>
        </p:spPr>
        <p:txBody>
          <a:bodyPr wrap="none">
            <a:spAutoFit/>
          </a:bodyPr>
          <a:lstStyle/>
          <a:p>
            <a:pPr marL="342900" indent="-342900"/>
            <a:r>
              <a:rPr lang="de-AT" sz="4400" dirty="0" smtClean="0"/>
              <a:t>1. Vom Judaismus zum Judentum</a:t>
            </a:r>
          </a:p>
        </p:txBody>
      </p:sp>
      <p:sp>
        <p:nvSpPr>
          <p:cNvPr id="3" name="TextBox 2"/>
          <p:cNvSpPr txBox="1"/>
          <p:nvPr/>
        </p:nvSpPr>
        <p:spPr>
          <a:xfrm>
            <a:off x="323528" y="3789040"/>
            <a:ext cx="6664901" cy="2585323"/>
          </a:xfrm>
          <a:prstGeom prst="rect">
            <a:avLst/>
          </a:prstGeom>
          <a:noFill/>
        </p:spPr>
        <p:txBody>
          <a:bodyPr wrap="none" rtlCol="0">
            <a:spAutoFit/>
          </a:bodyPr>
          <a:lstStyle/>
          <a:p>
            <a:pPr>
              <a:buFont typeface="Wingdings"/>
              <a:buChar char="F"/>
            </a:pPr>
            <a:r>
              <a:rPr lang="de-AT" dirty="0" smtClean="0"/>
              <a:t>Volk?</a:t>
            </a:r>
            <a:br>
              <a:rPr lang="de-AT" dirty="0" smtClean="0"/>
            </a:br>
            <a:r>
              <a:rPr lang="de-AT" dirty="0" smtClean="0"/>
              <a:t>- Sozialer Konstrukt mehr als Ethnie</a:t>
            </a:r>
            <a:br>
              <a:rPr lang="de-AT" dirty="0" smtClean="0"/>
            </a:br>
            <a:r>
              <a:rPr lang="de-AT" dirty="0" smtClean="0"/>
              <a:t>- </a:t>
            </a:r>
            <a:r>
              <a:rPr lang="de-DE" dirty="0" smtClean="0"/>
              <a:t>Massentaufen (die Chasaren im 9. Jahrhundert und vor ihnen </a:t>
            </a:r>
          </a:p>
          <a:p>
            <a:r>
              <a:rPr lang="de-DE" dirty="0" smtClean="0"/>
              <a:t>die Berber seit dem 2. Jahrhundert) </a:t>
            </a:r>
            <a:br>
              <a:rPr lang="de-DE" dirty="0" smtClean="0"/>
            </a:br>
            <a:r>
              <a:rPr lang="de-DE" dirty="0" smtClean="0"/>
              <a:t>- Fehlen archäologischer Spuren einer großen Wanderungsbewegung</a:t>
            </a:r>
          </a:p>
          <a:p>
            <a:r>
              <a:rPr lang="de-DE" dirty="0" smtClean="0"/>
              <a:t>nach der Zerstörung des zweiten Tempels im Jahr 70 unserer </a:t>
            </a:r>
          </a:p>
          <a:p>
            <a:r>
              <a:rPr lang="de-DE" dirty="0" smtClean="0"/>
              <a:t>Zeitrechnung.</a:t>
            </a:r>
            <a:br>
              <a:rPr lang="de-DE" dirty="0" smtClean="0"/>
            </a:br>
            <a:r>
              <a:rPr lang="de-DE" dirty="0" smtClean="0"/>
              <a:t> </a:t>
            </a:r>
            <a:br>
              <a:rPr lang="de-DE" dirty="0" smtClean="0"/>
            </a:br>
            <a:endParaRPr lang="de-AT" dirty="0" smtClean="0"/>
          </a:p>
        </p:txBody>
      </p:sp>
      <p:sp>
        <p:nvSpPr>
          <p:cNvPr id="5" name="TextBox 4"/>
          <p:cNvSpPr txBox="1"/>
          <p:nvPr/>
        </p:nvSpPr>
        <p:spPr>
          <a:xfrm>
            <a:off x="323528" y="980728"/>
            <a:ext cx="5472608" cy="1477328"/>
          </a:xfrm>
          <a:prstGeom prst="rect">
            <a:avLst/>
          </a:prstGeom>
          <a:noFill/>
        </p:spPr>
        <p:txBody>
          <a:bodyPr wrap="square" rtlCol="0">
            <a:spAutoFit/>
          </a:bodyPr>
          <a:lstStyle/>
          <a:p>
            <a:r>
              <a:rPr lang="fr-FR" dirty="0" smtClean="0">
                <a:sym typeface="Wingdings"/>
              </a:rPr>
              <a:t> </a:t>
            </a:r>
            <a:r>
              <a:rPr lang="fr-FR" dirty="0" smtClean="0"/>
              <a:t>Die </a:t>
            </a:r>
            <a:r>
              <a:rPr lang="fr-FR" dirty="0" err="1" smtClean="0"/>
              <a:t>Matrilinearität</a:t>
            </a:r>
            <a:r>
              <a:rPr lang="fr-FR" dirty="0" smtClean="0"/>
              <a:t> </a:t>
            </a:r>
            <a:r>
              <a:rPr lang="fr-FR" dirty="0" err="1" smtClean="0"/>
              <a:t>gilt</a:t>
            </a:r>
            <a:r>
              <a:rPr lang="fr-FR" dirty="0" smtClean="0"/>
              <a:t> </a:t>
            </a:r>
            <a:r>
              <a:rPr lang="fr-FR" dirty="0" err="1" smtClean="0"/>
              <a:t>nicht</a:t>
            </a:r>
            <a:r>
              <a:rPr lang="fr-FR" dirty="0" smtClean="0"/>
              <a:t> </a:t>
            </a:r>
            <a:r>
              <a:rPr lang="fr-FR" dirty="0" err="1" smtClean="0"/>
              <a:t>immer</a:t>
            </a:r>
            <a:endParaRPr lang="fr-FR" dirty="0" smtClean="0"/>
          </a:p>
          <a:p>
            <a:pPr>
              <a:buFontTx/>
              <a:buChar char="-"/>
            </a:pPr>
            <a:r>
              <a:rPr lang="fr-FR" dirty="0" smtClean="0"/>
              <a:t> Bei </a:t>
            </a:r>
            <a:r>
              <a:rPr lang="fr-FR" dirty="0" err="1" smtClean="0"/>
              <a:t>liberalen</a:t>
            </a:r>
            <a:r>
              <a:rPr lang="fr-FR" dirty="0" smtClean="0"/>
              <a:t> </a:t>
            </a:r>
            <a:r>
              <a:rPr lang="fr-FR" dirty="0" err="1" smtClean="0"/>
              <a:t>Juden</a:t>
            </a:r>
            <a:endParaRPr lang="fr-FR" dirty="0" smtClean="0"/>
          </a:p>
          <a:p>
            <a:pPr>
              <a:buFontTx/>
              <a:buChar char="-"/>
            </a:pPr>
            <a:r>
              <a:rPr lang="fr-FR" dirty="0" smtClean="0"/>
              <a:t> </a:t>
            </a:r>
            <a:r>
              <a:rPr lang="de-DE" dirty="0" smtClean="0"/>
              <a:t>Status der Cohens oder der Levys </a:t>
            </a:r>
          </a:p>
          <a:p>
            <a:pPr>
              <a:buFontTx/>
              <a:buChar char="-"/>
            </a:pPr>
            <a:r>
              <a:rPr lang="de-DE" dirty="0" smtClean="0"/>
              <a:t> Rückkehrrecht: seit 1970 gilt das auch für Kinder und Enkel eines Juden</a:t>
            </a:r>
            <a:endParaRPr lang="fr-FR" dirty="0"/>
          </a:p>
        </p:txBody>
      </p:sp>
      <p:sp>
        <p:nvSpPr>
          <p:cNvPr id="6" name="TextBox 5"/>
          <p:cNvSpPr txBox="1"/>
          <p:nvPr/>
        </p:nvSpPr>
        <p:spPr>
          <a:xfrm>
            <a:off x="323528" y="2708921"/>
            <a:ext cx="5832648" cy="646331"/>
          </a:xfrm>
          <a:prstGeom prst="rect">
            <a:avLst/>
          </a:prstGeom>
          <a:noFill/>
        </p:spPr>
        <p:txBody>
          <a:bodyPr wrap="square" rtlCol="0">
            <a:spAutoFit/>
          </a:bodyPr>
          <a:lstStyle/>
          <a:p>
            <a:r>
              <a:rPr lang="fr-FR" dirty="0" smtClean="0">
                <a:sym typeface="Wingdings"/>
              </a:rPr>
              <a:t>  </a:t>
            </a:r>
            <a:r>
              <a:rPr lang="de-DE" dirty="0" smtClean="0"/>
              <a:t>Die Glaubensfrage ist von Anfang an völlig zweitrangig </a:t>
            </a:r>
          </a:p>
          <a:p>
            <a:r>
              <a:rPr lang="de-DE" dirty="0" smtClean="0"/>
              <a:t>(siehe meine Erfahrung bei den </a:t>
            </a:r>
            <a:r>
              <a:rPr lang="fr-FR" dirty="0" err="1" smtClean="0"/>
              <a:t>Lubawitschen</a:t>
            </a:r>
            <a:r>
              <a:rPr lang="fr-FR" dirty="0" smtClean="0"/>
              <a:t>) </a:t>
            </a:r>
            <a:endParaRPr lang="fr-FR" dirty="0"/>
          </a:p>
        </p:txBody>
      </p:sp>
      <p:pic>
        <p:nvPicPr>
          <p:cNvPr id="2050" name="Picture 2"/>
          <p:cNvPicPr>
            <a:picLocks noChangeAspect="1" noChangeArrowheads="1"/>
          </p:cNvPicPr>
          <p:nvPr/>
        </p:nvPicPr>
        <p:blipFill>
          <a:blip r:embed="rId2" cstate="print"/>
          <a:srcRect/>
          <a:stretch>
            <a:fillRect/>
          </a:stretch>
        </p:blipFill>
        <p:spPr bwMode="auto">
          <a:xfrm>
            <a:off x="6066144" y="836712"/>
            <a:ext cx="2898344" cy="2282007"/>
          </a:xfrm>
          <a:prstGeom prst="rect">
            <a:avLst/>
          </a:prstGeom>
          <a:noFill/>
          <a:ln w="9525">
            <a:noFill/>
            <a:miter lim="800000"/>
            <a:headEnd/>
            <a:tailEnd/>
          </a:ln>
        </p:spPr>
      </p:pic>
      <p:pic>
        <p:nvPicPr>
          <p:cNvPr id="2052" name="Picture 4" descr="Résultat de recherche d'images pour &quot;Sand erfindung volkes&quot;"/>
          <p:cNvPicPr>
            <a:picLocks noChangeAspect="1" noChangeArrowheads="1"/>
          </p:cNvPicPr>
          <p:nvPr/>
        </p:nvPicPr>
        <p:blipFill>
          <a:blip r:embed="rId3" cstate="print"/>
          <a:srcRect/>
          <a:stretch>
            <a:fillRect/>
          </a:stretch>
        </p:blipFill>
        <p:spPr bwMode="auto">
          <a:xfrm>
            <a:off x="6978337" y="3284984"/>
            <a:ext cx="1986151" cy="31867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1840" y="339035"/>
            <a:ext cx="5976664" cy="6186309"/>
          </a:xfrm>
          <a:prstGeom prst="rect">
            <a:avLst/>
          </a:prstGeom>
        </p:spPr>
        <p:txBody>
          <a:bodyPr wrap="square">
            <a:spAutoFit/>
          </a:bodyPr>
          <a:lstStyle/>
          <a:p>
            <a:r>
              <a:rPr lang="de-DE" dirty="0" smtClean="0"/>
              <a:t>„Ich  habe  schon  vor  einer  ganzen  Weile  aufgehört,  die  Wörter  ‚</a:t>
            </a:r>
            <a:r>
              <a:rPr lang="de-DE" b="1" dirty="0" smtClean="0"/>
              <a:t>Zionist</a:t>
            </a:r>
            <a:r>
              <a:rPr lang="de-DE" dirty="0" smtClean="0"/>
              <a:t>‘ und ‚</a:t>
            </a:r>
            <a:r>
              <a:rPr lang="de-DE" b="1" dirty="0" smtClean="0"/>
              <a:t>Antizionist</a:t>
            </a:r>
            <a:r>
              <a:rPr lang="de-DE" dirty="0" smtClean="0"/>
              <a:t>‘ zu verwenden. Nicht weil ich Angst davor hätte, von einigen Extremisten als Antisemit beschimpft zu werden, wenn ich  das  Wort  ‚Zionismus‘  kritisiere,  sondern  weil  ich  begriffen  habe, dass jeder meiner Gesprächspartner seine </a:t>
            </a:r>
            <a:r>
              <a:rPr lang="de-DE" u="sng" dirty="0" smtClean="0"/>
              <a:t>ganz eigene Definition des Begriffs </a:t>
            </a:r>
            <a:r>
              <a:rPr lang="de-DE" dirty="0" smtClean="0"/>
              <a:t>‚Zionist‘ hat. […] [Und was den ‚Antizionismus‘ betrifft,] wäre es  mir  lieb,  wenn  der  schlichte  Wunsch  nach  dem  Verschwinden  des Staates Israel aus Ihnen nicht zwangsläufig einen Antisemiten machen würde, aber trotzdem … Man kann sich kaum vorstellen, dass ein solches Ereignis, wenn es denn stattfände, nicht speziell die Juden und nur  sie  beträfe.  Wenn  es  darum  geht,  bestimmte  Aspekte  der  israelischen Regierungspolitik zu verurteilen, kann man von </a:t>
            </a:r>
            <a:r>
              <a:rPr lang="de-DE" b="1" dirty="0" smtClean="0"/>
              <a:t>Kolonialismus </a:t>
            </a:r>
            <a:r>
              <a:rPr lang="de-DE" dirty="0" smtClean="0"/>
              <a:t>sprechen, vom </a:t>
            </a:r>
            <a:r>
              <a:rPr lang="de-DE" b="1" dirty="0" smtClean="0"/>
              <a:t>Bruch internationalen Rechts</a:t>
            </a:r>
            <a:r>
              <a:rPr lang="de-DE" dirty="0" smtClean="0"/>
              <a:t>, von </a:t>
            </a:r>
            <a:r>
              <a:rPr lang="de-DE" b="1" dirty="0" smtClean="0"/>
              <a:t>Gebietsraub</a:t>
            </a:r>
            <a:r>
              <a:rPr lang="de-DE" dirty="0" smtClean="0"/>
              <a:t>, </a:t>
            </a:r>
            <a:r>
              <a:rPr lang="de-DE" b="1" dirty="0" smtClean="0"/>
              <a:t>ethnischer Säuberung</a:t>
            </a:r>
            <a:r>
              <a:rPr lang="de-DE" dirty="0" smtClean="0"/>
              <a:t>, </a:t>
            </a:r>
            <a:r>
              <a:rPr lang="de-DE" b="1" dirty="0" smtClean="0"/>
              <a:t>Missachtung der Menschenwürde</a:t>
            </a:r>
            <a:r>
              <a:rPr lang="de-DE" dirty="0" smtClean="0"/>
              <a:t>, </a:t>
            </a:r>
            <a:r>
              <a:rPr lang="de-DE" b="1" dirty="0" smtClean="0"/>
              <a:t>Tilgung der Erinnerung</a:t>
            </a:r>
            <a:r>
              <a:rPr lang="de-DE" dirty="0" smtClean="0"/>
              <a:t>,  </a:t>
            </a:r>
            <a:r>
              <a:rPr lang="de-DE" b="1" dirty="0" smtClean="0"/>
              <a:t>Demütigung</a:t>
            </a:r>
            <a:r>
              <a:rPr lang="de-DE" dirty="0" smtClean="0"/>
              <a:t>,  </a:t>
            </a:r>
            <a:r>
              <a:rPr lang="de-DE" b="1" dirty="0" smtClean="0"/>
              <a:t>Rassismus</a:t>
            </a:r>
            <a:r>
              <a:rPr lang="de-DE" dirty="0" smtClean="0"/>
              <a:t>,  Drauf-Scheißen,  Diskriminierung, Plünderung  usw.  Es  gibt  </a:t>
            </a:r>
            <a:r>
              <a:rPr lang="de-DE" b="1" u="sng" dirty="0" smtClean="0"/>
              <a:t>genügend  Wörter,  um  die  schändliche  Politik Netanjahus genauer zu beschreiben</a:t>
            </a:r>
            <a:r>
              <a:rPr lang="de-DE" dirty="0" smtClean="0"/>
              <a:t>, ohne sich mit Zionismus oder Antizionismus abzugeben.“</a:t>
            </a:r>
            <a:endParaRPr lang="fr-FR" dirty="0"/>
          </a:p>
        </p:txBody>
      </p:sp>
      <p:grpSp>
        <p:nvGrpSpPr>
          <p:cNvPr id="7" name="Group 6"/>
          <p:cNvGrpSpPr/>
          <p:nvPr/>
        </p:nvGrpSpPr>
        <p:grpSpPr>
          <a:xfrm>
            <a:off x="323528" y="548680"/>
            <a:ext cx="2444038" cy="2808312"/>
            <a:chOff x="323528" y="548680"/>
            <a:chExt cx="2444038" cy="2808312"/>
          </a:xfrm>
        </p:grpSpPr>
        <p:sp>
          <p:nvSpPr>
            <p:cNvPr id="2" name="Rectangle 1"/>
            <p:cNvSpPr/>
            <p:nvPr/>
          </p:nvSpPr>
          <p:spPr>
            <a:xfrm>
              <a:off x="323528" y="2433662"/>
              <a:ext cx="2367058" cy="923330"/>
            </a:xfrm>
            <a:prstGeom prst="rect">
              <a:avLst/>
            </a:prstGeom>
          </p:spPr>
          <p:txBody>
            <a:bodyPr wrap="none">
              <a:spAutoFit/>
            </a:bodyPr>
            <a:lstStyle/>
            <a:p>
              <a:pPr algn="ctr"/>
              <a:r>
                <a:rPr lang="fr-FR" dirty="0" smtClean="0"/>
                <a:t> </a:t>
              </a:r>
              <a:r>
                <a:rPr lang="fr-FR" dirty="0" err="1" smtClean="0"/>
                <a:t>Charb</a:t>
              </a:r>
              <a:r>
                <a:rPr lang="fr-FR" dirty="0" smtClean="0"/>
                <a:t> </a:t>
              </a:r>
            </a:p>
            <a:p>
              <a:pPr algn="ctr"/>
              <a:r>
                <a:rPr lang="fr-FR" dirty="0" smtClean="0"/>
                <a:t>(Stéphane Charbonnier</a:t>
              </a:r>
            </a:p>
            <a:p>
              <a:pPr algn="ctr"/>
              <a:r>
                <a:rPr lang="fr-FR" dirty="0" smtClean="0"/>
                <a:t> 1967–2015)</a:t>
              </a:r>
              <a:endParaRPr lang="fr-FR" dirty="0"/>
            </a:p>
          </p:txBody>
        </p:sp>
        <p:pic>
          <p:nvPicPr>
            <p:cNvPr id="38913" name="Picture 1"/>
            <p:cNvPicPr>
              <a:picLocks noChangeAspect="1" noChangeArrowheads="1"/>
            </p:cNvPicPr>
            <p:nvPr/>
          </p:nvPicPr>
          <p:blipFill>
            <a:blip r:embed="rId2" cstate="print"/>
            <a:srcRect/>
            <a:stretch>
              <a:fillRect/>
            </a:stretch>
          </p:blipFill>
          <p:spPr bwMode="auto">
            <a:xfrm>
              <a:off x="467544" y="548680"/>
              <a:ext cx="2300022" cy="1931492"/>
            </a:xfrm>
            <a:prstGeom prst="rect">
              <a:avLst/>
            </a:prstGeom>
            <a:noFill/>
            <a:ln w="9525">
              <a:noFill/>
              <a:miter lim="800000"/>
              <a:headEnd/>
              <a:tailEnd/>
            </a:ln>
          </p:spPr>
        </p:pic>
      </p:grpSp>
      <p:pic>
        <p:nvPicPr>
          <p:cNvPr id="38915" name="Picture 3" descr="Résultat de recherche d'images pour &quot;Charb israel&quot;"/>
          <p:cNvPicPr>
            <a:picLocks noChangeAspect="1" noChangeArrowheads="1"/>
          </p:cNvPicPr>
          <p:nvPr/>
        </p:nvPicPr>
        <p:blipFill>
          <a:blip r:embed="rId3" cstate="print"/>
          <a:srcRect/>
          <a:stretch>
            <a:fillRect/>
          </a:stretch>
        </p:blipFill>
        <p:spPr bwMode="auto">
          <a:xfrm>
            <a:off x="323528" y="3501008"/>
            <a:ext cx="2771423" cy="28822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88640"/>
            <a:ext cx="2918107" cy="369332"/>
          </a:xfrm>
          <a:prstGeom prst="rect">
            <a:avLst/>
          </a:prstGeom>
          <a:noFill/>
        </p:spPr>
        <p:txBody>
          <a:bodyPr wrap="none" rtlCol="0">
            <a:spAutoFit/>
          </a:bodyPr>
          <a:lstStyle/>
          <a:p>
            <a:r>
              <a:rPr lang="fr-FR" dirty="0" err="1" smtClean="0"/>
              <a:t>Immer</a:t>
            </a:r>
            <a:r>
              <a:rPr lang="fr-FR" dirty="0" smtClean="0"/>
              <a:t> der </a:t>
            </a:r>
            <a:r>
              <a:rPr lang="fr-FR" dirty="0" err="1" smtClean="0"/>
              <a:t>Zweite</a:t>
            </a:r>
            <a:r>
              <a:rPr lang="fr-FR" dirty="0" smtClean="0"/>
              <a:t> </a:t>
            </a:r>
            <a:r>
              <a:rPr lang="fr-FR" dirty="0" err="1" smtClean="0"/>
              <a:t>Weltkrieg</a:t>
            </a:r>
            <a:r>
              <a:rPr lang="fr-FR" dirty="0" smtClean="0"/>
              <a:t>?</a:t>
            </a:r>
            <a:endParaRPr lang="fr-FR" dirty="0"/>
          </a:p>
        </p:txBody>
      </p:sp>
      <p:pic>
        <p:nvPicPr>
          <p:cNvPr id="37889" name="Picture 1"/>
          <p:cNvPicPr>
            <a:picLocks noChangeAspect="1" noChangeArrowheads="1"/>
          </p:cNvPicPr>
          <p:nvPr/>
        </p:nvPicPr>
        <p:blipFill>
          <a:blip r:embed="rId2" cstate="print"/>
          <a:srcRect/>
          <a:stretch>
            <a:fillRect/>
          </a:stretch>
        </p:blipFill>
        <p:spPr bwMode="auto">
          <a:xfrm>
            <a:off x="1475656" y="620688"/>
            <a:ext cx="1724025" cy="2771775"/>
          </a:xfrm>
          <a:prstGeom prst="rect">
            <a:avLst/>
          </a:prstGeom>
          <a:noFill/>
          <a:ln w="9525">
            <a:noFill/>
            <a:miter lim="800000"/>
            <a:headEnd/>
            <a:tailEnd/>
          </a:ln>
        </p:spPr>
      </p:pic>
      <p:sp>
        <p:nvSpPr>
          <p:cNvPr id="4" name="TextBox 3"/>
          <p:cNvSpPr txBox="1"/>
          <p:nvPr/>
        </p:nvSpPr>
        <p:spPr>
          <a:xfrm>
            <a:off x="3275856" y="73655"/>
            <a:ext cx="5868144" cy="2862322"/>
          </a:xfrm>
          <a:prstGeom prst="rect">
            <a:avLst/>
          </a:prstGeom>
          <a:noFill/>
        </p:spPr>
        <p:txBody>
          <a:bodyPr wrap="square" rtlCol="0">
            <a:spAutoFit/>
          </a:bodyPr>
          <a:lstStyle/>
          <a:p>
            <a:r>
              <a:rPr lang="de-DE" dirty="0" smtClean="0"/>
              <a:t>Die aschkenasischen Juden haben die Ausrottung der Juden im Zweiten Weltkrieg zum zentralen Angelpunkt jüdischer Identität gemacht, und zwar derart erfolgreich, dass „ (…) jede[r] getötete</a:t>
            </a:r>
            <a:br>
              <a:rPr lang="de-DE" dirty="0" smtClean="0"/>
            </a:br>
            <a:r>
              <a:rPr lang="de-DE" dirty="0" smtClean="0"/>
              <a:t>Israeli [13 waren es im Gaza-Krieg 2008/09] unausweichlich den </a:t>
            </a:r>
            <a:r>
              <a:rPr lang="de-DE" b="1" dirty="0" smtClean="0"/>
              <a:t>sechs Millionen Opfern des Genozids</a:t>
            </a:r>
            <a:r>
              <a:rPr lang="de-DE" dirty="0" smtClean="0"/>
              <a:t> hinzuzählt, wohingegen die Anzahl der Toten der gegnerischen Seite, wie bedeutend sie auch sein mag [es waren etwa 1.300, und zwar auch durch Phosphorbomben], immer lächerlich erscheint“. </a:t>
            </a:r>
            <a:endParaRPr lang="fr-FR" dirty="0"/>
          </a:p>
        </p:txBody>
      </p:sp>
      <p:pic>
        <p:nvPicPr>
          <p:cNvPr id="37890" name="Picture 2"/>
          <p:cNvPicPr>
            <a:picLocks noChangeAspect="1" noChangeArrowheads="1"/>
          </p:cNvPicPr>
          <p:nvPr/>
        </p:nvPicPr>
        <p:blipFill>
          <a:blip r:embed="rId3" cstate="print"/>
          <a:srcRect/>
          <a:stretch>
            <a:fillRect/>
          </a:stretch>
        </p:blipFill>
        <p:spPr bwMode="auto">
          <a:xfrm>
            <a:off x="107504" y="3274268"/>
            <a:ext cx="8858250" cy="3467100"/>
          </a:xfrm>
          <a:prstGeom prst="rect">
            <a:avLst/>
          </a:prstGeom>
          <a:noFill/>
          <a:ln w="9525">
            <a:noFill/>
            <a:miter lim="800000"/>
            <a:headEnd/>
            <a:tailEnd/>
          </a:ln>
        </p:spPr>
      </p:pic>
      <p:sp>
        <p:nvSpPr>
          <p:cNvPr id="6" name="Rectangle 5"/>
          <p:cNvSpPr/>
          <p:nvPr/>
        </p:nvSpPr>
        <p:spPr>
          <a:xfrm>
            <a:off x="35496" y="2915652"/>
            <a:ext cx="7416824" cy="369332"/>
          </a:xfrm>
          <a:prstGeom prst="rect">
            <a:avLst/>
          </a:prstGeom>
        </p:spPr>
        <p:txBody>
          <a:bodyPr wrap="square">
            <a:spAutoFit/>
          </a:bodyPr>
          <a:lstStyle/>
          <a:p>
            <a:r>
              <a:rPr lang="en-US" dirty="0" smtClean="0"/>
              <a:t> American Israel Public Affairs Committee (AIPAC, 1951) vs. J-Street (2008)</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cstate="print"/>
          <a:srcRect/>
          <a:stretch>
            <a:fillRect/>
          </a:stretch>
        </p:blipFill>
        <p:spPr bwMode="auto">
          <a:xfrm>
            <a:off x="251520" y="188640"/>
            <a:ext cx="2304256" cy="3442503"/>
          </a:xfrm>
          <a:prstGeom prst="rect">
            <a:avLst/>
          </a:prstGeom>
          <a:noFill/>
          <a:ln w="9525">
            <a:noFill/>
            <a:miter lim="800000"/>
            <a:headEnd/>
            <a:tailEnd/>
          </a:ln>
        </p:spPr>
      </p:pic>
      <p:sp>
        <p:nvSpPr>
          <p:cNvPr id="3" name="TextBox 2"/>
          <p:cNvSpPr txBox="1"/>
          <p:nvPr/>
        </p:nvSpPr>
        <p:spPr>
          <a:xfrm>
            <a:off x="2736304" y="188640"/>
            <a:ext cx="6228184" cy="1200329"/>
          </a:xfrm>
          <a:prstGeom prst="rect">
            <a:avLst/>
          </a:prstGeom>
          <a:noFill/>
        </p:spPr>
        <p:txBody>
          <a:bodyPr wrap="square" rtlCol="0">
            <a:spAutoFit/>
          </a:bodyPr>
          <a:lstStyle/>
          <a:p>
            <a:r>
              <a:rPr lang="de-DE" dirty="0" smtClean="0"/>
              <a:t>„Ich denke, manche </a:t>
            </a:r>
            <a:r>
              <a:rPr lang="de-DE" b="1" dirty="0" smtClean="0"/>
              <a:t>Werte</a:t>
            </a:r>
            <a:r>
              <a:rPr lang="de-DE" dirty="0" smtClean="0"/>
              <a:t>, die sich in der Prägung meiner Kindheit und Jugend herausgebildet haben, finden sich heute in meinem ethischen und politischen Widerstand gegen den Zionismus wieder.“ </a:t>
            </a:r>
            <a:endParaRPr lang="fr-FR" dirty="0"/>
          </a:p>
        </p:txBody>
      </p:sp>
      <p:sp>
        <p:nvSpPr>
          <p:cNvPr id="4" name="TextBox 3"/>
          <p:cNvSpPr txBox="1"/>
          <p:nvPr/>
        </p:nvSpPr>
        <p:spPr>
          <a:xfrm>
            <a:off x="2771801" y="1628800"/>
            <a:ext cx="6192688" cy="2862322"/>
          </a:xfrm>
          <a:prstGeom prst="rect">
            <a:avLst/>
          </a:prstGeom>
          <a:noFill/>
        </p:spPr>
        <p:txBody>
          <a:bodyPr wrap="square" rtlCol="0">
            <a:spAutoFit/>
          </a:bodyPr>
          <a:lstStyle/>
          <a:p>
            <a:r>
              <a:rPr lang="de-DE" dirty="0" smtClean="0"/>
              <a:t>„Widerstand gegen den illegitimen Einsatz juridischer und staatlicher Gewalt (die zugleich auch wirtschaftliche Ausbeutung und Verarmungfördert) gehört zur Geschichte jener radikal </a:t>
            </a:r>
            <a:r>
              <a:rPr lang="de-DE" b="1" dirty="0" smtClean="0"/>
              <a:t>demokratischen sozialen Bewegungen</a:t>
            </a:r>
            <a:r>
              <a:rPr lang="de-DE" dirty="0" smtClean="0"/>
              <a:t>, an denen Juden zentral beteiligt waren, Juden, die sich gegen mutwillige Zerstörungen unter Bevölkerungsgruppen durch Staaten mit dem Ziel der Aufrechterhaltung hegemonialer oder totalitärer Kontrolle und gegen rechtlich sanktionierte Formen des Rassismus</a:t>
            </a:r>
            <a:br>
              <a:rPr lang="de-DE" dirty="0" smtClean="0"/>
            </a:br>
            <a:r>
              <a:rPr lang="de-DE" dirty="0" smtClean="0"/>
              <a:t>sowie gegen alle Formen kolonialer Unterdrückung und Gebietsenteignung gewandt haben.“ </a:t>
            </a:r>
            <a:endParaRPr lang="fr-FR" dirty="0"/>
          </a:p>
        </p:txBody>
      </p:sp>
      <p:sp>
        <p:nvSpPr>
          <p:cNvPr id="5" name="TextBox 4"/>
          <p:cNvSpPr txBox="1"/>
          <p:nvPr/>
        </p:nvSpPr>
        <p:spPr>
          <a:xfrm>
            <a:off x="323528" y="4725144"/>
            <a:ext cx="8208912" cy="1754326"/>
          </a:xfrm>
          <a:prstGeom prst="rect">
            <a:avLst/>
          </a:prstGeom>
          <a:noFill/>
        </p:spPr>
        <p:txBody>
          <a:bodyPr wrap="square" rtlCol="0">
            <a:spAutoFit/>
          </a:bodyPr>
          <a:lstStyle/>
          <a:p>
            <a:r>
              <a:rPr lang="de-DE" dirty="0" smtClean="0"/>
              <a:t>Über die Frage der Flüchtlinge  … JB meint </a:t>
            </a:r>
            <a:r>
              <a:rPr lang="de-DE" b="1" dirty="0" smtClean="0"/>
              <a:t>irrtümlicherweise</a:t>
            </a:r>
            <a:r>
              <a:rPr lang="de-DE" dirty="0" smtClean="0"/>
              <a:t> es kann kein Rückkehrgesetz für Juden“ ohne ein „Rückkehrrecht für palästinensische Flüchtlinge“ geben.</a:t>
            </a:r>
            <a:br>
              <a:rPr lang="de-DE" dirty="0" smtClean="0"/>
            </a:br>
            <a:r>
              <a:rPr lang="de-DE" dirty="0" smtClean="0"/>
              <a:t>1948 waren dies tatsächlich Lager für Flüchtlinge, heute leben dort vor allem die </a:t>
            </a:r>
            <a:r>
              <a:rPr lang="de-DE" b="1" dirty="0" smtClean="0"/>
              <a:t>Kinder und Enkel</a:t>
            </a:r>
            <a:r>
              <a:rPr lang="de-DE" dirty="0" smtClean="0"/>
              <a:t> der Flüchtlinge, die dort als als wahre „</a:t>
            </a:r>
            <a:r>
              <a:rPr lang="de-DE" b="1" dirty="0" smtClean="0"/>
              <a:t>demografsche Bomben</a:t>
            </a:r>
            <a:r>
              <a:rPr lang="de-DE" dirty="0" smtClean="0"/>
              <a:t>“ für die Zeit ihrer Rückkehr gehalten werden.</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5776" y="116632"/>
            <a:ext cx="6408712" cy="6740307"/>
          </a:xfrm>
          <a:prstGeom prst="rect">
            <a:avLst/>
          </a:prstGeom>
          <a:noFill/>
        </p:spPr>
        <p:txBody>
          <a:bodyPr wrap="square" rtlCol="0">
            <a:spAutoFit/>
          </a:bodyPr>
          <a:lstStyle/>
          <a:p>
            <a:r>
              <a:rPr lang="de-DE" dirty="0" smtClean="0"/>
              <a:t>„Hunderte Personen befanden sich </a:t>
            </a:r>
            <a:r>
              <a:rPr lang="de-DE" b="1" u="sng" dirty="0" smtClean="0"/>
              <a:t>ohne Anklageerhebung oder Gerichtsverfahren in Verwaltungshaft</a:t>
            </a:r>
            <a:r>
              <a:rPr lang="de-DE" dirty="0" smtClean="0"/>
              <a:t>, die verlängert werden konnte. In den Haftbefehlen berief man sich auf Geheiminformationen, zu denen weder die Inhaftierten noch ihre Rechtsbeistände Zugang erhielten. Einige der Gefangenen traten aus Protest in ausgedehnte Hungerstreiks. Der Rechtsanwalt Mohammed Allan protestierte mit einem 65-tägigen Hungerstreik gegen seine Verwaltungshaft. Im November 2015 kam er ohne Anklageerhebung frei. Die israelischen Behörden </a:t>
            </a:r>
            <a:r>
              <a:rPr lang="de-DE" b="1" dirty="0" smtClean="0"/>
              <a:t>schlugen</a:t>
            </a:r>
            <a:r>
              <a:rPr lang="de-DE" dirty="0" smtClean="0"/>
              <a:t> Protestaktionen von Palästinensern in den von Israel besetzten Gebieten erneut </a:t>
            </a:r>
            <a:r>
              <a:rPr lang="de-DE" b="1" dirty="0" smtClean="0"/>
              <a:t>mit aller Härte nieder</a:t>
            </a:r>
            <a:r>
              <a:rPr lang="de-DE" dirty="0" smtClean="0"/>
              <a:t>.</a:t>
            </a:r>
            <a:br>
              <a:rPr lang="de-DE" dirty="0" smtClean="0"/>
            </a:br>
            <a:r>
              <a:rPr lang="de-DE" dirty="0" smtClean="0"/>
              <a:t>Angesichts der eskalierenden Gewalt ab Oktober 2015 wurden mehr als 2.500 Palästinenser festgenommen, darunter </a:t>
            </a:r>
            <a:r>
              <a:rPr lang="de-DE" b="1" dirty="0" smtClean="0"/>
              <a:t>Hunderte Minderjährige</a:t>
            </a:r>
            <a:r>
              <a:rPr lang="de-DE" dirty="0" smtClean="0"/>
              <a:t>.</a:t>
            </a:r>
            <a:br>
              <a:rPr lang="de-DE" dirty="0" smtClean="0"/>
            </a:br>
            <a:r>
              <a:rPr lang="de-DE" dirty="0" smtClean="0"/>
              <a:t>Die Anzahl der Fälle von Verwaltungshaft stieg stark an. Ende 2015 befanden sich mehr als 580 Palästinenser in </a:t>
            </a:r>
            <a:r>
              <a:rPr lang="de-DE" b="1" dirty="0" smtClean="0"/>
              <a:t>Verwaltungshaft</a:t>
            </a:r>
            <a:r>
              <a:rPr lang="de-DE" dirty="0" smtClean="0"/>
              <a:t>, darunter mindestens fünf Minderjährige. Auch mehrere jüdische Israelis, die im Verdacht standen, Angriffe auf Palästinenser geplant zu haben, wurden in Verwaltungshaft genommen.“ </a:t>
            </a:r>
          </a:p>
          <a:p>
            <a:r>
              <a:rPr lang="de-DE" dirty="0" smtClean="0"/>
              <a:t>+ „Ab Oktober 2015 nahmen die Berichte über </a:t>
            </a:r>
            <a:r>
              <a:rPr lang="de-DE" b="1" u="sng" dirty="0" smtClean="0"/>
              <a:t>Folter</a:t>
            </a:r>
            <a:r>
              <a:rPr lang="de-DE" dirty="0" smtClean="0"/>
              <a:t> zu. Zu den geschilderten Foltermethoden zählten Hiebe mit Schlagstöcken, Ohrfeigen, Würgen, langanhaltende Fesselungen, Verharren in schmerzhaften Positionen, Schlafentzug und Drohungen. (…) Die </a:t>
            </a:r>
            <a:r>
              <a:rPr lang="de-DE" b="1" dirty="0" smtClean="0"/>
              <a:t>Täter blieben straffrei</a:t>
            </a:r>
            <a:r>
              <a:rPr lang="de-DE" dirty="0" smtClean="0"/>
              <a:t>.“ </a:t>
            </a:r>
            <a:endParaRPr lang="fr-FR" dirty="0"/>
          </a:p>
        </p:txBody>
      </p:sp>
      <p:grpSp>
        <p:nvGrpSpPr>
          <p:cNvPr id="9" name="Group 8"/>
          <p:cNvGrpSpPr/>
          <p:nvPr/>
        </p:nvGrpSpPr>
        <p:grpSpPr>
          <a:xfrm>
            <a:off x="0" y="5157192"/>
            <a:ext cx="2539849" cy="1523802"/>
            <a:chOff x="0" y="5157192"/>
            <a:chExt cx="2539849" cy="1523802"/>
          </a:xfrm>
        </p:grpSpPr>
        <p:pic>
          <p:nvPicPr>
            <p:cNvPr id="34817" name="Picture 1"/>
            <p:cNvPicPr>
              <a:picLocks noChangeAspect="1" noChangeArrowheads="1"/>
            </p:cNvPicPr>
            <p:nvPr/>
          </p:nvPicPr>
          <p:blipFill>
            <a:blip r:embed="rId2" cstate="print"/>
            <a:srcRect/>
            <a:stretch>
              <a:fillRect/>
            </a:stretch>
          </p:blipFill>
          <p:spPr bwMode="auto">
            <a:xfrm>
              <a:off x="0" y="5445224"/>
              <a:ext cx="2539849" cy="1235770"/>
            </a:xfrm>
            <a:prstGeom prst="rect">
              <a:avLst/>
            </a:prstGeom>
            <a:noFill/>
            <a:ln w="9525">
              <a:noFill/>
              <a:miter lim="800000"/>
              <a:headEnd/>
              <a:tailEnd/>
            </a:ln>
          </p:spPr>
        </p:pic>
        <p:sp>
          <p:nvSpPr>
            <p:cNvPr id="5" name="TextBox 4"/>
            <p:cNvSpPr txBox="1"/>
            <p:nvPr/>
          </p:nvSpPr>
          <p:spPr>
            <a:xfrm>
              <a:off x="35496" y="5157192"/>
              <a:ext cx="2229585" cy="369332"/>
            </a:xfrm>
            <a:prstGeom prst="rect">
              <a:avLst/>
            </a:prstGeom>
            <a:noFill/>
          </p:spPr>
          <p:txBody>
            <a:bodyPr wrap="none" rtlCol="0">
              <a:spAutoFit/>
            </a:bodyPr>
            <a:lstStyle/>
            <a:p>
              <a:r>
                <a:rPr lang="fr-FR" dirty="0" err="1" smtClean="0"/>
                <a:t>Antisemitismus</a:t>
              </a:r>
              <a:r>
                <a:rPr lang="fr-FR" dirty="0" smtClean="0"/>
                <a:t> </a:t>
              </a:r>
              <a:r>
                <a:rPr lang="fr-FR" dirty="0" err="1" smtClean="0"/>
                <a:t>beim</a:t>
              </a:r>
              <a:endParaRPr lang="fr-FR" dirty="0"/>
            </a:p>
          </p:txBody>
        </p:sp>
      </p:grpSp>
      <p:grpSp>
        <p:nvGrpSpPr>
          <p:cNvPr id="8" name="Group 7"/>
          <p:cNvGrpSpPr/>
          <p:nvPr/>
        </p:nvGrpSpPr>
        <p:grpSpPr>
          <a:xfrm>
            <a:off x="251520" y="260648"/>
            <a:ext cx="1895475" cy="1224136"/>
            <a:chOff x="251520" y="260648"/>
            <a:chExt cx="1895475" cy="1224136"/>
          </a:xfrm>
        </p:grpSpPr>
        <p:pic>
          <p:nvPicPr>
            <p:cNvPr id="34818" name="Picture 2"/>
            <p:cNvPicPr>
              <a:picLocks noChangeAspect="1" noChangeArrowheads="1"/>
            </p:cNvPicPr>
            <p:nvPr/>
          </p:nvPicPr>
          <p:blipFill>
            <a:blip r:embed="rId3" cstate="print"/>
            <a:srcRect/>
            <a:stretch>
              <a:fillRect/>
            </a:stretch>
          </p:blipFill>
          <p:spPr bwMode="auto">
            <a:xfrm>
              <a:off x="251520" y="260648"/>
              <a:ext cx="1895475" cy="819150"/>
            </a:xfrm>
            <a:prstGeom prst="rect">
              <a:avLst/>
            </a:prstGeom>
            <a:noFill/>
            <a:ln w="9525">
              <a:noFill/>
              <a:miter lim="800000"/>
              <a:headEnd/>
              <a:tailEnd/>
            </a:ln>
          </p:spPr>
        </p:pic>
        <p:sp>
          <p:nvSpPr>
            <p:cNvPr id="7" name="TextBox 6"/>
            <p:cNvSpPr txBox="1"/>
            <p:nvPr/>
          </p:nvSpPr>
          <p:spPr>
            <a:xfrm>
              <a:off x="467544" y="1115452"/>
              <a:ext cx="1373581" cy="369332"/>
            </a:xfrm>
            <a:prstGeom prst="rect">
              <a:avLst/>
            </a:prstGeom>
            <a:noFill/>
          </p:spPr>
          <p:txBody>
            <a:bodyPr wrap="none" rtlCol="0">
              <a:spAutoFit/>
            </a:bodyPr>
            <a:lstStyle/>
            <a:p>
              <a:r>
                <a:rPr lang="fr-FR" dirty="0" smtClean="0"/>
                <a:t>2015 </a:t>
              </a:r>
              <a:r>
                <a:rPr lang="fr-FR" dirty="0" err="1" smtClean="0"/>
                <a:t>Bericht</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54053"/>
          </a:xfrm>
          <a:prstGeom prst="rect">
            <a:avLst/>
          </a:prstGeom>
        </p:spPr>
        <p:txBody>
          <a:bodyPr wrap="square">
            <a:spAutoFit/>
          </a:bodyPr>
          <a:lstStyle/>
          <a:p>
            <a:pPr marL="342900" indent="-342900"/>
            <a:r>
              <a:rPr lang="de-AT" sz="4300" dirty="0" smtClean="0"/>
              <a:t>5. Judaismus, Biologismus und Sexismus</a:t>
            </a:r>
            <a:endParaRPr lang="de-AT" sz="4300" dirty="0"/>
          </a:p>
        </p:txBody>
      </p:sp>
      <p:sp>
        <p:nvSpPr>
          <p:cNvPr id="3" name="TextBox 2"/>
          <p:cNvSpPr txBox="1"/>
          <p:nvPr/>
        </p:nvSpPr>
        <p:spPr>
          <a:xfrm>
            <a:off x="179512" y="836712"/>
            <a:ext cx="8064896" cy="2031325"/>
          </a:xfrm>
          <a:prstGeom prst="rect">
            <a:avLst/>
          </a:prstGeom>
          <a:noFill/>
        </p:spPr>
        <p:txBody>
          <a:bodyPr wrap="square" rtlCol="0">
            <a:spAutoFit/>
          </a:bodyPr>
          <a:lstStyle/>
          <a:p>
            <a:r>
              <a:rPr lang="de-DE" dirty="0" smtClean="0"/>
              <a:t>Mit der halachischen Defnition – Jude ist, wer von einer jüdischen Mutter geboren wurde oder konvertiert ist – entstehen zwei große Probleme.</a:t>
            </a:r>
          </a:p>
          <a:p>
            <a:pPr>
              <a:buFont typeface="Wingdings"/>
              <a:buChar char="F"/>
            </a:pPr>
            <a:r>
              <a:rPr lang="de-DE" dirty="0" smtClean="0"/>
              <a:t> Sexismus: Einem der beiden Elternteile wird kein Wert zugemessen und der andere wird als jene Person angesehen, der das Judentum überträgt, ob sie will oder nicht (der Betroffene selbst wird nicht gefragt).</a:t>
            </a:r>
          </a:p>
          <a:p>
            <a:pPr>
              <a:buFont typeface="Wingdings"/>
              <a:buChar char="F"/>
            </a:pPr>
            <a:r>
              <a:rPr lang="de-DE" dirty="0" smtClean="0">
                <a:sym typeface="Wingdings"/>
              </a:rPr>
              <a:t> </a:t>
            </a:r>
            <a:r>
              <a:rPr lang="de-DE" dirty="0" smtClean="0"/>
              <a:t>die Vorstellung, dass sich die Religion über die menschliche Fortpﬂanzung überträgt, ist beunruhigend biologistisch. </a:t>
            </a:r>
            <a:endParaRPr lang="fr-FR" dirty="0"/>
          </a:p>
        </p:txBody>
      </p:sp>
      <p:pic>
        <p:nvPicPr>
          <p:cNvPr id="36866" name="Picture 2" descr="Résultat de recherche d'images pour &quot;Nürnberger Gesetzen&quot;"/>
          <p:cNvPicPr>
            <a:picLocks noChangeAspect="1" noChangeArrowheads="1"/>
          </p:cNvPicPr>
          <p:nvPr/>
        </p:nvPicPr>
        <p:blipFill>
          <a:blip r:embed="rId2" cstate="print"/>
          <a:srcRect/>
          <a:stretch>
            <a:fillRect/>
          </a:stretch>
        </p:blipFill>
        <p:spPr bwMode="auto">
          <a:xfrm>
            <a:off x="1187624" y="2996952"/>
            <a:ext cx="6705600" cy="37719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a:stretch>
            <a:fillRect/>
          </a:stretch>
        </p:blipFill>
        <p:spPr bwMode="auto">
          <a:xfrm>
            <a:off x="107505" y="116633"/>
            <a:ext cx="4273094" cy="3888432"/>
          </a:xfrm>
          <a:prstGeom prst="rect">
            <a:avLst/>
          </a:prstGeom>
          <a:noFill/>
          <a:ln w="9525">
            <a:noFill/>
            <a:miter lim="800000"/>
            <a:headEnd/>
            <a:tailEnd/>
          </a:ln>
        </p:spPr>
      </p:pic>
      <p:sp>
        <p:nvSpPr>
          <p:cNvPr id="3" name="TextBox 2"/>
          <p:cNvSpPr txBox="1"/>
          <p:nvPr/>
        </p:nvSpPr>
        <p:spPr>
          <a:xfrm>
            <a:off x="4499992" y="116632"/>
            <a:ext cx="4320480" cy="2862322"/>
          </a:xfrm>
          <a:prstGeom prst="rect">
            <a:avLst/>
          </a:prstGeom>
          <a:noFill/>
        </p:spPr>
        <p:txBody>
          <a:bodyPr wrap="square" rtlCol="0">
            <a:spAutoFit/>
          </a:bodyPr>
          <a:lstStyle/>
          <a:p>
            <a:r>
              <a:rPr lang="de-DE" dirty="0" smtClean="0"/>
              <a:t>Diese Statistiken über die Nobelpreise (0,2% der Weltbevölkerung, 20% der Nobelpreisen) übergehen die Bedeutung der systematischen Vernichtung des jüdischen Volkes während des Zweiten Weltkrieges, durch die viele jüdische Wissenschaftler zur Auswanderung in die USA gezwungen waren, wo sie den außerordentlichen wissenschaftlichen Aufschwung dieser Zeit nützen konnten.</a:t>
            </a:r>
            <a:endParaRPr lang="fr-FR" dirty="0"/>
          </a:p>
        </p:txBody>
      </p:sp>
      <p:sp>
        <p:nvSpPr>
          <p:cNvPr id="4" name="TextBox 3"/>
          <p:cNvSpPr txBox="1"/>
          <p:nvPr/>
        </p:nvSpPr>
        <p:spPr>
          <a:xfrm>
            <a:off x="4499992" y="3092767"/>
            <a:ext cx="4572000" cy="1200329"/>
          </a:xfrm>
          <a:prstGeom prst="rect">
            <a:avLst/>
          </a:prstGeom>
          <a:noFill/>
        </p:spPr>
        <p:txBody>
          <a:bodyPr wrap="square" rtlCol="0">
            <a:spAutoFit/>
          </a:bodyPr>
          <a:lstStyle/>
          <a:p>
            <a:r>
              <a:rPr lang="de-DE" dirty="0" smtClean="0"/>
              <a:t>Mit Gombrich könnte man auch in diesem Fall sagen, diese Arbeit der Listenerstellung könne man getrost „der Gestapo überlassen“. </a:t>
            </a:r>
            <a:br>
              <a:rPr lang="de-DE" dirty="0" smtClean="0"/>
            </a:br>
            <a:endParaRPr lang="fr-FR" dirty="0"/>
          </a:p>
        </p:txBody>
      </p:sp>
      <p:sp>
        <p:nvSpPr>
          <p:cNvPr id="5" name="TextBox 4"/>
          <p:cNvSpPr txBox="1"/>
          <p:nvPr/>
        </p:nvSpPr>
        <p:spPr>
          <a:xfrm>
            <a:off x="2051720" y="4881934"/>
            <a:ext cx="4608512" cy="923330"/>
          </a:xfrm>
          <a:prstGeom prst="rect">
            <a:avLst/>
          </a:prstGeom>
          <a:noFill/>
        </p:spPr>
        <p:txBody>
          <a:bodyPr wrap="square" rtlCol="0">
            <a:spAutoFit/>
          </a:bodyPr>
          <a:lstStyle/>
          <a:p>
            <a:r>
              <a:rPr lang="de-DE" dirty="0" smtClean="0"/>
              <a:t>Golda Meir (1898–1978) über gemischte Ehen: </a:t>
            </a:r>
            <a:br>
              <a:rPr lang="de-DE" dirty="0" smtClean="0"/>
            </a:br>
            <a:r>
              <a:rPr lang="de-DE" dirty="0" smtClean="0"/>
              <a:t>„Wer einen Nichtjuden oder eine Nichtjüdin heiratet, trägt zu den sechs Millionen bei“ </a:t>
            </a:r>
            <a:endParaRPr lang="fr-FR" dirty="0"/>
          </a:p>
        </p:txBody>
      </p:sp>
      <p:sp>
        <p:nvSpPr>
          <p:cNvPr id="6" name="TextBox 5"/>
          <p:cNvSpPr txBox="1"/>
          <p:nvPr/>
        </p:nvSpPr>
        <p:spPr>
          <a:xfrm>
            <a:off x="251520" y="4077072"/>
            <a:ext cx="4301627" cy="369332"/>
          </a:xfrm>
          <a:prstGeom prst="rect">
            <a:avLst/>
          </a:prstGeom>
          <a:noFill/>
        </p:spPr>
        <p:txBody>
          <a:bodyPr wrap="none" rtlCol="0">
            <a:spAutoFit/>
          </a:bodyPr>
          <a:lstStyle/>
          <a:p>
            <a:r>
              <a:rPr lang="de-DE" dirty="0" smtClean="0">
                <a:sym typeface="Wingdings"/>
              </a:rPr>
              <a:t> </a:t>
            </a:r>
            <a:r>
              <a:rPr lang="de-DE" dirty="0" smtClean="0"/>
              <a:t>Eine überlieferte und fehlgeleitete Angst </a:t>
            </a:r>
            <a:endParaRPr lang="fr-FR" dirty="0"/>
          </a:p>
        </p:txBody>
      </p:sp>
      <p:pic>
        <p:nvPicPr>
          <p:cNvPr id="33794" name="Picture 2"/>
          <p:cNvPicPr>
            <a:picLocks noChangeAspect="1" noChangeArrowheads="1"/>
          </p:cNvPicPr>
          <p:nvPr/>
        </p:nvPicPr>
        <p:blipFill>
          <a:blip r:embed="rId3" cstate="print"/>
          <a:srcRect/>
          <a:stretch>
            <a:fillRect/>
          </a:stretch>
        </p:blipFill>
        <p:spPr bwMode="auto">
          <a:xfrm>
            <a:off x="6876256" y="4084194"/>
            <a:ext cx="2040463" cy="2615303"/>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179512" y="4517238"/>
            <a:ext cx="1800200" cy="21083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srcRect/>
          <a:stretch>
            <a:fillRect/>
          </a:stretch>
        </p:blipFill>
        <p:spPr bwMode="auto">
          <a:xfrm>
            <a:off x="179512" y="4221088"/>
            <a:ext cx="6791325" cy="1638300"/>
          </a:xfrm>
          <a:prstGeom prst="rect">
            <a:avLst/>
          </a:prstGeom>
          <a:noFill/>
          <a:ln w="9525">
            <a:noFill/>
            <a:miter lim="800000"/>
            <a:headEnd/>
            <a:tailEnd/>
          </a:ln>
        </p:spPr>
      </p:pic>
      <p:pic>
        <p:nvPicPr>
          <p:cNvPr id="31747" name="Picture 3" descr="Résultat de recherche d'images pour &quot;gad elmaleh charlotte&quot;"/>
          <p:cNvPicPr>
            <a:picLocks noChangeAspect="1" noChangeArrowheads="1"/>
          </p:cNvPicPr>
          <p:nvPr/>
        </p:nvPicPr>
        <p:blipFill>
          <a:blip r:embed="rId3" cstate="print"/>
          <a:srcRect/>
          <a:stretch>
            <a:fillRect/>
          </a:stretch>
        </p:blipFill>
        <p:spPr bwMode="auto">
          <a:xfrm>
            <a:off x="225152" y="260648"/>
            <a:ext cx="4992555" cy="3744416"/>
          </a:xfrm>
          <a:prstGeom prst="rect">
            <a:avLst/>
          </a:prstGeom>
          <a:noFill/>
        </p:spPr>
      </p:pic>
      <p:sp>
        <p:nvSpPr>
          <p:cNvPr id="4" name="TextBox 3"/>
          <p:cNvSpPr txBox="1"/>
          <p:nvPr/>
        </p:nvSpPr>
        <p:spPr>
          <a:xfrm>
            <a:off x="5364088" y="260648"/>
            <a:ext cx="3339697" cy="646331"/>
          </a:xfrm>
          <a:prstGeom prst="rect">
            <a:avLst/>
          </a:prstGeom>
          <a:noFill/>
        </p:spPr>
        <p:txBody>
          <a:bodyPr wrap="none" rtlCol="0">
            <a:spAutoFit/>
          </a:bodyPr>
          <a:lstStyle/>
          <a:p>
            <a:r>
              <a:rPr lang="fr-FR" dirty="0" smtClean="0">
                <a:sym typeface="Wingdings"/>
              </a:rPr>
              <a:t></a:t>
            </a:r>
            <a:r>
              <a:rPr lang="fr-FR" dirty="0" smtClean="0"/>
              <a:t> </a:t>
            </a:r>
            <a:r>
              <a:rPr lang="fr-FR" dirty="0" err="1" smtClean="0"/>
              <a:t>Tratsch</a:t>
            </a:r>
            <a:r>
              <a:rPr lang="fr-FR" dirty="0" smtClean="0"/>
              <a:t>/</a:t>
            </a:r>
            <a:r>
              <a:rPr lang="fr-FR" dirty="0" err="1" smtClean="0"/>
              <a:t>Adabei</a:t>
            </a:r>
            <a:r>
              <a:rPr lang="fr-FR" dirty="0" smtClean="0"/>
              <a:t> </a:t>
            </a:r>
            <a:r>
              <a:rPr lang="fr-FR" dirty="0" err="1" smtClean="0"/>
              <a:t>Kolumne</a:t>
            </a:r>
            <a:r>
              <a:rPr lang="fr-FR" dirty="0" smtClean="0"/>
              <a:t>, aber </a:t>
            </a:r>
          </a:p>
          <a:p>
            <a:r>
              <a:rPr lang="fr-FR" dirty="0" err="1" smtClean="0"/>
              <a:t>Bedeutend</a:t>
            </a:r>
            <a:r>
              <a:rPr lang="fr-FR" dirty="0" smtClean="0"/>
              <a:t>!</a:t>
            </a:r>
            <a:endParaRPr lang="fr-FR" dirty="0"/>
          </a:p>
        </p:txBody>
      </p:sp>
      <p:sp>
        <p:nvSpPr>
          <p:cNvPr id="5" name="TextBox 4"/>
          <p:cNvSpPr txBox="1"/>
          <p:nvPr/>
        </p:nvSpPr>
        <p:spPr>
          <a:xfrm>
            <a:off x="5364088" y="1052736"/>
            <a:ext cx="3531801" cy="369332"/>
          </a:xfrm>
          <a:prstGeom prst="rect">
            <a:avLst/>
          </a:prstGeom>
          <a:noFill/>
        </p:spPr>
        <p:txBody>
          <a:bodyPr wrap="none" rtlCol="0">
            <a:spAutoFit/>
          </a:bodyPr>
          <a:lstStyle/>
          <a:p>
            <a:r>
              <a:rPr lang="fr-FR" dirty="0" smtClean="0">
                <a:sym typeface="Wingdings"/>
              </a:rPr>
              <a:t></a:t>
            </a:r>
            <a:r>
              <a:rPr lang="fr-FR" dirty="0" smtClean="0"/>
              <a:t> </a:t>
            </a:r>
            <a:r>
              <a:rPr lang="fr-FR" dirty="0" err="1" smtClean="0"/>
              <a:t>Eine</a:t>
            </a:r>
            <a:r>
              <a:rPr lang="fr-FR" dirty="0" smtClean="0"/>
              <a:t> </a:t>
            </a:r>
            <a:r>
              <a:rPr lang="fr-FR" dirty="0" err="1" smtClean="0"/>
              <a:t>traurige</a:t>
            </a:r>
            <a:r>
              <a:rPr lang="fr-FR" dirty="0" smtClean="0"/>
              <a:t> </a:t>
            </a:r>
            <a:r>
              <a:rPr lang="fr-FR" dirty="0" err="1" smtClean="0"/>
              <a:t>Geschichte</a:t>
            </a:r>
            <a:r>
              <a:rPr lang="fr-FR" dirty="0" smtClean="0"/>
              <a:t> in Wien</a:t>
            </a:r>
            <a:endParaRPr lang="fr-FR" dirty="0"/>
          </a:p>
        </p:txBody>
      </p:sp>
      <p:pic>
        <p:nvPicPr>
          <p:cNvPr id="31749" name="Picture 5" descr="Résultat de recherche d'images pour &quot;wien maimonides-zentrum&quot;"/>
          <p:cNvPicPr>
            <a:picLocks noChangeAspect="1" noChangeArrowheads="1"/>
          </p:cNvPicPr>
          <p:nvPr/>
        </p:nvPicPr>
        <p:blipFill>
          <a:blip r:embed="rId4" cstate="print"/>
          <a:srcRect/>
          <a:stretch>
            <a:fillRect/>
          </a:stretch>
        </p:blipFill>
        <p:spPr bwMode="auto">
          <a:xfrm>
            <a:off x="5436096" y="1484784"/>
            <a:ext cx="2021979" cy="2021980"/>
          </a:xfrm>
          <a:prstGeom prst="rect">
            <a:avLst/>
          </a:prstGeom>
          <a:noFill/>
        </p:spPr>
      </p:pic>
      <p:sp>
        <p:nvSpPr>
          <p:cNvPr id="7" name="TextBox 6"/>
          <p:cNvSpPr txBox="1"/>
          <p:nvPr/>
        </p:nvSpPr>
        <p:spPr>
          <a:xfrm>
            <a:off x="5579096" y="3789040"/>
            <a:ext cx="3564904" cy="646331"/>
          </a:xfrm>
          <a:prstGeom prst="rect">
            <a:avLst/>
          </a:prstGeom>
          <a:noFill/>
        </p:spPr>
        <p:txBody>
          <a:bodyPr wrap="square" rtlCol="0">
            <a:spAutoFit/>
          </a:bodyPr>
          <a:lstStyle/>
          <a:p>
            <a:r>
              <a:rPr lang="de-DE" dirty="0" smtClean="0"/>
              <a:t>Schuldig, mit einer nicht jüdischen Frau ein Kind gezeugt zu haben. </a:t>
            </a:r>
            <a:endParaRPr lang="fr-FR" dirty="0"/>
          </a:p>
        </p:txBody>
      </p:sp>
      <p:pic>
        <p:nvPicPr>
          <p:cNvPr id="31751" name="Picture 7"/>
          <p:cNvPicPr>
            <a:picLocks noChangeAspect="1" noChangeArrowheads="1"/>
          </p:cNvPicPr>
          <p:nvPr/>
        </p:nvPicPr>
        <p:blipFill>
          <a:blip r:embed="rId5" cstate="print"/>
          <a:srcRect/>
          <a:stretch>
            <a:fillRect/>
          </a:stretch>
        </p:blipFill>
        <p:spPr bwMode="auto">
          <a:xfrm>
            <a:off x="4499992" y="4653136"/>
            <a:ext cx="3952875" cy="1962150"/>
          </a:xfrm>
          <a:prstGeom prst="rect">
            <a:avLst/>
          </a:prstGeom>
          <a:noFill/>
          <a:ln w="9525">
            <a:noFill/>
            <a:miter lim="800000"/>
            <a:headEnd/>
            <a:tailEnd/>
          </a:ln>
        </p:spPr>
      </p:pic>
      <p:pic>
        <p:nvPicPr>
          <p:cNvPr id="31752" name="Picture 8"/>
          <p:cNvPicPr>
            <a:picLocks noChangeAspect="1" noChangeArrowheads="1"/>
          </p:cNvPicPr>
          <p:nvPr/>
        </p:nvPicPr>
        <p:blipFill>
          <a:blip r:embed="rId6" cstate="print"/>
          <a:srcRect/>
          <a:stretch>
            <a:fillRect/>
          </a:stretch>
        </p:blipFill>
        <p:spPr bwMode="auto">
          <a:xfrm>
            <a:off x="1403648" y="6237312"/>
            <a:ext cx="1495425" cy="390525"/>
          </a:xfrm>
          <a:prstGeom prst="rect">
            <a:avLst/>
          </a:prstGeom>
          <a:noFill/>
          <a:ln w="9525">
            <a:noFill/>
            <a:miter lim="800000"/>
            <a:headEnd/>
            <a:tailEnd/>
          </a:ln>
        </p:spPr>
      </p:pic>
      <p:sp>
        <p:nvSpPr>
          <p:cNvPr id="12" name="TextBox 11"/>
          <p:cNvSpPr txBox="1"/>
          <p:nvPr/>
        </p:nvSpPr>
        <p:spPr>
          <a:xfrm>
            <a:off x="2987824" y="6237312"/>
            <a:ext cx="1236236" cy="369332"/>
          </a:xfrm>
          <a:prstGeom prst="rect">
            <a:avLst/>
          </a:prstGeom>
          <a:noFill/>
        </p:spPr>
        <p:txBody>
          <a:bodyPr wrap="none" rtlCol="0">
            <a:spAutoFit/>
          </a:bodyPr>
          <a:lstStyle/>
          <a:p>
            <a:r>
              <a:rPr lang="fr-FR" dirty="0" smtClean="0"/>
              <a:t>17.11.2017</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76672"/>
            <a:ext cx="7962900" cy="2870681"/>
            <a:chOff x="179512" y="476672"/>
            <a:chExt cx="7962900" cy="2870681"/>
          </a:xfrm>
        </p:grpSpPr>
        <p:pic>
          <p:nvPicPr>
            <p:cNvPr id="2" name="Picture 6"/>
            <p:cNvPicPr>
              <a:picLocks noChangeAspect="1" noChangeArrowheads="1"/>
            </p:cNvPicPr>
            <p:nvPr/>
          </p:nvPicPr>
          <p:blipFill>
            <a:blip r:embed="rId2" cstate="print"/>
            <a:srcRect/>
            <a:stretch>
              <a:fillRect/>
            </a:stretch>
          </p:blipFill>
          <p:spPr bwMode="auto">
            <a:xfrm>
              <a:off x="179512" y="899428"/>
              <a:ext cx="7962900" cy="2447925"/>
            </a:xfrm>
            <a:prstGeom prst="rect">
              <a:avLst/>
            </a:prstGeom>
            <a:noFill/>
            <a:ln w="9525">
              <a:noFill/>
              <a:miter lim="800000"/>
              <a:headEnd/>
              <a:tailEnd/>
            </a:ln>
          </p:spPr>
        </p:pic>
        <p:pic>
          <p:nvPicPr>
            <p:cNvPr id="30721" name="Picture 1"/>
            <p:cNvPicPr>
              <a:picLocks noChangeAspect="1" noChangeArrowheads="1"/>
            </p:cNvPicPr>
            <p:nvPr/>
          </p:nvPicPr>
          <p:blipFill>
            <a:blip r:embed="rId3" cstate="print"/>
            <a:srcRect/>
            <a:stretch>
              <a:fillRect/>
            </a:stretch>
          </p:blipFill>
          <p:spPr bwMode="auto">
            <a:xfrm>
              <a:off x="2411760" y="476672"/>
              <a:ext cx="3276600" cy="647700"/>
            </a:xfrm>
            <a:prstGeom prst="rect">
              <a:avLst/>
            </a:prstGeom>
            <a:noFill/>
            <a:ln w="9525">
              <a:noFill/>
              <a:miter lim="800000"/>
              <a:headEnd/>
              <a:tailEnd/>
            </a:ln>
          </p:spPr>
        </p:pic>
      </p:grpSp>
      <p:sp>
        <p:nvSpPr>
          <p:cNvPr id="4" name="TextBox 3"/>
          <p:cNvSpPr txBox="1"/>
          <p:nvPr/>
        </p:nvSpPr>
        <p:spPr>
          <a:xfrm>
            <a:off x="179512" y="692696"/>
            <a:ext cx="1191352" cy="369332"/>
          </a:xfrm>
          <a:prstGeom prst="rect">
            <a:avLst/>
          </a:prstGeom>
          <a:noFill/>
        </p:spPr>
        <p:txBody>
          <a:bodyPr wrap="none" rtlCol="0">
            <a:spAutoFit/>
          </a:bodyPr>
          <a:lstStyle/>
          <a:p>
            <a:r>
              <a:rPr lang="fr-FR" dirty="0" smtClean="0"/>
              <a:t>2000-2005</a:t>
            </a:r>
            <a:endParaRPr lang="fr-FR" dirty="0"/>
          </a:p>
        </p:txBody>
      </p:sp>
      <p:sp>
        <p:nvSpPr>
          <p:cNvPr id="5" name="TextBox 4"/>
          <p:cNvSpPr txBox="1"/>
          <p:nvPr/>
        </p:nvSpPr>
        <p:spPr>
          <a:xfrm>
            <a:off x="179512" y="3429000"/>
            <a:ext cx="7030258" cy="646331"/>
          </a:xfrm>
          <a:prstGeom prst="rect">
            <a:avLst/>
          </a:prstGeom>
          <a:noFill/>
        </p:spPr>
        <p:txBody>
          <a:bodyPr wrap="none" rtlCol="0">
            <a:spAutoFit/>
          </a:bodyPr>
          <a:lstStyle/>
          <a:p>
            <a:r>
              <a:rPr lang="fr-FR" dirty="0" smtClean="0"/>
              <a:t>57% der </a:t>
            </a:r>
            <a:r>
              <a:rPr lang="fr-FR" dirty="0" err="1" smtClean="0"/>
              <a:t>Frauen</a:t>
            </a:r>
            <a:r>
              <a:rPr lang="fr-FR" dirty="0" smtClean="0"/>
              <a:t>, die mit </a:t>
            </a:r>
            <a:r>
              <a:rPr lang="fr-FR" dirty="0" err="1" smtClean="0"/>
              <a:t>Depo</a:t>
            </a:r>
            <a:r>
              <a:rPr lang="fr-FR" dirty="0" smtClean="0"/>
              <a:t>-</a:t>
            </a:r>
            <a:r>
              <a:rPr lang="fr-FR" dirty="0" err="1" smtClean="0"/>
              <a:t>Provera</a:t>
            </a:r>
            <a:r>
              <a:rPr lang="fr-FR" dirty="0" smtClean="0"/>
              <a:t> </a:t>
            </a:r>
            <a:r>
              <a:rPr lang="fr-FR" dirty="0" err="1" smtClean="0"/>
              <a:t>behandelt</a:t>
            </a:r>
            <a:r>
              <a:rPr lang="fr-FR" dirty="0" smtClean="0"/>
              <a:t> </a:t>
            </a:r>
            <a:r>
              <a:rPr lang="fr-FR" dirty="0" err="1" smtClean="0"/>
              <a:t>wuren</a:t>
            </a:r>
            <a:r>
              <a:rPr lang="fr-FR" dirty="0" smtClean="0"/>
              <a:t>, </a:t>
            </a:r>
            <a:r>
              <a:rPr lang="fr-FR" dirty="0" err="1" smtClean="0"/>
              <a:t>waren</a:t>
            </a:r>
            <a:r>
              <a:rPr lang="fr-FR" dirty="0" smtClean="0"/>
              <a:t> Falashas.</a:t>
            </a:r>
          </a:p>
          <a:p>
            <a:r>
              <a:rPr lang="fr-FR" dirty="0" smtClean="0"/>
              <a:t>Falashas </a:t>
            </a:r>
            <a:r>
              <a:rPr lang="fr-FR" dirty="0" err="1" smtClean="0"/>
              <a:t>machen</a:t>
            </a:r>
            <a:r>
              <a:rPr lang="fr-FR" dirty="0" smtClean="0"/>
              <a:t> ca. 2% des </a:t>
            </a:r>
            <a:r>
              <a:rPr lang="fr-FR" dirty="0" err="1" smtClean="0"/>
              <a:t>Bevölkerung</a:t>
            </a:r>
            <a:r>
              <a:rPr lang="fr-FR" dirty="0" smtClean="0"/>
              <a:t> </a:t>
            </a:r>
            <a:r>
              <a:rPr lang="fr-FR" dirty="0" err="1" smtClean="0"/>
              <a:t>aus</a:t>
            </a:r>
            <a:r>
              <a:rPr lang="fr-FR" dirty="0" smtClean="0"/>
              <a:t>.</a:t>
            </a:r>
            <a:endParaRPr lang="fr-FR" dirty="0"/>
          </a:p>
        </p:txBody>
      </p:sp>
      <p:sp>
        <p:nvSpPr>
          <p:cNvPr id="6" name="TextBox 5"/>
          <p:cNvSpPr txBox="1"/>
          <p:nvPr/>
        </p:nvSpPr>
        <p:spPr>
          <a:xfrm>
            <a:off x="179512" y="4221088"/>
            <a:ext cx="2873544" cy="369332"/>
          </a:xfrm>
          <a:prstGeom prst="rect">
            <a:avLst/>
          </a:prstGeom>
          <a:noFill/>
        </p:spPr>
        <p:txBody>
          <a:bodyPr wrap="none" rtlCol="0">
            <a:spAutoFit/>
          </a:bodyPr>
          <a:lstStyle/>
          <a:p>
            <a:r>
              <a:rPr lang="de-DE" dirty="0" smtClean="0">
                <a:sym typeface="Wingdings"/>
              </a:rPr>
              <a:t> Was sagen die Genetiker?</a:t>
            </a:r>
            <a:endParaRPr lang="fr-FR" dirty="0"/>
          </a:p>
        </p:txBody>
      </p:sp>
      <p:sp>
        <p:nvSpPr>
          <p:cNvPr id="7" name="TextBox 6"/>
          <p:cNvSpPr txBox="1"/>
          <p:nvPr/>
        </p:nvSpPr>
        <p:spPr>
          <a:xfrm>
            <a:off x="179512" y="188640"/>
            <a:ext cx="1409040" cy="369332"/>
          </a:xfrm>
          <a:prstGeom prst="rect">
            <a:avLst/>
          </a:prstGeom>
          <a:noFill/>
        </p:spPr>
        <p:txBody>
          <a:bodyPr wrap="none" rtlCol="0">
            <a:spAutoFit/>
          </a:bodyPr>
          <a:lstStyle/>
          <a:p>
            <a:r>
              <a:rPr lang="fr-FR" dirty="0" err="1" smtClean="0"/>
              <a:t>Eugenismus</a:t>
            </a:r>
            <a:r>
              <a:rPr lang="fr-FR" dirty="0" smtClean="0"/>
              <a:t>?</a:t>
            </a:r>
            <a:endParaRPr lang="fr-FR" dirty="0"/>
          </a:p>
        </p:txBody>
      </p:sp>
      <p:sp>
        <p:nvSpPr>
          <p:cNvPr id="8" name="TextBox 7"/>
          <p:cNvSpPr txBox="1"/>
          <p:nvPr/>
        </p:nvSpPr>
        <p:spPr>
          <a:xfrm>
            <a:off x="179512" y="4821510"/>
            <a:ext cx="2209195" cy="369332"/>
          </a:xfrm>
          <a:prstGeom prst="rect">
            <a:avLst/>
          </a:prstGeom>
          <a:noFill/>
        </p:spPr>
        <p:txBody>
          <a:bodyPr wrap="none" rtlCol="0">
            <a:spAutoFit/>
          </a:bodyPr>
          <a:lstStyle/>
          <a:p>
            <a:r>
              <a:rPr lang="fr-FR" dirty="0" smtClean="0"/>
              <a:t>„Tay-Sachs-</a:t>
            </a:r>
            <a:r>
              <a:rPr lang="fr-FR" dirty="0" err="1" smtClean="0"/>
              <a:t>Syndrom</a:t>
            </a:r>
            <a:r>
              <a:rPr lang="fr-FR" dirty="0" smtClean="0"/>
              <a:t>“ </a:t>
            </a:r>
            <a:endParaRPr lang="fr-FR" dirty="0"/>
          </a:p>
        </p:txBody>
      </p:sp>
      <p:sp>
        <p:nvSpPr>
          <p:cNvPr id="9" name="TextBox 8"/>
          <p:cNvSpPr txBox="1"/>
          <p:nvPr/>
        </p:nvSpPr>
        <p:spPr>
          <a:xfrm>
            <a:off x="223908" y="5325566"/>
            <a:ext cx="1539780" cy="369332"/>
          </a:xfrm>
          <a:prstGeom prst="rect">
            <a:avLst/>
          </a:prstGeom>
          <a:noFill/>
        </p:spPr>
        <p:txBody>
          <a:bodyPr wrap="none" rtlCol="0">
            <a:spAutoFit/>
          </a:bodyPr>
          <a:lstStyle/>
          <a:p>
            <a:r>
              <a:rPr lang="fr-FR" dirty="0" smtClean="0"/>
              <a:t>1/25 vs. 1/250</a:t>
            </a:r>
            <a:endParaRPr lang="fr-FR" dirty="0"/>
          </a:p>
        </p:txBody>
      </p:sp>
      <p:pic>
        <p:nvPicPr>
          <p:cNvPr id="30722" name="Picture 2"/>
          <p:cNvPicPr>
            <a:picLocks noChangeAspect="1" noChangeArrowheads="1"/>
          </p:cNvPicPr>
          <p:nvPr/>
        </p:nvPicPr>
        <p:blipFill>
          <a:blip r:embed="rId4" cstate="print"/>
          <a:srcRect/>
          <a:stretch>
            <a:fillRect/>
          </a:stretch>
        </p:blipFill>
        <p:spPr bwMode="auto">
          <a:xfrm>
            <a:off x="2483768" y="4749502"/>
            <a:ext cx="1409700" cy="1847850"/>
          </a:xfrm>
          <a:prstGeom prst="rect">
            <a:avLst/>
          </a:prstGeom>
          <a:noFill/>
          <a:ln w="9525">
            <a:noFill/>
            <a:miter lim="800000"/>
            <a:headEnd/>
            <a:tailEnd/>
          </a:ln>
        </p:spPr>
      </p:pic>
      <p:sp>
        <p:nvSpPr>
          <p:cNvPr id="11" name="TextBox 10"/>
          <p:cNvSpPr txBox="1"/>
          <p:nvPr/>
        </p:nvSpPr>
        <p:spPr>
          <a:xfrm>
            <a:off x="179512" y="5757614"/>
            <a:ext cx="2306978" cy="369332"/>
          </a:xfrm>
          <a:prstGeom prst="rect">
            <a:avLst/>
          </a:prstGeom>
          <a:noFill/>
        </p:spPr>
        <p:txBody>
          <a:bodyPr wrap="none" rtlCol="0">
            <a:spAutoFit/>
          </a:bodyPr>
          <a:lstStyle/>
          <a:p>
            <a:r>
              <a:rPr lang="fr-FR" b="1" dirty="0" err="1" smtClean="0"/>
              <a:t>Vorsorge</a:t>
            </a:r>
            <a:r>
              <a:rPr lang="fr-FR" dirty="0" err="1" smtClean="0"/>
              <a:t>untersuchung</a:t>
            </a:r>
            <a:endParaRPr lang="fr-FR" dirty="0"/>
          </a:p>
        </p:txBody>
      </p:sp>
      <p:pic>
        <p:nvPicPr>
          <p:cNvPr id="30723" name="Picture 3"/>
          <p:cNvPicPr>
            <a:picLocks noChangeAspect="1" noChangeArrowheads="1"/>
          </p:cNvPicPr>
          <p:nvPr/>
        </p:nvPicPr>
        <p:blipFill>
          <a:blip r:embed="rId5" cstate="print"/>
          <a:srcRect/>
          <a:stretch>
            <a:fillRect/>
          </a:stretch>
        </p:blipFill>
        <p:spPr bwMode="auto">
          <a:xfrm>
            <a:off x="5652120" y="4221088"/>
            <a:ext cx="2743200" cy="1514475"/>
          </a:xfrm>
          <a:prstGeom prst="rect">
            <a:avLst/>
          </a:prstGeom>
          <a:noFill/>
          <a:ln w="9525">
            <a:noFill/>
            <a:miter lim="800000"/>
            <a:headEnd/>
            <a:tailEnd/>
          </a:ln>
        </p:spPr>
      </p:pic>
      <p:sp>
        <p:nvSpPr>
          <p:cNvPr id="13" name="TextBox 12"/>
          <p:cNvSpPr txBox="1"/>
          <p:nvPr/>
        </p:nvSpPr>
        <p:spPr>
          <a:xfrm>
            <a:off x="4568736" y="5013176"/>
            <a:ext cx="435312" cy="369332"/>
          </a:xfrm>
          <a:prstGeom prst="rect">
            <a:avLst/>
          </a:prstGeom>
          <a:noFill/>
        </p:spPr>
        <p:txBody>
          <a:bodyPr wrap="none" rtlCol="0">
            <a:spAutoFit/>
          </a:bodyPr>
          <a:lstStyle/>
          <a:p>
            <a:r>
              <a:rPr lang="fr-FR" dirty="0" smtClean="0">
                <a:solidFill>
                  <a:srgbClr val="FF0000"/>
                </a:solidFill>
              </a:rPr>
              <a:t>vs.</a:t>
            </a:r>
            <a:endParaRPr lang="fr-FR" dirty="0">
              <a:solidFill>
                <a:srgbClr val="FF0000"/>
              </a:solidFill>
            </a:endParaRPr>
          </a:p>
        </p:txBody>
      </p:sp>
      <p:sp>
        <p:nvSpPr>
          <p:cNvPr id="14" name="TextBox 13"/>
          <p:cNvSpPr txBox="1"/>
          <p:nvPr/>
        </p:nvSpPr>
        <p:spPr>
          <a:xfrm>
            <a:off x="5148064" y="6093296"/>
            <a:ext cx="3838680" cy="369332"/>
          </a:xfrm>
          <a:prstGeom prst="rect">
            <a:avLst/>
          </a:prstGeom>
          <a:noFill/>
        </p:spPr>
        <p:txBody>
          <a:bodyPr wrap="none" rtlCol="0">
            <a:spAutoFit/>
          </a:bodyPr>
          <a:lstStyle/>
          <a:p>
            <a:r>
              <a:rPr lang="de-DE" dirty="0" smtClean="0"/>
              <a:t>Fortsetzung der „Wiss. des Judentums“</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4395627" cy="369332"/>
          </a:xfrm>
          <a:prstGeom prst="rect">
            <a:avLst/>
          </a:prstGeom>
          <a:noFill/>
        </p:spPr>
        <p:txBody>
          <a:bodyPr wrap="square" rtlCol="0">
            <a:spAutoFit/>
          </a:bodyPr>
          <a:lstStyle/>
          <a:p>
            <a:r>
              <a:rPr lang="fr-FR" dirty="0" smtClean="0"/>
              <a:t>Als </a:t>
            </a:r>
            <a:r>
              <a:rPr lang="fr-FR" dirty="0" err="1" smtClean="0"/>
              <a:t>Konsequenz</a:t>
            </a:r>
            <a:r>
              <a:rPr lang="fr-FR" dirty="0" smtClean="0"/>
              <a:t>: </a:t>
            </a:r>
            <a:r>
              <a:rPr lang="fr-FR" dirty="0" err="1" smtClean="0"/>
              <a:t>genetische</a:t>
            </a:r>
            <a:r>
              <a:rPr lang="fr-FR" dirty="0" smtClean="0"/>
              <a:t> Tests </a:t>
            </a:r>
            <a:r>
              <a:rPr lang="fr-FR" dirty="0" err="1" smtClean="0"/>
              <a:t>für</a:t>
            </a:r>
            <a:r>
              <a:rPr lang="fr-FR" dirty="0" smtClean="0"/>
              <a:t> </a:t>
            </a:r>
            <a:r>
              <a:rPr lang="fr-FR" dirty="0" err="1" smtClean="0"/>
              <a:t>Russen</a:t>
            </a:r>
            <a:r>
              <a:rPr lang="fr-FR" dirty="0" smtClean="0"/>
              <a:t>!</a:t>
            </a:r>
            <a:endParaRPr lang="fr-FR" dirty="0"/>
          </a:p>
        </p:txBody>
      </p:sp>
      <p:pic>
        <p:nvPicPr>
          <p:cNvPr id="29697" name="Picture 1"/>
          <p:cNvPicPr>
            <a:picLocks noChangeAspect="1" noChangeArrowheads="1"/>
          </p:cNvPicPr>
          <p:nvPr/>
        </p:nvPicPr>
        <p:blipFill>
          <a:blip r:embed="rId2" cstate="print"/>
          <a:srcRect/>
          <a:stretch>
            <a:fillRect/>
          </a:stretch>
        </p:blipFill>
        <p:spPr bwMode="auto">
          <a:xfrm>
            <a:off x="611560" y="1124744"/>
            <a:ext cx="2247900" cy="3476625"/>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2987824" y="1124744"/>
            <a:ext cx="5753100" cy="231457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1331640" y="1556792"/>
            <a:ext cx="7002190" cy="48713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3020442" cy="369332"/>
          </a:xfrm>
          <a:prstGeom prst="rect">
            <a:avLst/>
          </a:prstGeom>
          <a:noFill/>
        </p:spPr>
        <p:txBody>
          <a:bodyPr wrap="none" rtlCol="0">
            <a:spAutoFit/>
          </a:bodyPr>
          <a:lstStyle/>
          <a:p>
            <a:r>
              <a:rPr lang="de-DE" dirty="0" smtClean="0">
                <a:sym typeface="Wingdings"/>
              </a:rPr>
              <a:t> </a:t>
            </a:r>
            <a:r>
              <a:rPr lang="fr-FR" dirty="0" err="1" smtClean="0"/>
              <a:t>Unterdrückung</a:t>
            </a:r>
            <a:r>
              <a:rPr lang="fr-FR" dirty="0" smtClean="0"/>
              <a:t> </a:t>
            </a:r>
            <a:r>
              <a:rPr lang="fr-FR" dirty="0" err="1" smtClean="0"/>
              <a:t>von</a:t>
            </a:r>
            <a:r>
              <a:rPr lang="fr-FR" dirty="0" smtClean="0"/>
              <a:t> </a:t>
            </a:r>
            <a:r>
              <a:rPr lang="fr-FR" dirty="0" err="1" smtClean="0"/>
              <a:t>Frauen</a:t>
            </a:r>
            <a:r>
              <a:rPr lang="fr-FR" dirty="0" smtClean="0"/>
              <a:t> </a:t>
            </a:r>
            <a:endParaRPr lang="fr-FR" dirty="0"/>
          </a:p>
        </p:txBody>
      </p:sp>
      <p:pic>
        <p:nvPicPr>
          <p:cNvPr id="3" name="Picture 1"/>
          <p:cNvPicPr>
            <a:picLocks noChangeAspect="1" noChangeArrowheads="1"/>
          </p:cNvPicPr>
          <p:nvPr/>
        </p:nvPicPr>
        <p:blipFill>
          <a:blip r:embed="rId2" cstate="print"/>
          <a:srcRect/>
          <a:stretch>
            <a:fillRect/>
          </a:stretch>
        </p:blipFill>
        <p:spPr bwMode="auto">
          <a:xfrm>
            <a:off x="3347864" y="332656"/>
            <a:ext cx="3276600" cy="647700"/>
          </a:xfrm>
          <a:prstGeom prst="rect">
            <a:avLst/>
          </a:prstGeom>
          <a:noFill/>
          <a:ln w="9525">
            <a:noFill/>
            <a:miter lim="800000"/>
            <a:headEnd/>
            <a:tailEnd/>
          </a:ln>
        </p:spPr>
      </p:pic>
      <p:pic>
        <p:nvPicPr>
          <p:cNvPr id="78850" name="Picture 2"/>
          <p:cNvPicPr>
            <a:picLocks noChangeAspect="1" noChangeArrowheads="1"/>
          </p:cNvPicPr>
          <p:nvPr/>
        </p:nvPicPr>
        <p:blipFill>
          <a:blip r:embed="rId3" cstate="print"/>
          <a:srcRect/>
          <a:stretch>
            <a:fillRect/>
          </a:stretch>
        </p:blipFill>
        <p:spPr bwMode="auto">
          <a:xfrm>
            <a:off x="179512" y="1052736"/>
            <a:ext cx="8210550" cy="2428875"/>
          </a:xfrm>
          <a:prstGeom prst="rect">
            <a:avLst/>
          </a:prstGeom>
          <a:noFill/>
          <a:ln w="9525">
            <a:noFill/>
            <a:miter lim="800000"/>
            <a:headEnd/>
            <a:tailEnd/>
          </a:ln>
        </p:spPr>
      </p:pic>
      <p:sp>
        <p:nvSpPr>
          <p:cNvPr id="5" name="TextBox 4"/>
          <p:cNvSpPr txBox="1"/>
          <p:nvPr/>
        </p:nvSpPr>
        <p:spPr>
          <a:xfrm>
            <a:off x="395536" y="4365104"/>
            <a:ext cx="1462260" cy="369332"/>
          </a:xfrm>
          <a:prstGeom prst="rect">
            <a:avLst/>
          </a:prstGeom>
          <a:noFill/>
        </p:spPr>
        <p:txBody>
          <a:bodyPr wrap="none" rtlCol="0">
            <a:spAutoFit/>
          </a:bodyPr>
          <a:lstStyle/>
          <a:p>
            <a:r>
              <a:rPr lang="en-US" dirty="0" err="1" smtClean="0"/>
              <a:t>Beit</a:t>
            </a:r>
            <a:r>
              <a:rPr lang="en-US" dirty="0" smtClean="0"/>
              <a:t> </a:t>
            </a:r>
            <a:r>
              <a:rPr lang="en-US" dirty="0" err="1" smtClean="0"/>
              <a:t>Shemesh</a:t>
            </a:r>
            <a:endParaRPr lang="fr-FR" dirty="0"/>
          </a:p>
        </p:txBody>
      </p:sp>
      <p:sp>
        <p:nvSpPr>
          <p:cNvPr id="6" name="TextBox 5"/>
          <p:cNvSpPr txBox="1"/>
          <p:nvPr/>
        </p:nvSpPr>
        <p:spPr>
          <a:xfrm>
            <a:off x="323528" y="3573016"/>
            <a:ext cx="8568952" cy="646331"/>
          </a:xfrm>
          <a:prstGeom prst="rect">
            <a:avLst/>
          </a:prstGeom>
          <a:noFill/>
        </p:spPr>
        <p:txBody>
          <a:bodyPr wrap="square" rtlCol="0">
            <a:spAutoFit/>
          </a:bodyPr>
          <a:lstStyle/>
          <a:p>
            <a:r>
              <a:rPr lang="de-DE" dirty="0" smtClean="0"/>
              <a:t>„Gesegnet bist Du Herr unser Gott, König des Universums, dass Du mich nicht zum Heiden, ... zum Sklaven,... zur Frau gemacht hast.“</a:t>
            </a:r>
            <a:endParaRPr lang="fr-FR" dirty="0"/>
          </a:p>
        </p:txBody>
      </p:sp>
      <p:grpSp>
        <p:nvGrpSpPr>
          <p:cNvPr id="11" name="Group 10"/>
          <p:cNvGrpSpPr/>
          <p:nvPr/>
        </p:nvGrpSpPr>
        <p:grpSpPr>
          <a:xfrm>
            <a:off x="394920" y="4437112"/>
            <a:ext cx="3708867" cy="1343025"/>
            <a:chOff x="394920" y="4437112"/>
            <a:chExt cx="3708867" cy="1343025"/>
          </a:xfrm>
        </p:grpSpPr>
        <p:pic>
          <p:nvPicPr>
            <p:cNvPr id="78851" name="Picture 3"/>
            <p:cNvPicPr>
              <a:picLocks noChangeAspect="1" noChangeArrowheads="1"/>
            </p:cNvPicPr>
            <p:nvPr/>
          </p:nvPicPr>
          <p:blipFill>
            <a:blip r:embed="rId4" cstate="print"/>
            <a:srcRect/>
            <a:stretch>
              <a:fillRect/>
            </a:stretch>
          </p:blipFill>
          <p:spPr bwMode="auto">
            <a:xfrm>
              <a:off x="1979712" y="4437112"/>
              <a:ext cx="2124075" cy="1343025"/>
            </a:xfrm>
            <a:prstGeom prst="rect">
              <a:avLst/>
            </a:prstGeom>
            <a:noFill/>
            <a:ln w="9525">
              <a:noFill/>
              <a:miter lim="800000"/>
              <a:headEnd/>
              <a:tailEnd/>
            </a:ln>
          </p:spPr>
        </p:pic>
        <p:sp>
          <p:nvSpPr>
            <p:cNvPr id="8" name="TextBox 7"/>
            <p:cNvSpPr txBox="1"/>
            <p:nvPr/>
          </p:nvSpPr>
          <p:spPr>
            <a:xfrm>
              <a:off x="394920" y="4725144"/>
              <a:ext cx="1656800" cy="369332"/>
            </a:xfrm>
            <a:prstGeom prst="rect">
              <a:avLst/>
            </a:prstGeom>
            <a:noFill/>
          </p:spPr>
          <p:txBody>
            <a:bodyPr wrap="none" rtlCol="0">
              <a:spAutoFit/>
            </a:bodyPr>
            <a:lstStyle/>
            <a:p>
              <a:r>
                <a:rPr lang="de-DE" dirty="0" smtClean="0"/>
                <a:t>„Frauengalerie“</a:t>
              </a:r>
              <a:endParaRPr lang="de-DE" dirty="0"/>
            </a:p>
          </p:txBody>
        </p:sp>
      </p:grpSp>
      <p:pic>
        <p:nvPicPr>
          <p:cNvPr id="78852" name="Picture 4"/>
          <p:cNvPicPr>
            <a:picLocks noChangeAspect="1" noChangeArrowheads="1"/>
          </p:cNvPicPr>
          <p:nvPr/>
        </p:nvPicPr>
        <p:blipFill>
          <a:blip r:embed="rId5" cstate="print"/>
          <a:srcRect/>
          <a:stretch>
            <a:fillRect/>
          </a:stretch>
        </p:blipFill>
        <p:spPr bwMode="auto">
          <a:xfrm>
            <a:off x="251520" y="908720"/>
            <a:ext cx="4392488" cy="3159867"/>
          </a:xfrm>
          <a:prstGeom prst="rect">
            <a:avLst/>
          </a:prstGeom>
          <a:noFill/>
          <a:ln w="9525">
            <a:noFill/>
            <a:miter lim="800000"/>
            <a:headEnd/>
            <a:tailEnd/>
          </a:ln>
        </p:spPr>
      </p:pic>
      <p:pic>
        <p:nvPicPr>
          <p:cNvPr id="78853" name="Picture 5"/>
          <p:cNvPicPr>
            <a:picLocks noChangeAspect="1" noChangeArrowheads="1"/>
          </p:cNvPicPr>
          <p:nvPr/>
        </p:nvPicPr>
        <p:blipFill>
          <a:blip r:embed="rId6" cstate="print"/>
          <a:srcRect/>
          <a:stretch>
            <a:fillRect/>
          </a:stretch>
        </p:blipFill>
        <p:spPr bwMode="auto">
          <a:xfrm>
            <a:off x="2483768" y="2762112"/>
            <a:ext cx="6357764" cy="36421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8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3768" y="692696"/>
            <a:ext cx="5688632" cy="2585323"/>
          </a:xfrm>
          <a:prstGeom prst="rect">
            <a:avLst/>
          </a:prstGeom>
        </p:spPr>
        <p:txBody>
          <a:bodyPr wrap="square">
            <a:spAutoFit/>
          </a:bodyPr>
          <a:lstStyle/>
          <a:p>
            <a:pPr>
              <a:buFont typeface="Wingdings"/>
              <a:buChar char="F"/>
            </a:pPr>
            <a:r>
              <a:rPr lang="de-DE" dirty="0" smtClean="0"/>
              <a:t> Emmanuel Levinas (über die Juden) : „Ich glaube, dass ihre Rolle in dieser Geschichte vor allem darin bestanden hat, einen Menschentyp zu schaffen, der in einem entmystifzierten Universum lebt, unverhext, eine Art von Mensch, von dem man – wie es ein wenig vulgär heißt – nicht mehr erzählt.“ </a:t>
            </a:r>
          </a:p>
          <a:p>
            <a:pPr>
              <a:buFont typeface="Wingdings"/>
              <a:buChar char="F"/>
            </a:pPr>
            <a:r>
              <a:rPr lang="de-DE" dirty="0" smtClean="0"/>
              <a:t> Kritisch denken.</a:t>
            </a:r>
          </a:p>
          <a:p>
            <a:pPr>
              <a:buFont typeface="Wingdings"/>
              <a:buChar char="F"/>
            </a:pPr>
            <a:r>
              <a:rPr lang="de-DE" dirty="0" smtClean="0"/>
              <a:t> Texte infrage stellen</a:t>
            </a:r>
            <a:br>
              <a:rPr lang="de-DE" dirty="0" smtClean="0"/>
            </a:br>
            <a:endParaRPr lang="fr-FR" dirty="0"/>
          </a:p>
        </p:txBody>
      </p:sp>
      <p:pic>
        <p:nvPicPr>
          <p:cNvPr id="53250" name="Picture 2" descr="Résultat de recherche d'images"/>
          <p:cNvPicPr>
            <a:picLocks noChangeAspect="1" noChangeArrowheads="1"/>
          </p:cNvPicPr>
          <p:nvPr/>
        </p:nvPicPr>
        <p:blipFill>
          <a:blip r:embed="rId2" cstate="print"/>
          <a:srcRect/>
          <a:stretch>
            <a:fillRect/>
          </a:stretch>
        </p:blipFill>
        <p:spPr bwMode="auto">
          <a:xfrm>
            <a:off x="251520" y="260648"/>
            <a:ext cx="2095500" cy="3009901"/>
          </a:xfrm>
          <a:prstGeom prst="rect">
            <a:avLst/>
          </a:prstGeom>
          <a:noFill/>
        </p:spPr>
      </p:pic>
      <p:sp>
        <p:nvSpPr>
          <p:cNvPr id="4" name="TextBox 3"/>
          <p:cNvSpPr txBox="1"/>
          <p:nvPr/>
        </p:nvSpPr>
        <p:spPr>
          <a:xfrm>
            <a:off x="683568" y="3284984"/>
            <a:ext cx="1332416" cy="369332"/>
          </a:xfrm>
          <a:prstGeom prst="rect">
            <a:avLst/>
          </a:prstGeom>
          <a:noFill/>
        </p:spPr>
        <p:txBody>
          <a:bodyPr wrap="none" rtlCol="0">
            <a:spAutoFit/>
          </a:bodyPr>
          <a:lstStyle/>
          <a:p>
            <a:r>
              <a:rPr lang="fr-FR" dirty="0" smtClean="0"/>
              <a:t>(1906-1995)</a:t>
            </a:r>
            <a:endParaRPr lang="fr-FR" dirty="0"/>
          </a:p>
        </p:txBody>
      </p:sp>
      <p:sp>
        <p:nvSpPr>
          <p:cNvPr id="5" name="Rectangle 4"/>
          <p:cNvSpPr/>
          <p:nvPr/>
        </p:nvSpPr>
        <p:spPr>
          <a:xfrm>
            <a:off x="251521" y="3861048"/>
            <a:ext cx="8712968" cy="1754326"/>
          </a:xfrm>
          <a:prstGeom prst="rect">
            <a:avLst/>
          </a:prstGeom>
        </p:spPr>
        <p:txBody>
          <a:bodyPr wrap="square">
            <a:spAutoFit/>
          </a:bodyPr>
          <a:lstStyle/>
          <a:p>
            <a:pPr>
              <a:buFont typeface="Wingdings"/>
              <a:buChar char="F"/>
            </a:pPr>
            <a:r>
              <a:rPr lang="de-AT" dirty="0" smtClean="0"/>
              <a:t> Das „auserwählte Volk“</a:t>
            </a:r>
          </a:p>
          <a:p>
            <a:r>
              <a:rPr lang="de-DE" dirty="0" smtClean="0"/>
              <a:t>- Es bezieht sich auf eine Verantwortung und nicht auf Privilegien</a:t>
            </a:r>
          </a:p>
          <a:p>
            <a:r>
              <a:rPr lang="de-DE" dirty="0" smtClean="0"/>
              <a:t>(Position, die auf Moses Maimonides zurückgeht)</a:t>
            </a:r>
          </a:p>
          <a:p>
            <a:r>
              <a:rPr lang="de-DE" dirty="0" smtClean="0"/>
              <a:t>- Levinas : „Die Zugehörigkeit zum Judentum erweist sich als besonders zäh eben bei jenen, die dieser Zugehörigkeit keinen religiösen Sinn beimessen und manchmal sogar überhaupt keinen Sinn.“</a:t>
            </a:r>
            <a:endParaRPr lang="de-AT" dirty="0"/>
          </a:p>
        </p:txBody>
      </p:sp>
      <p:sp>
        <p:nvSpPr>
          <p:cNvPr id="6" name="Rectangle 5"/>
          <p:cNvSpPr/>
          <p:nvPr/>
        </p:nvSpPr>
        <p:spPr>
          <a:xfrm>
            <a:off x="323528" y="5661249"/>
            <a:ext cx="8568952" cy="1200329"/>
          </a:xfrm>
          <a:prstGeom prst="rect">
            <a:avLst/>
          </a:prstGeom>
        </p:spPr>
        <p:txBody>
          <a:bodyPr wrap="square">
            <a:spAutoFit/>
          </a:bodyPr>
          <a:lstStyle/>
          <a:p>
            <a:r>
              <a:rPr lang="fr-FR" dirty="0" smtClean="0">
                <a:sym typeface="Wingdings"/>
              </a:rPr>
              <a:t> </a:t>
            </a:r>
            <a:r>
              <a:rPr lang="fr-FR" dirty="0" smtClean="0"/>
              <a:t>„</a:t>
            </a:r>
            <a:r>
              <a:rPr lang="fr-FR" dirty="0" err="1" smtClean="0"/>
              <a:t>Tikun</a:t>
            </a:r>
            <a:r>
              <a:rPr lang="fr-FR" dirty="0" smtClean="0"/>
              <a:t> </a:t>
            </a:r>
            <a:r>
              <a:rPr lang="fr-FR" dirty="0" err="1" smtClean="0"/>
              <a:t>Olam</a:t>
            </a:r>
            <a:r>
              <a:rPr lang="fr-FR" dirty="0" smtClean="0"/>
              <a:t>“ </a:t>
            </a:r>
            <a:r>
              <a:rPr lang="fr-FR" dirty="0" err="1" smtClean="0"/>
              <a:t>und</a:t>
            </a:r>
            <a:r>
              <a:rPr lang="fr-FR" dirty="0" smtClean="0"/>
              <a:t> </a:t>
            </a:r>
            <a:r>
              <a:rPr lang="de-DE" dirty="0" smtClean="0"/>
              <a:t>„Wer ein Leben rettet, rettet die ganze Welt“ </a:t>
            </a:r>
            <a:br>
              <a:rPr lang="de-DE" dirty="0" smtClean="0"/>
            </a:br>
            <a:r>
              <a:rPr lang="de-DE" dirty="0" smtClean="0"/>
              <a:t>(Mischna) </a:t>
            </a:r>
            <a:br>
              <a:rPr lang="de-DE" dirty="0" smtClean="0"/>
            </a:br>
            <a:r>
              <a:rPr lang="de-DE" dirty="0" smtClean="0"/>
              <a:t> </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12160" y="404664"/>
            <a:ext cx="2612510" cy="4113748"/>
            <a:chOff x="6012160" y="404664"/>
            <a:chExt cx="2612510" cy="4113748"/>
          </a:xfrm>
        </p:grpSpPr>
        <p:pic>
          <p:nvPicPr>
            <p:cNvPr id="28676" name="Picture 4" descr="Résultat de recherche d'images pour &quot;menashe film&quot;"/>
            <p:cNvPicPr>
              <a:picLocks noChangeAspect="1" noChangeArrowheads="1"/>
            </p:cNvPicPr>
            <p:nvPr/>
          </p:nvPicPr>
          <p:blipFill>
            <a:blip r:embed="rId2" cstate="print"/>
            <a:srcRect/>
            <a:stretch>
              <a:fillRect/>
            </a:stretch>
          </p:blipFill>
          <p:spPr bwMode="auto">
            <a:xfrm>
              <a:off x="6012160" y="404664"/>
              <a:ext cx="2520280" cy="3704812"/>
            </a:xfrm>
            <a:prstGeom prst="rect">
              <a:avLst/>
            </a:prstGeom>
            <a:noFill/>
          </p:spPr>
        </p:pic>
        <p:sp>
          <p:nvSpPr>
            <p:cNvPr id="4" name="TextBox 3"/>
            <p:cNvSpPr txBox="1"/>
            <p:nvPr/>
          </p:nvSpPr>
          <p:spPr>
            <a:xfrm>
              <a:off x="6012160" y="4149080"/>
              <a:ext cx="2612510" cy="369332"/>
            </a:xfrm>
            <a:prstGeom prst="rect">
              <a:avLst/>
            </a:prstGeom>
            <a:noFill/>
          </p:spPr>
          <p:txBody>
            <a:bodyPr wrap="none" rtlCol="0">
              <a:spAutoFit/>
            </a:bodyPr>
            <a:lstStyle/>
            <a:p>
              <a:r>
                <a:rPr lang="fr-FR" dirty="0" smtClean="0"/>
                <a:t>Joshua Z. </a:t>
              </a:r>
              <a:r>
                <a:rPr lang="fr-FR" dirty="0" err="1" smtClean="0"/>
                <a:t>Weinstein</a:t>
              </a:r>
              <a:r>
                <a:rPr lang="fr-FR" dirty="0" smtClean="0"/>
                <a:t>, 2017</a:t>
              </a:r>
              <a:endParaRPr lang="fr-FR" dirty="0"/>
            </a:p>
          </p:txBody>
        </p:sp>
      </p:grpSp>
      <p:grpSp>
        <p:nvGrpSpPr>
          <p:cNvPr id="10" name="Group 9"/>
          <p:cNvGrpSpPr/>
          <p:nvPr/>
        </p:nvGrpSpPr>
        <p:grpSpPr>
          <a:xfrm>
            <a:off x="251520" y="404665"/>
            <a:ext cx="2604811" cy="4113747"/>
            <a:chOff x="251520" y="404665"/>
            <a:chExt cx="2604811" cy="4113747"/>
          </a:xfrm>
        </p:grpSpPr>
        <p:pic>
          <p:nvPicPr>
            <p:cNvPr id="28674" name="Picture 2" descr="Résultat de recherche d'images pour &quot;kadosh amos gitai&quot;"/>
            <p:cNvPicPr>
              <a:picLocks noChangeAspect="1" noChangeArrowheads="1"/>
            </p:cNvPicPr>
            <p:nvPr/>
          </p:nvPicPr>
          <p:blipFill>
            <a:blip r:embed="rId3" cstate="print"/>
            <a:srcRect/>
            <a:stretch>
              <a:fillRect/>
            </a:stretch>
          </p:blipFill>
          <p:spPr bwMode="auto">
            <a:xfrm>
              <a:off x="251520" y="404665"/>
              <a:ext cx="2604811" cy="3744416"/>
            </a:xfrm>
            <a:prstGeom prst="rect">
              <a:avLst/>
            </a:prstGeom>
            <a:noFill/>
          </p:spPr>
        </p:pic>
        <p:sp>
          <p:nvSpPr>
            <p:cNvPr id="5" name="TextBox 4"/>
            <p:cNvSpPr txBox="1"/>
            <p:nvPr/>
          </p:nvSpPr>
          <p:spPr>
            <a:xfrm>
              <a:off x="687827" y="4149080"/>
              <a:ext cx="1781642" cy="369332"/>
            </a:xfrm>
            <a:prstGeom prst="rect">
              <a:avLst/>
            </a:prstGeom>
            <a:noFill/>
          </p:spPr>
          <p:txBody>
            <a:bodyPr wrap="none" rtlCol="0">
              <a:spAutoFit/>
            </a:bodyPr>
            <a:lstStyle/>
            <a:p>
              <a:r>
                <a:rPr lang="fr-FR" dirty="0" smtClean="0"/>
                <a:t>Amos Gitai, 1999</a:t>
              </a:r>
              <a:endParaRPr lang="fr-FR" dirty="0"/>
            </a:p>
          </p:txBody>
        </p:sp>
      </p:grpSp>
      <p:grpSp>
        <p:nvGrpSpPr>
          <p:cNvPr id="11" name="Group 10"/>
          <p:cNvGrpSpPr/>
          <p:nvPr/>
        </p:nvGrpSpPr>
        <p:grpSpPr>
          <a:xfrm>
            <a:off x="3059832" y="404664"/>
            <a:ext cx="2642127" cy="4113748"/>
            <a:chOff x="3059832" y="404664"/>
            <a:chExt cx="2642127" cy="4113748"/>
          </a:xfrm>
        </p:grpSpPr>
        <p:pic>
          <p:nvPicPr>
            <p:cNvPr id="28678" name="Picture 6" descr="Résultat de recherche d'images pour &quot;gett ronit elkabetz&quot;"/>
            <p:cNvPicPr>
              <a:picLocks noChangeAspect="1" noChangeArrowheads="1"/>
            </p:cNvPicPr>
            <p:nvPr/>
          </p:nvPicPr>
          <p:blipFill>
            <a:blip r:embed="rId4" cstate="print"/>
            <a:srcRect/>
            <a:stretch>
              <a:fillRect/>
            </a:stretch>
          </p:blipFill>
          <p:spPr bwMode="auto">
            <a:xfrm>
              <a:off x="3059832" y="404664"/>
              <a:ext cx="2642127" cy="3744416"/>
            </a:xfrm>
            <a:prstGeom prst="rect">
              <a:avLst/>
            </a:prstGeom>
            <a:noFill/>
          </p:spPr>
        </p:pic>
        <p:sp>
          <p:nvSpPr>
            <p:cNvPr id="7" name="TextBox 6"/>
            <p:cNvSpPr txBox="1"/>
            <p:nvPr/>
          </p:nvSpPr>
          <p:spPr>
            <a:xfrm>
              <a:off x="3491880" y="4149080"/>
              <a:ext cx="2111155" cy="369332"/>
            </a:xfrm>
            <a:prstGeom prst="rect">
              <a:avLst/>
            </a:prstGeom>
            <a:noFill/>
          </p:spPr>
          <p:txBody>
            <a:bodyPr wrap="none" rtlCol="0">
              <a:spAutoFit/>
            </a:bodyPr>
            <a:lstStyle/>
            <a:p>
              <a:r>
                <a:rPr lang="fr-FR" dirty="0" err="1" smtClean="0"/>
                <a:t>Ronit</a:t>
              </a:r>
              <a:r>
                <a:rPr lang="fr-FR" dirty="0" smtClean="0"/>
                <a:t> </a:t>
              </a:r>
              <a:r>
                <a:rPr lang="fr-FR" dirty="0" err="1" smtClean="0"/>
                <a:t>Alkabetz</a:t>
              </a:r>
              <a:r>
                <a:rPr lang="fr-FR" dirty="0" smtClean="0"/>
                <a:t>, 2014</a:t>
              </a:r>
              <a:endParaRPr lang="fr-FR" dirty="0"/>
            </a:p>
          </p:txBody>
        </p:sp>
      </p:grpSp>
      <p:sp>
        <p:nvSpPr>
          <p:cNvPr id="8" name="TextBox 7"/>
          <p:cNvSpPr txBox="1"/>
          <p:nvPr/>
        </p:nvSpPr>
        <p:spPr>
          <a:xfrm>
            <a:off x="323528" y="4797152"/>
            <a:ext cx="5040995" cy="1200329"/>
          </a:xfrm>
          <a:prstGeom prst="rect">
            <a:avLst/>
          </a:prstGeom>
          <a:noFill/>
        </p:spPr>
        <p:txBody>
          <a:bodyPr wrap="none" rtlCol="0">
            <a:spAutoFit/>
          </a:bodyPr>
          <a:lstStyle/>
          <a:p>
            <a:r>
              <a:rPr lang="de-DE" dirty="0" smtClean="0"/>
              <a:t>Israel: 10.000 „Agunot“ </a:t>
            </a:r>
          </a:p>
          <a:p>
            <a:r>
              <a:rPr lang="de-DE" dirty="0" smtClean="0"/>
              <a:t>Erpressungen</a:t>
            </a:r>
          </a:p>
          <a:p>
            <a:r>
              <a:rPr lang="de-DE" dirty="0" smtClean="0"/>
              <a:t>Kinder als „Mamser“ angesehen</a:t>
            </a:r>
          </a:p>
          <a:p>
            <a:r>
              <a:rPr lang="de-DE" dirty="0" smtClean="0"/>
              <a:t>(genausowie Kinder aus inzestuösen Beziehungen) </a:t>
            </a:r>
            <a:endParaRPr lang="de-DE" dirty="0"/>
          </a:p>
        </p:txBody>
      </p:sp>
      <p:grpSp>
        <p:nvGrpSpPr>
          <p:cNvPr id="16" name="Group 15"/>
          <p:cNvGrpSpPr/>
          <p:nvPr/>
        </p:nvGrpSpPr>
        <p:grpSpPr>
          <a:xfrm>
            <a:off x="6372200" y="3212976"/>
            <a:ext cx="2125991" cy="3465676"/>
            <a:chOff x="6372200" y="3212976"/>
            <a:chExt cx="2125991" cy="3465676"/>
          </a:xfrm>
        </p:grpSpPr>
        <p:pic>
          <p:nvPicPr>
            <p:cNvPr id="28680" name="Picture 8" descr="Résultat de recherche d'images pour &quot;Meni Philip, „Sinner“&quot;"/>
            <p:cNvPicPr>
              <a:picLocks noChangeAspect="1" noChangeArrowheads="1"/>
            </p:cNvPicPr>
            <p:nvPr/>
          </p:nvPicPr>
          <p:blipFill>
            <a:blip r:embed="rId5" cstate="print"/>
            <a:srcRect/>
            <a:stretch>
              <a:fillRect/>
            </a:stretch>
          </p:blipFill>
          <p:spPr bwMode="auto">
            <a:xfrm>
              <a:off x="6372200" y="3212976"/>
              <a:ext cx="2125991" cy="3147839"/>
            </a:xfrm>
            <a:prstGeom prst="rect">
              <a:avLst/>
            </a:prstGeom>
            <a:noFill/>
          </p:spPr>
        </p:pic>
        <p:sp>
          <p:nvSpPr>
            <p:cNvPr id="13" name="TextBox 12"/>
            <p:cNvSpPr txBox="1"/>
            <p:nvPr/>
          </p:nvSpPr>
          <p:spPr>
            <a:xfrm>
              <a:off x="6514065" y="6309320"/>
              <a:ext cx="1946367" cy="369332"/>
            </a:xfrm>
            <a:prstGeom prst="rect">
              <a:avLst/>
            </a:prstGeom>
            <a:noFill/>
          </p:spPr>
          <p:txBody>
            <a:bodyPr wrap="none" rtlCol="0">
              <a:spAutoFit/>
            </a:bodyPr>
            <a:lstStyle/>
            <a:p>
              <a:r>
                <a:rPr lang="fr-FR" dirty="0" err="1" smtClean="0"/>
                <a:t>Meni</a:t>
              </a:r>
              <a:r>
                <a:rPr lang="fr-FR" dirty="0" smtClean="0"/>
                <a:t> </a:t>
              </a:r>
              <a:r>
                <a:rPr lang="fr-FR" dirty="0" err="1" smtClean="0"/>
                <a:t>Philipp</a:t>
              </a:r>
              <a:r>
                <a:rPr lang="fr-FR" dirty="0" smtClean="0"/>
                <a:t>, 2009</a:t>
              </a:r>
              <a:endParaRPr lang="fr-FR" dirty="0"/>
            </a:p>
          </p:txBody>
        </p:sp>
      </p:grpSp>
      <p:pic>
        <p:nvPicPr>
          <p:cNvPr id="28681" name="Picture 9"/>
          <p:cNvPicPr>
            <a:picLocks noChangeAspect="1" noChangeArrowheads="1"/>
          </p:cNvPicPr>
          <p:nvPr/>
        </p:nvPicPr>
        <p:blipFill>
          <a:blip r:embed="rId6" cstate="print"/>
          <a:srcRect/>
          <a:stretch>
            <a:fillRect/>
          </a:stretch>
        </p:blipFill>
        <p:spPr bwMode="auto">
          <a:xfrm>
            <a:off x="395536" y="836712"/>
            <a:ext cx="8096250" cy="268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446550"/>
          </a:xfrm>
          <a:prstGeom prst="rect">
            <a:avLst/>
          </a:prstGeom>
        </p:spPr>
        <p:txBody>
          <a:bodyPr wrap="square">
            <a:spAutoFit/>
          </a:bodyPr>
          <a:lstStyle/>
          <a:p>
            <a:pPr marL="342900" indent="-342900"/>
            <a:r>
              <a:rPr lang="de-AT" sz="4400" dirty="0" smtClean="0"/>
              <a:t>6. Die Traditionen in Frage stellen am Beispiel der Beschneidung</a:t>
            </a:r>
          </a:p>
        </p:txBody>
      </p:sp>
      <p:sp>
        <p:nvSpPr>
          <p:cNvPr id="4" name="TextBox 3"/>
          <p:cNvSpPr txBox="1"/>
          <p:nvPr/>
        </p:nvSpPr>
        <p:spPr>
          <a:xfrm>
            <a:off x="179512" y="1556792"/>
            <a:ext cx="1525418" cy="369332"/>
          </a:xfrm>
          <a:prstGeom prst="rect">
            <a:avLst/>
          </a:prstGeom>
          <a:noFill/>
        </p:spPr>
        <p:txBody>
          <a:bodyPr wrap="none" rtlCol="0">
            <a:spAutoFit/>
          </a:bodyPr>
          <a:lstStyle/>
          <a:p>
            <a:r>
              <a:rPr lang="fr-FR" dirty="0" err="1" smtClean="0"/>
              <a:t>Köln</a:t>
            </a:r>
            <a:r>
              <a:rPr lang="fr-FR" dirty="0" smtClean="0"/>
              <a:t>, 7.5.2012</a:t>
            </a:r>
            <a:endParaRPr lang="fr-FR" dirty="0"/>
          </a:p>
        </p:txBody>
      </p:sp>
      <p:grpSp>
        <p:nvGrpSpPr>
          <p:cNvPr id="6" name="Group 5"/>
          <p:cNvGrpSpPr/>
          <p:nvPr/>
        </p:nvGrpSpPr>
        <p:grpSpPr>
          <a:xfrm>
            <a:off x="467544" y="1340768"/>
            <a:ext cx="7962900" cy="2785864"/>
            <a:chOff x="179512" y="1412776"/>
            <a:chExt cx="7962900" cy="2785864"/>
          </a:xfrm>
        </p:grpSpPr>
        <p:pic>
          <p:nvPicPr>
            <p:cNvPr id="3" name="Picture 1"/>
            <p:cNvPicPr>
              <a:picLocks noChangeAspect="1" noChangeArrowheads="1"/>
            </p:cNvPicPr>
            <p:nvPr/>
          </p:nvPicPr>
          <p:blipFill>
            <a:blip r:embed="rId2" cstate="print"/>
            <a:srcRect/>
            <a:stretch>
              <a:fillRect/>
            </a:stretch>
          </p:blipFill>
          <p:spPr bwMode="auto">
            <a:xfrm>
              <a:off x="4644008" y="1412776"/>
              <a:ext cx="3276600" cy="647700"/>
            </a:xfrm>
            <a:prstGeom prst="rect">
              <a:avLst/>
            </a:prstGeom>
            <a:noFill/>
            <a:ln w="9525">
              <a:noFill/>
              <a:miter lim="800000"/>
              <a:headEnd/>
              <a:tailEnd/>
            </a:ln>
          </p:spPr>
        </p:pic>
        <p:pic>
          <p:nvPicPr>
            <p:cNvPr id="32769" name="Picture 1"/>
            <p:cNvPicPr>
              <a:picLocks noChangeAspect="1" noChangeArrowheads="1"/>
            </p:cNvPicPr>
            <p:nvPr/>
          </p:nvPicPr>
          <p:blipFill>
            <a:blip r:embed="rId3" cstate="print"/>
            <a:srcRect/>
            <a:stretch>
              <a:fillRect/>
            </a:stretch>
          </p:blipFill>
          <p:spPr bwMode="auto">
            <a:xfrm>
              <a:off x="179512" y="1988840"/>
              <a:ext cx="7962900" cy="2209800"/>
            </a:xfrm>
            <a:prstGeom prst="rect">
              <a:avLst/>
            </a:prstGeom>
            <a:noFill/>
            <a:ln w="9525">
              <a:noFill/>
              <a:miter lim="800000"/>
              <a:headEnd/>
              <a:tailEnd/>
            </a:ln>
          </p:spPr>
        </p:pic>
      </p:grpSp>
      <p:sp>
        <p:nvSpPr>
          <p:cNvPr id="7" name="TextBox 6"/>
          <p:cNvSpPr txBox="1"/>
          <p:nvPr/>
        </p:nvSpPr>
        <p:spPr>
          <a:xfrm>
            <a:off x="251520" y="4077072"/>
            <a:ext cx="8640960" cy="923330"/>
          </a:xfrm>
          <a:prstGeom prst="rect">
            <a:avLst/>
          </a:prstGeom>
          <a:noFill/>
        </p:spPr>
        <p:txBody>
          <a:bodyPr wrap="square" rtlCol="0">
            <a:spAutoFit/>
          </a:bodyPr>
          <a:lstStyle/>
          <a:p>
            <a:r>
              <a:rPr lang="en-US" dirty="0" smtClean="0"/>
              <a:t>There is one group that can provide an answer from their first-hand experience about sexual experience: </a:t>
            </a:r>
            <a:r>
              <a:rPr lang="en-US" b="1" dirty="0" smtClean="0"/>
              <a:t>new immigrants from the former Soviet Union</a:t>
            </a:r>
            <a:r>
              <a:rPr lang="en-US" dirty="0" smtClean="0"/>
              <a:t>, who arrived in Israel uncircumcised and underwent the procedure at later ages. They had sex before and after.</a:t>
            </a:r>
            <a:endParaRPr lang="fr-FR" dirty="0"/>
          </a:p>
        </p:txBody>
      </p:sp>
      <p:sp>
        <p:nvSpPr>
          <p:cNvPr id="8" name="TextBox 7"/>
          <p:cNvSpPr txBox="1"/>
          <p:nvPr/>
        </p:nvSpPr>
        <p:spPr>
          <a:xfrm>
            <a:off x="288032" y="5085184"/>
            <a:ext cx="8820472" cy="1477328"/>
          </a:xfrm>
          <a:prstGeom prst="rect">
            <a:avLst/>
          </a:prstGeom>
          <a:noFill/>
        </p:spPr>
        <p:txBody>
          <a:bodyPr wrap="square" rtlCol="0">
            <a:spAutoFit/>
          </a:bodyPr>
          <a:lstStyle/>
          <a:p>
            <a:r>
              <a:rPr lang="en-US" dirty="0" smtClean="0"/>
              <a:t>[Yuri</a:t>
            </a:r>
            <a:r>
              <a:rPr lang="en-US" b="1" dirty="0" smtClean="0"/>
              <a:t>] went back to having sex with his girlfriend</a:t>
            </a:r>
            <a:r>
              <a:rPr lang="en-US" dirty="0" smtClean="0"/>
              <a:t>, but then realized that “the feeling in the sexual contact was affected, it was wrecked. There was a great deal </a:t>
            </a:r>
            <a:r>
              <a:rPr lang="en-US" b="1" dirty="0" smtClean="0"/>
              <a:t>less sensitivity</a:t>
            </a:r>
            <a:r>
              <a:rPr lang="en-US" dirty="0" smtClean="0"/>
              <a:t> and I needed a higher level of stimulation to reach erection. Two years ago, when I entered the </a:t>
            </a:r>
            <a:r>
              <a:rPr lang="en-US" dirty="0" err="1" smtClean="0"/>
              <a:t>Technion</a:t>
            </a:r>
            <a:r>
              <a:rPr lang="en-US" dirty="0" smtClean="0"/>
              <a:t>, the subject started to bother me. I am a person who often looks back, and unfortunately </a:t>
            </a:r>
            <a:r>
              <a:rPr lang="en-US" b="1" dirty="0" smtClean="0"/>
              <a:t>I cry over spilt milk</a:t>
            </a:r>
            <a:r>
              <a:rPr lang="en-US" dirty="0" smtClean="0"/>
              <a:t>. I understood unmistakably that I had made a mistake.”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110" y="332656"/>
            <a:ext cx="5370957" cy="369332"/>
          </a:xfrm>
          <a:prstGeom prst="rect">
            <a:avLst/>
          </a:prstGeom>
          <a:noFill/>
        </p:spPr>
        <p:txBody>
          <a:bodyPr wrap="none" rtlCol="0">
            <a:spAutoFit/>
          </a:bodyPr>
          <a:lstStyle/>
          <a:p>
            <a:r>
              <a:rPr lang="fr-FR" dirty="0" smtClean="0"/>
              <a:t>Man </a:t>
            </a:r>
            <a:r>
              <a:rPr lang="fr-FR" dirty="0" err="1" smtClean="0"/>
              <a:t>braucht</a:t>
            </a:r>
            <a:r>
              <a:rPr lang="fr-FR" dirty="0" smtClean="0"/>
              <a:t> </a:t>
            </a:r>
            <a:r>
              <a:rPr lang="fr-FR" dirty="0" err="1" smtClean="0"/>
              <a:t>nicht</a:t>
            </a:r>
            <a:r>
              <a:rPr lang="fr-FR" dirty="0" smtClean="0"/>
              <a:t> </a:t>
            </a:r>
            <a:r>
              <a:rPr lang="fr-FR" dirty="0" err="1" smtClean="0"/>
              <a:t>beschnitten</a:t>
            </a:r>
            <a:r>
              <a:rPr lang="fr-FR" dirty="0" smtClean="0"/>
              <a:t> </a:t>
            </a:r>
            <a:r>
              <a:rPr lang="fr-FR" dirty="0" err="1" smtClean="0"/>
              <a:t>zu</a:t>
            </a:r>
            <a:r>
              <a:rPr lang="fr-FR" dirty="0" smtClean="0"/>
              <a:t> sein, </a:t>
            </a:r>
            <a:r>
              <a:rPr lang="fr-FR" dirty="0" err="1" smtClean="0"/>
              <a:t>um</a:t>
            </a:r>
            <a:r>
              <a:rPr lang="fr-FR" dirty="0" smtClean="0"/>
              <a:t> Jude </a:t>
            </a:r>
            <a:r>
              <a:rPr lang="fr-FR" dirty="0" err="1" smtClean="0"/>
              <a:t>zu</a:t>
            </a:r>
            <a:r>
              <a:rPr lang="fr-FR" dirty="0" smtClean="0"/>
              <a:t> sein</a:t>
            </a:r>
          </a:p>
        </p:txBody>
      </p:sp>
      <p:grpSp>
        <p:nvGrpSpPr>
          <p:cNvPr id="7" name="Group 6"/>
          <p:cNvGrpSpPr/>
          <p:nvPr/>
        </p:nvGrpSpPr>
        <p:grpSpPr>
          <a:xfrm>
            <a:off x="323528" y="1196752"/>
            <a:ext cx="3771900" cy="5256584"/>
            <a:chOff x="323528" y="1196752"/>
            <a:chExt cx="3771900" cy="5256584"/>
          </a:xfrm>
        </p:grpSpPr>
        <p:pic>
          <p:nvPicPr>
            <p:cNvPr id="79874" name="Picture 2"/>
            <p:cNvPicPr>
              <a:picLocks noChangeAspect="1" noChangeArrowheads="1"/>
            </p:cNvPicPr>
            <p:nvPr/>
          </p:nvPicPr>
          <p:blipFill>
            <a:blip r:embed="rId2" cstate="print"/>
            <a:srcRect/>
            <a:stretch>
              <a:fillRect/>
            </a:stretch>
          </p:blipFill>
          <p:spPr bwMode="auto">
            <a:xfrm>
              <a:off x="323528" y="1196752"/>
              <a:ext cx="3771900" cy="4876800"/>
            </a:xfrm>
            <a:prstGeom prst="rect">
              <a:avLst/>
            </a:prstGeom>
            <a:noFill/>
            <a:ln w="9525">
              <a:noFill/>
              <a:miter lim="800000"/>
              <a:headEnd/>
              <a:tailEnd/>
            </a:ln>
          </p:spPr>
        </p:pic>
        <p:sp>
          <p:nvSpPr>
            <p:cNvPr id="4" name="TextBox 3"/>
            <p:cNvSpPr txBox="1"/>
            <p:nvPr/>
          </p:nvSpPr>
          <p:spPr>
            <a:xfrm>
              <a:off x="1259632" y="6084004"/>
              <a:ext cx="1868845" cy="369332"/>
            </a:xfrm>
            <a:prstGeom prst="rect">
              <a:avLst/>
            </a:prstGeom>
            <a:noFill/>
          </p:spPr>
          <p:txBody>
            <a:bodyPr wrap="none" rtlCol="0">
              <a:spAutoFit/>
            </a:bodyPr>
            <a:lstStyle/>
            <a:p>
              <a:r>
                <a:rPr lang="fr-FR" i="1" dirty="0" smtClean="0"/>
                <a:t>profil</a:t>
              </a:r>
              <a:r>
                <a:rPr lang="fr-FR" dirty="0" smtClean="0"/>
                <a:t>, 5.Mai 2014</a:t>
              </a:r>
              <a:endParaRPr lang="fr-FR" dirty="0"/>
            </a:p>
          </p:txBody>
        </p:sp>
      </p:grpSp>
      <p:pic>
        <p:nvPicPr>
          <p:cNvPr id="79876" name="Picture 4" descr="Résultat de recherche d'images pour &quot;mezizah circumcision&quot;"/>
          <p:cNvPicPr>
            <a:picLocks noChangeAspect="1" noChangeArrowheads="1"/>
          </p:cNvPicPr>
          <p:nvPr/>
        </p:nvPicPr>
        <p:blipFill>
          <a:blip r:embed="rId3" cstate="print"/>
          <a:srcRect/>
          <a:stretch>
            <a:fillRect/>
          </a:stretch>
        </p:blipFill>
        <p:spPr bwMode="auto">
          <a:xfrm>
            <a:off x="4283968" y="2780928"/>
            <a:ext cx="4591050" cy="3295651"/>
          </a:xfrm>
          <a:prstGeom prst="rect">
            <a:avLst/>
          </a:prstGeom>
          <a:noFill/>
        </p:spPr>
      </p:pic>
      <p:sp>
        <p:nvSpPr>
          <p:cNvPr id="6" name="TextBox 5"/>
          <p:cNvSpPr txBox="1"/>
          <p:nvPr/>
        </p:nvSpPr>
        <p:spPr>
          <a:xfrm>
            <a:off x="4211960" y="1412776"/>
            <a:ext cx="4608512" cy="923330"/>
          </a:xfrm>
          <a:prstGeom prst="rect">
            <a:avLst/>
          </a:prstGeom>
          <a:noFill/>
        </p:spPr>
        <p:txBody>
          <a:bodyPr wrap="square" rtlCol="0">
            <a:spAutoFit/>
          </a:bodyPr>
          <a:lstStyle/>
          <a:p>
            <a:r>
              <a:rPr lang="de-DE" dirty="0" smtClean="0"/>
              <a:t>„Meziza“,  in manchen Orthodoxen Gemeinden.</a:t>
            </a:r>
          </a:p>
          <a:p>
            <a:r>
              <a:rPr lang="de-DE" dirty="0" smtClean="0"/>
              <a:t>Lebensgefährlichen Infektionen, wenn der Mohel Herpesträger ist. </a:t>
            </a:r>
            <a:endParaRPr lang="fr-FR" dirty="0"/>
          </a:p>
        </p:txBody>
      </p:sp>
      <p:sp>
        <p:nvSpPr>
          <p:cNvPr id="8" name="TextBox 7"/>
          <p:cNvSpPr txBox="1"/>
          <p:nvPr/>
        </p:nvSpPr>
        <p:spPr>
          <a:xfrm>
            <a:off x="302052" y="620688"/>
            <a:ext cx="4485972" cy="369332"/>
          </a:xfrm>
          <a:prstGeom prst="rect">
            <a:avLst/>
          </a:prstGeom>
          <a:noFill/>
        </p:spPr>
        <p:txBody>
          <a:bodyPr wrap="none" rtlCol="0">
            <a:spAutoFit/>
          </a:bodyPr>
          <a:lstStyle/>
          <a:p>
            <a:r>
              <a:rPr lang="fr-FR" dirty="0" err="1" smtClean="0"/>
              <a:t>Und</a:t>
            </a:r>
            <a:r>
              <a:rPr lang="fr-FR" dirty="0" smtClean="0"/>
              <a:t> die </a:t>
            </a:r>
            <a:r>
              <a:rPr lang="fr-FR" dirty="0" err="1" smtClean="0"/>
              <a:t>Frauen</a:t>
            </a:r>
            <a:r>
              <a:rPr lang="fr-FR" dirty="0" smtClean="0"/>
              <a:t>? </a:t>
            </a:r>
            <a:r>
              <a:rPr lang="fr-FR" dirty="0" err="1" smtClean="0"/>
              <a:t>Kein</a:t>
            </a:r>
            <a:r>
              <a:rPr lang="fr-FR" dirty="0" smtClean="0"/>
              <a:t> Bund (</a:t>
            </a:r>
            <a:r>
              <a:rPr lang="fr-FR" dirty="0" err="1" smtClean="0"/>
              <a:t>wieder</a:t>
            </a:r>
            <a:r>
              <a:rPr lang="fr-FR" dirty="0" smtClean="0"/>
              <a:t> </a:t>
            </a:r>
            <a:r>
              <a:rPr lang="fr-FR" dirty="0" err="1" smtClean="0"/>
              <a:t>Sexismus</a:t>
            </a:r>
            <a:r>
              <a:rPr lang="fr-FR"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36912"/>
            <a:ext cx="2141984" cy="646331"/>
          </a:xfrm>
          <a:prstGeom prst="rect">
            <a:avLst/>
          </a:prstGeom>
        </p:spPr>
        <p:txBody>
          <a:bodyPr wrap="square">
            <a:spAutoFit/>
          </a:bodyPr>
          <a:lstStyle/>
          <a:p>
            <a:pPr algn="ctr"/>
            <a:r>
              <a:rPr lang="fr-FR" dirty="0" smtClean="0"/>
              <a:t>Moses </a:t>
            </a:r>
            <a:r>
              <a:rPr lang="fr-FR" dirty="0" err="1" smtClean="0"/>
              <a:t>Maimonides</a:t>
            </a:r>
            <a:endParaRPr lang="fr-FR" dirty="0" smtClean="0"/>
          </a:p>
          <a:p>
            <a:pPr algn="ctr"/>
            <a:r>
              <a:rPr lang="fr-FR" dirty="0" smtClean="0"/>
              <a:t>(1135-1204)</a:t>
            </a:r>
            <a:endParaRPr lang="fr-FR" dirty="0"/>
          </a:p>
        </p:txBody>
      </p:sp>
      <p:pic>
        <p:nvPicPr>
          <p:cNvPr id="82946" name="Picture 2" descr="Résultat de recherche d'images"/>
          <p:cNvPicPr>
            <a:picLocks noChangeAspect="1" noChangeArrowheads="1"/>
          </p:cNvPicPr>
          <p:nvPr/>
        </p:nvPicPr>
        <p:blipFill>
          <a:blip r:embed="rId2" cstate="print"/>
          <a:srcRect/>
          <a:stretch>
            <a:fillRect/>
          </a:stretch>
        </p:blipFill>
        <p:spPr bwMode="auto">
          <a:xfrm>
            <a:off x="395536" y="116632"/>
            <a:ext cx="1819275" cy="2505076"/>
          </a:xfrm>
          <a:prstGeom prst="rect">
            <a:avLst/>
          </a:prstGeom>
          <a:noFill/>
        </p:spPr>
      </p:pic>
      <p:sp>
        <p:nvSpPr>
          <p:cNvPr id="4" name="TextBox 3"/>
          <p:cNvSpPr txBox="1"/>
          <p:nvPr/>
        </p:nvSpPr>
        <p:spPr>
          <a:xfrm>
            <a:off x="2483768" y="188640"/>
            <a:ext cx="6480720" cy="3970318"/>
          </a:xfrm>
          <a:prstGeom prst="rect">
            <a:avLst/>
          </a:prstGeom>
          <a:noFill/>
        </p:spPr>
        <p:txBody>
          <a:bodyPr wrap="square" rtlCol="0">
            <a:spAutoFit/>
          </a:bodyPr>
          <a:lstStyle/>
          <a:p>
            <a:r>
              <a:rPr lang="de-DE" dirty="0" smtClean="0"/>
              <a:t>„Und ebenso hat, wie ich glaube, die Beschneidung nebst anderen Gründen auch noch den, </a:t>
            </a:r>
            <a:r>
              <a:rPr lang="de-DE" b="1" dirty="0" smtClean="0"/>
              <a:t>die geschlechtliche Lust zu verringern </a:t>
            </a:r>
            <a:r>
              <a:rPr lang="de-DE" dirty="0" smtClean="0"/>
              <a:t>und dieses Organ möglichst zu </a:t>
            </a:r>
            <a:r>
              <a:rPr lang="de-DE" b="1" dirty="0" smtClean="0"/>
              <a:t>schwächen</a:t>
            </a:r>
            <a:r>
              <a:rPr lang="de-DE" dirty="0" smtClean="0"/>
              <a:t>, sodass es diese Handlung selten vollziehe und möglichst ruhen lasse. Dieser leibliche Schaden aber, der diesem Organ widerfährt, ist absichtlich so veranstaltet, dass dadurch keine der Funktionen gestört wird, die zum Fortbestande des Individuums erforderlich sind, und auch die Zeugung dadurch nicht unmöglich gemacht wird, wohl aber </a:t>
            </a:r>
            <a:r>
              <a:rPr lang="de-DE" b="1" dirty="0" smtClean="0"/>
              <a:t>die übermäßige Lust verringert wird</a:t>
            </a:r>
            <a:r>
              <a:rPr lang="de-DE" dirty="0" smtClean="0"/>
              <a:t>.</a:t>
            </a:r>
          </a:p>
          <a:p>
            <a:r>
              <a:rPr lang="de-DE" dirty="0" smtClean="0"/>
              <a:t>Dass aber die Beschneidung die </a:t>
            </a:r>
            <a:r>
              <a:rPr lang="de-DE" b="1" dirty="0" smtClean="0"/>
              <a:t>Erektionskraft schwächt </a:t>
            </a:r>
            <a:r>
              <a:rPr lang="de-DE" dirty="0" smtClean="0"/>
              <a:t>und manchmal die Sinnenlust vermindert, ist eine unanfechtbare Tatsache. Denn ohne Zweifel wird das Organ schwächer, wenn sofort im Beginne seiner Erschaffung das zu ihm gehörende Blut vergossen und seine Hülle weggenommen wird.“</a:t>
            </a:r>
            <a:endParaRPr lang="fr-FR" dirty="0"/>
          </a:p>
        </p:txBody>
      </p:sp>
      <p:sp>
        <p:nvSpPr>
          <p:cNvPr id="5" name="Rectangle 4"/>
          <p:cNvSpPr/>
          <p:nvPr/>
        </p:nvSpPr>
        <p:spPr>
          <a:xfrm>
            <a:off x="179512" y="4365104"/>
            <a:ext cx="3024336" cy="369332"/>
          </a:xfrm>
          <a:prstGeom prst="rect">
            <a:avLst/>
          </a:prstGeom>
        </p:spPr>
        <p:txBody>
          <a:bodyPr wrap="square">
            <a:spAutoFit/>
          </a:bodyPr>
          <a:lstStyle/>
          <a:p>
            <a:r>
              <a:rPr lang="fr-FR" dirty="0" err="1" smtClean="0"/>
              <a:t>Philipp</a:t>
            </a:r>
            <a:r>
              <a:rPr lang="fr-FR" dirty="0" smtClean="0"/>
              <a:t> </a:t>
            </a:r>
            <a:r>
              <a:rPr lang="fr-FR" dirty="0" err="1" smtClean="0"/>
              <a:t>Wolfers</a:t>
            </a:r>
            <a:r>
              <a:rPr lang="fr-FR" dirty="0" smtClean="0"/>
              <a:t> (1796–1832) </a:t>
            </a:r>
            <a:endParaRPr lang="fr-FR" dirty="0"/>
          </a:p>
        </p:txBody>
      </p:sp>
      <p:sp>
        <p:nvSpPr>
          <p:cNvPr id="6" name="TextBox 5"/>
          <p:cNvSpPr txBox="1"/>
          <p:nvPr/>
        </p:nvSpPr>
        <p:spPr>
          <a:xfrm>
            <a:off x="251520" y="4725144"/>
            <a:ext cx="2952328" cy="1200329"/>
          </a:xfrm>
          <a:prstGeom prst="rect">
            <a:avLst/>
          </a:prstGeom>
          <a:noFill/>
        </p:spPr>
        <p:txBody>
          <a:bodyPr wrap="square" rtlCol="0">
            <a:spAutoFit/>
          </a:bodyPr>
          <a:lstStyle/>
          <a:p>
            <a:r>
              <a:rPr lang="de-DE" dirty="0" smtClean="0"/>
              <a:t>1831, Kapitel „Von der Beschneidung, in religiöser und hiernach in medizinisch-polizeilicher Beziehung“</a:t>
            </a:r>
            <a:endParaRPr lang="fr-FR" dirty="0"/>
          </a:p>
        </p:txBody>
      </p:sp>
      <p:sp>
        <p:nvSpPr>
          <p:cNvPr id="7" name="TextBox 6"/>
          <p:cNvSpPr txBox="1"/>
          <p:nvPr/>
        </p:nvSpPr>
        <p:spPr>
          <a:xfrm>
            <a:off x="3275856" y="4509120"/>
            <a:ext cx="5688632" cy="1477328"/>
          </a:xfrm>
          <a:prstGeom prst="rect">
            <a:avLst/>
          </a:prstGeom>
          <a:noFill/>
        </p:spPr>
        <p:txBody>
          <a:bodyPr wrap="square" rtlCol="0">
            <a:spAutoFit/>
          </a:bodyPr>
          <a:lstStyle/>
          <a:p>
            <a:r>
              <a:rPr lang="de-DE" dirty="0" smtClean="0"/>
              <a:t>„</a:t>
            </a:r>
            <a:r>
              <a:rPr lang="de-DE" b="1" dirty="0" smtClean="0"/>
              <a:t>Der Rationalist </a:t>
            </a:r>
            <a:r>
              <a:rPr lang="de-DE" dirty="0" smtClean="0"/>
              <a:t>wird den natürlichen Entstehungsgrund</a:t>
            </a:r>
          </a:p>
          <a:p>
            <a:r>
              <a:rPr lang="de-DE" dirty="0" smtClean="0"/>
              <a:t>der Beschneidung nachzuweisen sich bemühen, zeigen, daß er anderen Zeiten, anderen Völkern, einem anderen Clima angehörte und so </a:t>
            </a:r>
            <a:r>
              <a:rPr lang="de-DE" b="1" dirty="0" smtClean="0"/>
              <a:t>die Beschneidung für unsere Zeiten, für unser Volk und für unser Clima verwerfen</a:t>
            </a:r>
            <a:r>
              <a:rPr lang="de-DE"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36912"/>
            <a:ext cx="1709936" cy="646331"/>
          </a:xfrm>
          <a:prstGeom prst="rect">
            <a:avLst/>
          </a:prstGeom>
        </p:spPr>
        <p:txBody>
          <a:bodyPr wrap="square">
            <a:spAutoFit/>
          </a:bodyPr>
          <a:lstStyle/>
          <a:p>
            <a:pPr algn="ctr"/>
            <a:r>
              <a:rPr lang="fr-FR" dirty="0" smtClean="0"/>
              <a:t>Abraham Geiger </a:t>
            </a:r>
          </a:p>
          <a:p>
            <a:pPr algn="ctr"/>
            <a:r>
              <a:rPr lang="fr-FR" dirty="0" smtClean="0"/>
              <a:t>(1810–1874) </a:t>
            </a:r>
            <a:endParaRPr lang="fr-FR" dirty="0"/>
          </a:p>
        </p:txBody>
      </p:sp>
      <p:pic>
        <p:nvPicPr>
          <p:cNvPr id="81922" name="Picture 2" descr="Résultat de recherche d'images pour &quot;Abraham Geiger&quot;"/>
          <p:cNvPicPr>
            <a:picLocks noChangeAspect="1" noChangeArrowheads="1"/>
          </p:cNvPicPr>
          <p:nvPr/>
        </p:nvPicPr>
        <p:blipFill>
          <a:blip r:embed="rId2" cstate="print"/>
          <a:srcRect/>
          <a:stretch>
            <a:fillRect/>
          </a:stretch>
        </p:blipFill>
        <p:spPr bwMode="auto">
          <a:xfrm>
            <a:off x="107504" y="103261"/>
            <a:ext cx="2000250" cy="2533651"/>
          </a:xfrm>
          <a:prstGeom prst="rect">
            <a:avLst/>
          </a:prstGeom>
          <a:noFill/>
        </p:spPr>
      </p:pic>
      <p:sp>
        <p:nvSpPr>
          <p:cNvPr id="4" name="TextBox 3"/>
          <p:cNvSpPr txBox="1"/>
          <p:nvPr/>
        </p:nvSpPr>
        <p:spPr>
          <a:xfrm>
            <a:off x="2267744" y="583520"/>
            <a:ext cx="6624736" cy="1477328"/>
          </a:xfrm>
          <a:prstGeom prst="rect">
            <a:avLst/>
          </a:prstGeom>
          <a:noFill/>
        </p:spPr>
        <p:txBody>
          <a:bodyPr wrap="square" rtlCol="0">
            <a:spAutoFit/>
          </a:bodyPr>
          <a:lstStyle/>
          <a:p>
            <a:r>
              <a:rPr lang="de-DE" dirty="0" smtClean="0"/>
              <a:t>(1845)</a:t>
            </a:r>
            <a:r>
              <a:rPr lang="fr-FR" dirty="0" smtClean="0"/>
              <a:t> </a:t>
            </a:r>
            <a:r>
              <a:rPr lang="de-DE" dirty="0" smtClean="0"/>
              <a:t>„[Die Beschneidung] verbleibt ein </a:t>
            </a:r>
            <a:r>
              <a:rPr lang="de-DE" b="1" dirty="0" smtClean="0"/>
              <a:t>barbarisch blutiger Akt</a:t>
            </a:r>
            <a:r>
              <a:rPr lang="de-DE" dirty="0" smtClean="0"/>
              <a:t>, der den Vater mit Angst erfüllt, die Wöchnerin in krankhafte Spannung versetzt, und das Opferbewusstsein, das sonst dem Akte eine Weihe gab, ist doch nun einmal bei uns verschwunden, wie es denn, als ein rohes auch keine Befestigung verdient.“ </a:t>
            </a:r>
            <a:endParaRPr lang="fr-FR" dirty="0"/>
          </a:p>
        </p:txBody>
      </p:sp>
      <p:sp>
        <p:nvSpPr>
          <p:cNvPr id="5" name="TextBox 4"/>
          <p:cNvSpPr txBox="1"/>
          <p:nvPr/>
        </p:nvSpPr>
        <p:spPr>
          <a:xfrm>
            <a:off x="179512" y="3429000"/>
            <a:ext cx="6753259" cy="369332"/>
          </a:xfrm>
          <a:prstGeom prst="rect">
            <a:avLst/>
          </a:prstGeom>
          <a:noFill/>
        </p:spPr>
        <p:txBody>
          <a:bodyPr wrap="none" rtlCol="0">
            <a:spAutoFit/>
          </a:bodyPr>
          <a:lstStyle/>
          <a:p>
            <a:r>
              <a:rPr lang="fr-FR" dirty="0" err="1" smtClean="0"/>
              <a:t>Theodor</a:t>
            </a:r>
            <a:r>
              <a:rPr lang="fr-FR" dirty="0" smtClean="0"/>
              <a:t> </a:t>
            </a:r>
            <a:r>
              <a:rPr lang="fr-FR" u="sng" dirty="0" smtClean="0"/>
              <a:t>Herzl </a:t>
            </a:r>
            <a:r>
              <a:rPr lang="fr-FR" u="sng" dirty="0" err="1" smtClean="0"/>
              <a:t>ließ</a:t>
            </a:r>
            <a:r>
              <a:rPr lang="fr-FR" u="sng" dirty="0" smtClean="0"/>
              <a:t> </a:t>
            </a:r>
            <a:r>
              <a:rPr lang="fr-FR" u="sng" dirty="0" err="1" smtClean="0"/>
              <a:t>nicht</a:t>
            </a:r>
            <a:r>
              <a:rPr lang="fr-FR" u="sng" dirty="0" smtClean="0"/>
              <a:t> </a:t>
            </a:r>
            <a:r>
              <a:rPr lang="fr-FR" u="sng" dirty="0" err="1" smtClean="0"/>
              <a:t>seinen</a:t>
            </a:r>
            <a:r>
              <a:rPr lang="fr-FR" u="sng" dirty="0" smtClean="0"/>
              <a:t> </a:t>
            </a:r>
            <a:r>
              <a:rPr lang="fr-FR" u="sng" dirty="0" err="1" smtClean="0"/>
              <a:t>Sohn</a:t>
            </a:r>
            <a:r>
              <a:rPr lang="fr-FR" u="sng" dirty="0" smtClean="0"/>
              <a:t> Hans (</a:t>
            </a:r>
            <a:r>
              <a:rPr lang="fr-FR" b="1" u="sng" dirty="0" smtClean="0"/>
              <a:t>1891</a:t>
            </a:r>
            <a:r>
              <a:rPr lang="fr-FR" u="sng" dirty="0" smtClean="0"/>
              <a:t>–1930)  </a:t>
            </a:r>
            <a:r>
              <a:rPr lang="fr-FR" u="sng" dirty="0" err="1" smtClean="0"/>
              <a:t>beschneiden</a:t>
            </a:r>
            <a:r>
              <a:rPr lang="fr-FR" dirty="0" smtClean="0"/>
              <a:t>.</a:t>
            </a:r>
            <a:endParaRPr lang="fr-FR" dirty="0"/>
          </a:p>
        </p:txBody>
      </p:sp>
      <p:sp>
        <p:nvSpPr>
          <p:cNvPr id="6" name="TextBox 5"/>
          <p:cNvSpPr txBox="1"/>
          <p:nvPr/>
        </p:nvSpPr>
        <p:spPr>
          <a:xfrm>
            <a:off x="2339752" y="2348880"/>
            <a:ext cx="6804248" cy="923330"/>
          </a:xfrm>
          <a:prstGeom prst="rect">
            <a:avLst/>
          </a:prstGeom>
          <a:noFill/>
        </p:spPr>
        <p:txBody>
          <a:bodyPr wrap="square" rtlCol="0">
            <a:spAutoFit/>
          </a:bodyPr>
          <a:lstStyle/>
          <a:p>
            <a:r>
              <a:rPr lang="de-DE" dirty="0" smtClean="0"/>
              <a:t>1870er: weil die Rabbiner sich weigerten, Kinder in den Geburtenregistern einzutragen, mussten viele Juden wieder beschneiden.</a:t>
            </a:r>
            <a:endParaRPr lang="fr-FR" dirty="0"/>
          </a:p>
        </p:txBody>
      </p:sp>
      <p:sp>
        <p:nvSpPr>
          <p:cNvPr id="7" name="Rectangle 6"/>
          <p:cNvSpPr/>
          <p:nvPr/>
        </p:nvSpPr>
        <p:spPr>
          <a:xfrm>
            <a:off x="7596336" y="6023029"/>
            <a:ext cx="1368152" cy="646331"/>
          </a:xfrm>
          <a:prstGeom prst="rect">
            <a:avLst/>
          </a:prstGeom>
        </p:spPr>
        <p:txBody>
          <a:bodyPr wrap="square">
            <a:spAutoFit/>
          </a:bodyPr>
          <a:lstStyle/>
          <a:p>
            <a:pPr algn="ctr"/>
            <a:r>
              <a:rPr lang="fr-FR" dirty="0" smtClean="0"/>
              <a:t>Franz Kafka </a:t>
            </a:r>
          </a:p>
          <a:p>
            <a:pPr algn="ctr"/>
            <a:r>
              <a:rPr lang="fr-FR" dirty="0" smtClean="0"/>
              <a:t>(1883–1924) </a:t>
            </a:r>
            <a:endParaRPr lang="fr-FR" dirty="0"/>
          </a:p>
        </p:txBody>
      </p:sp>
      <p:pic>
        <p:nvPicPr>
          <p:cNvPr id="81924" name="Picture 4" descr="Résultat de recherche d'images pour &quot;Franz Kafka&quot;"/>
          <p:cNvPicPr>
            <a:picLocks noChangeAspect="1" noChangeArrowheads="1"/>
          </p:cNvPicPr>
          <p:nvPr/>
        </p:nvPicPr>
        <p:blipFill>
          <a:blip r:embed="rId3" cstate="print"/>
          <a:srcRect/>
          <a:stretch>
            <a:fillRect/>
          </a:stretch>
        </p:blipFill>
        <p:spPr bwMode="auto">
          <a:xfrm>
            <a:off x="7380312" y="3933056"/>
            <a:ext cx="1619250" cy="2152650"/>
          </a:xfrm>
          <a:prstGeom prst="rect">
            <a:avLst/>
          </a:prstGeom>
          <a:noFill/>
        </p:spPr>
      </p:pic>
      <p:sp>
        <p:nvSpPr>
          <p:cNvPr id="9" name="Rectangle 8"/>
          <p:cNvSpPr/>
          <p:nvPr/>
        </p:nvSpPr>
        <p:spPr>
          <a:xfrm>
            <a:off x="144016" y="3933056"/>
            <a:ext cx="7092280" cy="2862322"/>
          </a:xfrm>
          <a:prstGeom prst="rect">
            <a:avLst/>
          </a:prstGeom>
        </p:spPr>
        <p:txBody>
          <a:bodyPr wrap="square">
            <a:spAutoFit/>
          </a:bodyPr>
          <a:lstStyle/>
          <a:p>
            <a:r>
              <a:rPr lang="de-DE" dirty="0" smtClean="0"/>
              <a:t>(</a:t>
            </a:r>
            <a:r>
              <a:rPr lang="de-DE" b="1" dirty="0" smtClean="0"/>
              <a:t>1911</a:t>
            </a:r>
            <a:r>
              <a:rPr lang="de-DE" dirty="0" smtClean="0"/>
              <a:t>) „Es ist eine dadurch erschwerte Operation, daß der Junge, statt auf</a:t>
            </a:r>
            <a:br>
              <a:rPr lang="de-DE" dirty="0" smtClean="0"/>
            </a:br>
            <a:r>
              <a:rPr lang="de-DE" dirty="0" smtClean="0"/>
              <a:t>dem Tisch, auf dem Schoß seines Großvaters liegt und daß der Operateur, statt genau aufzupassen, Gebete murmeln muß. Zuerst wird der Junge durch Umbinden, das nur das Glied frei läßt, unbeweglich gemacht, dann wird durch Auﬂegen einer durchlochten Metallscheibe die Schnittﬂäche präzisiert, dann erfolgt mit einem fast gewöhnlichen Messer, einer Art Fischmesser, der Schnitt. Jetzt sieht man Blut und rohes Fleisch, der Mohel hantiert darin kurz </a:t>
            </a:r>
            <a:r>
              <a:rPr lang="de-DE" b="1" dirty="0" smtClean="0"/>
              <a:t>mit seinen langnägeligen zittrigen Fingern </a:t>
            </a:r>
            <a:r>
              <a:rPr lang="de-DE" dirty="0" smtClean="0"/>
              <a:t>und zieht irgendwo gewonnene Haut wie einen Handschuhfnger über die Wunde.“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188640"/>
            <a:ext cx="6480720" cy="2585323"/>
          </a:xfrm>
          <a:prstGeom prst="rect">
            <a:avLst/>
          </a:prstGeom>
          <a:noFill/>
        </p:spPr>
        <p:txBody>
          <a:bodyPr wrap="square" rtlCol="0">
            <a:spAutoFit/>
          </a:bodyPr>
          <a:lstStyle/>
          <a:p>
            <a:r>
              <a:rPr lang="de-DE" dirty="0" smtClean="0"/>
              <a:t>„Wenn wir hören, daß Moses sein Volk ‚heiligte‘ durch die Einführung der Sitte der </a:t>
            </a:r>
            <a:r>
              <a:rPr lang="de-DE" b="1" dirty="0" smtClean="0"/>
              <a:t>Beschneidung</a:t>
            </a:r>
            <a:r>
              <a:rPr lang="de-DE" dirty="0" smtClean="0"/>
              <a:t>, so verstehen wir jetzt den tiefen Sinn dieser Behauptung. </a:t>
            </a:r>
            <a:r>
              <a:rPr lang="de-DE" b="1" dirty="0" smtClean="0">
                <a:solidFill>
                  <a:srgbClr val="FF0000"/>
                </a:solidFill>
              </a:rPr>
              <a:t>Die Beschneidung ist der symbolische Ersatz der Kastration</a:t>
            </a:r>
            <a:r>
              <a:rPr lang="de-DE" dirty="0" smtClean="0"/>
              <a:t>, die der Urvater einst aus der Fülle seiner Machtvollkommenheit über die Söhne verhängt hatte, und wer dies Symbol annahm, zeigte damit, daß er bereit war, sich dem Willen des Vaters zu unterwerfen, auch wenn er ihm das schmerzlichste Opfer auferlegte.“ (</a:t>
            </a:r>
            <a:r>
              <a:rPr lang="de-DE" i="1" dirty="0" smtClean="0"/>
              <a:t>Der Mann Moses und die monotheistische Religion</a:t>
            </a:r>
            <a:r>
              <a:rPr lang="de-DE" dirty="0" smtClean="0"/>
              <a:t>, 1939)</a:t>
            </a:r>
            <a:endParaRPr lang="fr-FR" dirty="0"/>
          </a:p>
        </p:txBody>
      </p:sp>
      <p:pic>
        <p:nvPicPr>
          <p:cNvPr id="80898" name="Picture 2" descr="Résultat de recherche d'images pour &quot;sigmund freud&quot;"/>
          <p:cNvPicPr>
            <a:picLocks noChangeAspect="1" noChangeArrowheads="1"/>
          </p:cNvPicPr>
          <p:nvPr/>
        </p:nvPicPr>
        <p:blipFill>
          <a:blip r:embed="rId2" cstate="print"/>
          <a:srcRect/>
          <a:stretch>
            <a:fillRect/>
          </a:stretch>
        </p:blipFill>
        <p:spPr bwMode="auto">
          <a:xfrm>
            <a:off x="179512" y="332656"/>
            <a:ext cx="2160239" cy="2376264"/>
          </a:xfrm>
          <a:prstGeom prst="rect">
            <a:avLst/>
          </a:prstGeom>
          <a:noFill/>
        </p:spPr>
      </p:pic>
      <p:pic>
        <p:nvPicPr>
          <p:cNvPr id="80900" name="Picture 4" descr="Résultat de recherche d'images pour &quot;Leonard B. Glick&quot;"/>
          <p:cNvPicPr>
            <a:picLocks noChangeAspect="1" noChangeArrowheads="1"/>
          </p:cNvPicPr>
          <p:nvPr/>
        </p:nvPicPr>
        <p:blipFill>
          <a:blip r:embed="rId3" cstate="print"/>
          <a:srcRect/>
          <a:stretch>
            <a:fillRect/>
          </a:stretch>
        </p:blipFill>
        <p:spPr bwMode="auto">
          <a:xfrm>
            <a:off x="179512" y="3212976"/>
            <a:ext cx="2094719" cy="3186783"/>
          </a:xfrm>
          <a:prstGeom prst="rect">
            <a:avLst/>
          </a:prstGeom>
          <a:noFill/>
        </p:spPr>
      </p:pic>
      <p:sp>
        <p:nvSpPr>
          <p:cNvPr id="6" name="TextBox 5"/>
          <p:cNvSpPr txBox="1"/>
          <p:nvPr/>
        </p:nvSpPr>
        <p:spPr>
          <a:xfrm>
            <a:off x="2339752" y="3048049"/>
            <a:ext cx="6732239" cy="3693319"/>
          </a:xfrm>
          <a:prstGeom prst="rect">
            <a:avLst/>
          </a:prstGeom>
          <a:noFill/>
        </p:spPr>
        <p:txBody>
          <a:bodyPr wrap="square" rtlCol="0">
            <a:spAutoFit/>
          </a:bodyPr>
          <a:lstStyle/>
          <a:p>
            <a:r>
              <a:rPr lang="de-DE" dirty="0" smtClean="0"/>
              <a:t>„Was insbesondere die jüdische Beschneidung betrifft, habe ich erkannt, dass diese Praxis auf einer </a:t>
            </a:r>
            <a:r>
              <a:rPr lang="de-DE" b="1" dirty="0" smtClean="0"/>
              <a:t>anachronistischen</a:t>
            </a:r>
            <a:r>
              <a:rPr lang="de-DE" dirty="0" smtClean="0"/>
              <a:t>, </a:t>
            </a:r>
            <a:r>
              <a:rPr lang="de-DE" b="1" dirty="0" smtClean="0"/>
              <a:t>sexistischen </a:t>
            </a:r>
            <a:r>
              <a:rPr lang="de-DE" dirty="0" smtClean="0"/>
              <a:t>Ideologie beruht und dass die Entfernung der Vorhäute von Kindern </a:t>
            </a:r>
            <a:r>
              <a:rPr lang="de-DE" b="1" dirty="0" smtClean="0"/>
              <a:t>weder zu einem späteren Engagement zum Judentum beiträgt</a:t>
            </a:r>
            <a:r>
              <a:rPr lang="de-DE" dirty="0" smtClean="0"/>
              <a:t> noch zur </a:t>
            </a:r>
            <a:r>
              <a:rPr lang="de-DE" b="1" dirty="0" smtClean="0"/>
              <a:t>Verbesserung des jüdischen Lebens in Amerika</a:t>
            </a:r>
            <a:r>
              <a:rPr lang="de-DE" dirty="0" smtClean="0"/>
              <a:t>. (…) So viele jüdische Amerikaner haben jede in Stein gemeißelte traditionelle Praxis hinter sich gelassen – den täglichen </a:t>
            </a:r>
            <a:r>
              <a:rPr lang="de-DE" b="1" dirty="0" smtClean="0"/>
              <a:t>Besuch der Synagoge </a:t>
            </a:r>
            <a:r>
              <a:rPr lang="de-DE" dirty="0" smtClean="0"/>
              <a:t>der Männer und das Anlegen der </a:t>
            </a:r>
            <a:r>
              <a:rPr lang="de-DE" b="1" dirty="0" smtClean="0"/>
              <a:t>Phylakterien </a:t>
            </a:r>
            <a:r>
              <a:rPr lang="de-DE" dirty="0" smtClean="0"/>
              <a:t>(Tefllin), die Einhaltung des </a:t>
            </a:r>
            <a:r>
              <a:rPr lang="de-DE" b="1" dirty="0" smtClean="0"/>
              <a:t>Sabbath</a:t>
            </a:r>
            <a:r>
              <a:rPr lang="de-DE" dirty="0" smtClean="0"/>
              <a:t>, </a:t>
            </a:r>
            <a:r>
              <a:rPr lang="de-DE" b="1" dirty="0" smtClean="0"/>
              <a:t>koscheres Essen</a:t>
            </a:r>
            <a:r>
              <a:rPr lang="de-DE" dirty="0" smtClean="0"/>
              <a:t>, </a:t>
            </a:r>
            <a:r>
              <a:rPr lang="de-DE" b="1" dirty="0" smtClean="0"/>
              <a:t>Fasten </a:t>
            </a:r>
            <a:r>
              <a:rPr lang="de-DE" dirty="0" smtClean="0"/>
              <a:t>an Jom Kippur, die Speisevorschriften zu Pessach, </a:t>
            </a:r>
            <a:r>
              <a:rPr lang="de-DE" b="1" dirty="0" smtClean="0"/>
              <a:t>rituelle Bäder nach der weiblichen Menstruation</a:t>
            </a:r>
            <a:r>
              <a:rPr lang="de-DE" dirty="0" smtClean="0"/>
              <a:t>, sogar das Verbot von Mischehen – </a:t>
            </a:r>
            <a:r>
              <a:rPr lang="de-DE" b="1" u="sng" dirty="0" smtClean="0"/>
              <a:t>warum glauben die meisten immer noch, dass sie ihre Kinder beschneiden lassen müssen?</a:t>
            </a:r>
            <a:r>
              <a:rPr lang="de-DE"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440" y="1556792"/>
            <a:ext cx="1345240" cy="369332"/>
          </a:xfrm>
          <a:prstGeom prst="rect">
            <a:avLst/>
          </a:prstGeom>
          <a:noFill/>
        </p:spPr>
        <p:txBody>
          <a:bodyPr wrap="none" rtlCol="0">
            <a:spAutoFit/>
          </a:bodyPr>
          <a:lstStyle/>
          <a:p>
            <a:r>
              <a:rPr lang="fr-FR" dirty="0" err="1" smtClean="0">
                <a:solidFill>
                  <a:srgbClr val="FF0000"/>
                </a:solidFill>
              </a:rPr>
              <a:t>Brit</a:t>
            </a:r>
            <a:r>
              <a:rPr lang="fr-FR" dirty="0" smtClean="0">
                <a:solidFill>
                  <a:srgbClr val="FF0000"/>
                </a:solidFill>
              </a:rPr>
              <a:t> </a:t>
            </a:r>
            <a:r>
              <a:rPr lang="fr-FR" dirty="0" err="1" smtClean="0">
                <a:solidFill>
                  <a:srgbClr val="FF0000"/>
                </a:solidFill>
              </a:rPr>
              <a:t>Shalom</a:t>
            </a:r>
            <a:r>
              <a:rPr lang="fr-FR" dirty="0" smtClean="0">
                <a:solidFill>
                  <a:srgbClr val="FF0000"/>
                </a:solidFill>
              </a:rPr>
              <a:t>!</a:t>
            </a:r>
            <a:endParaRPr lang="fr-FR" dirty="0">
              <a:solidFill>
                <a:srgbClr val="FF0000"/>
              </a:solidFill>
            </a:endParaRPr>
          </a:p>
        </p:txBody>
      </p:sp>
      <p:sp>
        <p:nvSpPr>
          <p:cNvPr id="3" name="TextBox 2"/>
          <p:cNvSpPr txBox="1"/>
          <p:nvPr/>
        </p:nvSpPr>
        <p:spPr>
          <a:xfrm>
            <a:off x="323528" y="332656"/>
            <a:ext cx="5976664" cy="646331"/>
          </a:xfrm>
          <a:prstGeom prst="rect">
            <a:avLst/>
          </a:prstGeom>
          <a:noFill/>
        </p:spPr>
        <p:txBody>
          <a:bodyPr wrap="square" rtlCol="0">
            <a:spAutoFit/>
          </a:bodyPr>
          <a:lstStyle/>
          <a:p>
            <a:r>
              <a:rPr lang="de-DE" dirty="0" smtClean="0">
                <a:sym typeface="Wingdings"/>
              </a:rPr>
              <a:t> </a:t>
            </a:r>
            <a:r>
              <a:rPr lang="de-DE" dirty="0" smtClean="0"/>
              <a:t>Sich als Juden zu fühlen, ohne sich fragen zu müssen, was das eigentlich bedeutet?</a:t>
            </a:r>
            <a:endParaRPr lang="fr-FR" dirty="0"/>
          </a:p>
        </p:txBody>
      </p:sp>
      <p:pic>
        <p:nvPicPr>
          <p:cNvPr id="26627" name="Picture 3"/>
          <p:cNvPicPr>
            <a:picLocks noChangeAspect="1" noChangeArrowheads="1"/>
          </p:cNvPicPr>
          <p:nvPr/>
        </p:nvPicPr>
        <p:blipFill>
          <a:blip r:embed="rId2" cstate="print"/>
          <a:srcRect/>
          <a:stretch>
            <a:fillRect/>
          </a:stretch>
        </p:blipFill>
        <p:spPr bwMode="auto">
          <a:xfrm>
            <a:off x="179512" y="1988840"/>
            <a:ext cx="2514600" cy="1762125"/>
          </a:xfrm>
          <a:prstGeom prst="rect">
            <a:avLst/>
          </a:prstGeom>
          <a:noFill/>
          <a:ln w="9525">
            <a:noFill/>
            <a:miter lim="800000"/>
            <a:headEnd/>
            <a:tailEnd/>
          </a:ln>
        </p:spPr>
      </p:pic>
      <p:sp>
        <p:nvSpPr>
          <p:cNvPr id="6" name="TextBox 5"/>
          <p:cNvSpPr txBox="1"/>
          <p:nvPr/>
        </p:nvSpPr>
        <p:spPr>
          <a:xfrm>
            <a:off x="323528" y="1052736"/>
            <a:ext cx="2911566" cy="369332"/>
          </a:xfrm>
          <a:prstGeom prst="rect">
            <a:avLst/>
          </a:prstGeom>
          <a:noFill/>
        </p:spPr>
        <p:txBody>
          <a:bodyPr wrap="none" rtlCol="0">
            <a:spAutoFit/>
          </a:bodyPr>
          <a:lstStyle/>
          <a:p>
            <a:r>
              <a:rPr lang="de-DE" dirty="0" smtClean="0">
                <a:sym typeface="Wingdings"/>
              </a:rPr>
              <a:t> </a:t>
            </a:r>
            <a:r>
              <a:rPr lang="de-DE" dirty="0" smtClean="0"/>
              <a:t>Wie sein Vater aussehen? </a:t>
            </a:r>
            <a:endParaRPr lang="fr-FR" dirty="0"/>
          </a:p>
        </p:txBody>
      </p:sp>
      <p:pic>
        <p:nvPicPr>
          <p:cNvPr id="26628" name="Picture 4"/>
          <p:cNvPicPr>
            <a:picLocks noChangeAspect="1" noChangeArrowheads="1"/>
          </p:cNvPicPr>
          <p:nvPr/>
        </p:nvPicPr>
        <p:blipFill>
          <a:blip r:embed="rId3" cstate="print"/>
          <a:srcRect/>
          <a:stretch>
            <a:fillRect/>
          </a:stretch>
        </p:blipFill>
        <p:spPr bwMode="auto">
          <a:xfrm>
            <a:off x="2771800" y="1556792"/>
            <a:ext cx="5956722" cy="49936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1446550"/>
          </a:xfrm>
          <a:prstGeom prst="rect">
            <a:avLst/>
          </a:prstGeom>
        </p:spPr>
        <p:txBody>
          <a:bodyPr wrap="square">
            <a:spAutoFit/>
          </a:bodyPr>
          <a:lstStyle/>
          <a:p>
            <a:pPr marL="342900" indent="-342900"/>
            <a:r>
              <a:rPr lang="de-AT" sz="4400" dirty="0" smtClean="0"/>
              <a:t>7. Judentum, Moderne und Kosmopolitismus </a:t>
            </a:r>
            <a:endParaRPr lang="de-AT" sz="4400" dirty="0"/>
          </a:p>
        </p:txBody>
      </p:sp>
      <p:pic>
        <p:nvPicPr>
          <p:cNvPr id="27649" name="Picture 1"/>
          <p:cNvPicPr>
            <a:picLocks noChangeAspect="1" noChangeArrowheads="1"/>
          </p:cNvPicPr>
          <p:nvPr/>
        </p:nvPicPr>
        <p:blipFill>
          <a:blip r:embed="rId2" cstate="print"/>
          <a:srcRect/>
          <a:stretch>
            <a:fillRect/>
          </a:stretch>
        </p:blipFill>
        <p:spPr bwMode="auto">
          <a:xfrm>
            <a:off x="179513" y="1426010"/>
            <a:ext cx="3528392" cy="5044169"/>
          </a:xfrm>
          <a:prstGeom prst="rect">
            <a:avLst/>
          </a:prstGeom>
          <a:noFill/>
          <a:ln w="9525">
            <a:noFill/>
            <a:miter lim="800000"/>
            <a:headEnd/>
            <a:tailEnd/>
          </a:ln>
        </p:spPr>
      </p:pic>
      <p:sp>
        <p:nvSpPr>
          <p:cNvPr id="4" name="TextBox 3"/>
          <p:cNvSpPr txBox="1"/>
          <p:nvPr/>
        </p:nvSpPr>
        <p:spPr>
          <a:xfrm>
            <a:off x="3779912" y="1436583"/>
            <a:ext cx="5364088" cy="1200329"/>
          </a:xfrm>
          <a:prstGeom prst="rect">
            <a:avLst/>
          </a:prstGeom>
          <a:noFill/>
        </p:spPr>
        <p:txBody>
          <a:bodyPr wrap="square" rtlCol="0">
            <a:spAutoFit/>
          </a:bodyPr>
          <a:lstStyle/>
          <a:p>
            <a:r>
              <a:rPr lang="de-DE" dirty="0" smtClean="0"/>
              <a:t>„Sie haben sich gewisse kosmopolitische Tendenzen angeeignet oder eingeredet, welche ebensowenig anderen zusagen, als ihnen selbst genügen konnten.“ </a:t>
            </a:r>
            <a:br>
              <a:rPr lang="de-DE" dirty="0" smtClean="0"/>
            </a:br>
            <a:endParaRPr lang="fr-FR" dirty="0"/>
          </a:p>
        </p:txBody>
      </p:sp>
      <p:sp>
        <p:nvSpPr>
          <p:cNvPr id="5" name="Rectangle 4"/>
          <p:cNvSpPr/>
          <p:nvPr/>
        </p:nvSpPr>
        <p:spPr>
          <a:xfrm>
            <a:off x="3779912" y="2564904"/>
            <a:ext cx="3150096" cy="369332"/>
          </a:xfrm>
          <a:prstGeom prst="rect">
            <a:avLst/>
          </a:prstGeom>
        </p:spPr>
        <p:txBody>
          <a:bodyPr wrap="square">
            <a:spAutoFit/>
          </a:bodyPr>
          <a:lstStyle/>
          <a:p>
            <a:r>
              <a:rPr lang="fr-FR" dirty="0" smtClean="0">
                <a:sym typeface="Wingdings"/>
              </a:rPr>
              <a:t> </a:t>
            </a:r>
            <a:r>
              <a:rPr lang="fr-FR" dirty="0" err="1" smtClean="0"/>
              <a:t>Judentum</a:t>
            </a:r>
            <a:r>
              <a:rPr lang="fr-FR" dirty="0" smtClean="0"/>
              <a:t> </a:t>
            </a:r>
            <a:r>
              <a:rPr lang="fr-FR" dirty="0" err="1" smtClean="0"/>
              <a:t>als</a:t>
            </a:r>
            <a:r>
              <a:rPr lang="fr-FR" dirty="0" smtClean="0"/>
              <a:t> „Anti-</a:t>
            </a:r>
            <a:r>
              <a:rPr lang="fr-FR" dirty="0" err="1" smtClean="0"/>
              <a:t>Heimat</a:t>
            </a:r>
            <a:r>
              <a:rPr lang="fr-FR" dirty="0" smtClean="0"/>
              <a:t>“ </a:t>
            </a:r>
            <a:endParaRPr lang="fr-FR" dirty="0"/>
          </a:p>
        </p:txBody>
      </p:sp>
      <p:sp>
        <p:nvSpPr>
          <p:cNvPr id="6" name="Rectangle 5"/>
          <p:cNvSpPr/>
          <p:nvPr/>
        </p:nvSpPr>
        <p:spPr>
          <a:xfrm>
            <a:off x="3779912" y="5325015"/>
            <a:ext cx="4572000" cy="1200329"/>
          </a:xfrm>
          <a:prstGeom prst="rect">
            <a:avLst/>
          </a:prstGeom>
        </p:spPr>
        <p:txBody>
          <a:bodyPr>
            <a:spAutoFit/>
          </a:bodyPr>
          <a:lstStyle/>
          <a:p>
            <a:r>
              <a:rPr lang="de-DE" dirty="0" smtClean="0"/>
              <a:t>Verbundenheit mit einem Ort von Verfolgung, Pogromen, von Verschwinden und Mord kann es nicht geben.</a:t>
            </a:r>
            <a:br>
              <a:rPr lang="de-DE" dirty="0" smtClean="0"/>
            </a:br>
            <a:endParaRPr lang="fr-FR" dirty="0"/>
          </a:p>
        </p:txBody>
      </p:sp>
      <p:pic>
        <p:nvPicPr>
          <p:cNvPr id="27650" name="Picture 2"/>
          <p:cNvPicPr>
            <a:picLocks noChangeAspect="1" noChangeArrowheads="1"/>
          </p:cNvPicPr>
          <p:nvPr/>
        </p:nvPicPr>
        <p:blipFill>
          <a:blip r:embed="rId3" cstate="print"/>
          <a:srcRect/>
          <a:stretch>
            <a:fillRect/>
          </a:stretch>
        </p:blipFill>
        <p:spPr bwMode="auto">
          <a:xfrm>
            <a:off x="3851921" y="3035426"/>
            <a:ext cx="3312368" cy="21458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504" y="116632"/>
            <a:ext cx="2808312" cy="2385556"/>
            <a:chOff x="5652120" y="1772816"/>
            <a:chExt cx="2808312" cy="2385556"/>
          </a:xfrm>
        </p:grpSpPr>
        <p:sp>
          <p:nvSpPr>
            <p:cNvPr id="3" name="TextBox 2"/>
            <p:cNvSpPr txBox="1"/>
            <p:nvPr/>
          </p:nvSpPr>
          <p:spPr>
            <a:xfrm>
              <a:off x="5652120" y="3789040"/>
              <a:ext cx="2808312" cy="369332"/>
            </a:xfrm>
            <a:prstGeom prst="rect">
              <a:avLst/>
            </a:prstGeom>
            <a:noFill/>
          </p:spPr>
          <p:txBody>
            <a:bodyPr wrap="square" rtlCol="0">
              <a:spAutoFit/>
            </a:bodyPr>
            <a:lstStyle/>
            <a:p>
              <a:r>
                <a:rPr lang="fr-FR" dirty="0" smtClean="0"/>
                <a:t>Joseph Roth (1894–1939)</a:t>
              </a:r>
              <a:endParaRPr lang="fr-FR" dirty="0"/>
            </a:p>
          </p:txBody>
        </p:sp>
        <p:pic>
          <p:nvPicPr>
            <p:cNvPr id="4" name="Picture 4"/>
            <p:cNvPicPr>
              <a:picLocks noChangeAspect="1" noChangeArrowheads="1"/>
            </p:cNvPicPr>
            <p:nvPr/>
          </p:nvPicPr>
          <p:blipFill>
            <a:blip r:embed="rId2" cstate="print"/>
            <a:srcRect/>
            <a:stretch>
              <a:fillRect/>
            </a:stretch>
          </p:blipFill>
          <p:spPr bwMode="auto">
            <a:xfrm>
              <a:off x="6012160" y="1772816"/>
              <a:ext cx="1905000" cy="1943100"/>
            </a:xfrm>
            <a:prstGeom prst="rect">
              <a:avLst/>
            </a:prstGeom>
            <a:noFill/>
            <a:ln w="9525">
              <a:noFill/>
              <a:miter lim="800000"/>
              <a:headEnd/>
              <a:tailEnd/>
            </a:ln>
          </p:spPr>
        </p:pic>
      </p:grpSp>
      <p:sp>
        <p:nvSpPr>
          <p:cNvPr id="5" name="TextBox 4"/>
          <p:cNvSpPr txBox="1"/>
          <p:nvPr/>
        </p:nvSpPr>
        <p:spPr>
          <a:xfrm>
            <a:off x="2627784" y="116632"/>
            <a:ext cx="6336704" cy="3139321"/>
          </a:xfrm>
          <a:prstGeom prst="rect">
            <a:avLst/>
          </a:prstGeom>
          <a:noFill/>
        </p:spPr>
        <p:txBody>
          <a:bodyPr wrap="square" rtlCol="0">
            <a:spAutoFit/>
          </a:bodyPr>
          <a:lstStyle/>
          <a:p>
            <a:r>
              <a:rPr lang="de-DE" dirty="0" smtClean="0"/>
              <a:t> „Die Ostjuden haben nirgends eine Heimat, aber Gräber auf jedem Friedhof.“ </a:t>
            </a:r>
          </a:p>
          <a:p>
            <a:r>
              <a:rPr lang="de-DE" dirty="0" smtClean="0"/>
              <a:t>„Die Vaterländer und Nationen wollen aber in Wirklichkeit noch mehr, noch weniger: nämlich Opfer für materielle Interessen. (...) [I]n dem ganzen tausendjährigen Jammer, in dem die Juden leben, hatten sie nur den einen Trost: nämlich den, ein solches Vaterland nicht zu besitzen. Wenn es jemals eine gerechte Geschichte geben wird, so wird sie es den Juden hoch anrechnen, dass sie die Vernunft bewahren durften, weil sie kein ‚Vaterland‘ besaßen, in einer Zeit, in der die ganze Welt sich dem patriotischen Wahnsinn hingab.“</a:t>
            </a:r>
            <a:endParaRPr lang="fr-FR" dirty="0"/>
          </a:p>
        </p:txBody>
      </p:sp>
      <p:sp>
        <p:nvSpPr>
          <p:cNvPr id="6" name="TextBox 5"/>
          <p:cNvSpPr txBox="1"/>
          <p:nvPr/>
        </p:nvSpPr>
        <p:spPr>
          <a:xfrm>
            <a:off x="179512" y="3429000"/>
            <a:ext cx="5688632" cy="2862322"/>
          </a:xfrm>
          <a:prstGeom prst="rect">
            <a:avLst/>
          </a:prstGeom>
          <a:noFill/>
        </p:spPr>
        <p:txBody>
          <a:bodyPr wrap="square" rtlCol="0">
            <a:spAutoFit/>
          </a:bodyPr>
          <a:lstStyle/>
          <a:p>
            <a:r>
              <a:rPr lang="de-DE" dirty="0" smtClean="0"/>
              <a:t>An Martin Buber (1878–1965), über seine Vorstellung von Judentum: „absolute Freiheit </a:t>
            </a:r>
            <a:r>
              <a:rPr lang="de-DE" b="1" dirty="0" smtClean="0"/>
              <a:t>zwischen den Nationen zu wählen</a:t>
            </a:r>
            <a:r>
              <a:rPr lang="de-DE" dirty="0" smtClean="0"/>
              <a:t>, sich überall als </a:t>
            </a:r>
            <a:r>
              <a:rPr lang="de-DE" b="1" dirty="0" smtClean="0"/>
              <a:t>Gast</a:t>
            </a:r>
            <a:r>
              <a:rPr lang="de-DE" dirty="0" smtClean="0"/>
              <a:t> zu fühlen, als </a:t>
            </a:r>
            <a:r>
              <a:rPr lang="de-DE" b="1" dirty="0" smtClean="0"/>
              <a:t>Teilnehmer</a:t>
            </a:r>
            <a:r>
              <a:rPr lang="de-DE" dirty="0" smtClean="0"/>
              <a:t> und Mittler, dieses übernationale Gefühl der Freiheit vom Wahnsinn einer fanatischen Welt“.</a:t>
            </a:r>
          </a:p>
          <a:p>
            <a:r>
              <a:rPr lang="de-DE" dirty="0" smtClean="0"/>
              <a:t>„Ich halte </a:t>
            </a:r>
            <a:r>
              <a:rPr lang="de-DE" b="1" dirty="0" smtClean="0"/>
              <a:t>nationale Gedanken</a:t>
            </a:r>
            <a:r>
              <a:rPr lang="de-DE" dirty="0" smtClean="0"/>
              <a:t>, wie den jeder Einschränkung, als eine Gefahr und erblicke eigentlich in der Idee, dass das Judentum sich realisieren sollte, ein Herabsteigen und einen Verzicht auf seine höchste Mission.“ </a:t>
            </a:r>
            <a:endParaRPr lang="fr-FR" dirty="0"/>
          </a:p>
        </p:txBody>
      </p:sp>
      <p:grpSp>
        <p:nvGrpSpPr>
          <p:cNvPr id="9" name="Group 8"/>
          <p:cNvGrpSpPr/>
          <p:nvPr/>
        </p:nvGrpSpPr>
        <p:grpSpPr>
          <a:xfrm>
            <a:off x="5940152" y="3212976"/>
            <a:ext cx="2836843" cy="3645024"/>
            <a:chOff x="5940152" y="3212976"/>
            <a:chExt cx="2836843" cy="3645024"/>
          </a:xfrm>
        </p:grpSpPr>
        <p:pic>
          <p:nvPicPr>
            <p:cNvPr id="25602" name="Picture 2" descr="Résultat de recherche d'images pour &quot;stefan zweig&quot;"/>
            <p:cNvPicPr>
              <a:picLocks noChangeAspect="1" noChangeArrowheads="1"/>
            </p:cNvPicPr>
            <p:nvPr/>
          </p:nvPicPr>
          <p:blipFill>
            <a:blip r:embed="rId3" cstate="print"/>
            <a:srcRect/>
            <a:stretch>
              <a:fillRect/>
            </a:stretch>
          </p:blipFill>
          <p:spPr bwMode="auto">
            <a:xfrm>
              <a:off x="5940152" y="3212976"/>
              <a:ext cx="2836843" cy="3038575"/>
            </a:xfrm>
            <a:prstGeom prst="rect">
              <a:avLst/>
            </a:prstGeom>
            <a:noFill/>
          </p:spPr>
        </p:pic>
        <p:sp>
          <p:nvSpPr>
            <p:cNvPr id="8" name="TextBox 7"/>
            <p:cNvSpPr txBox="1"/>
            <p:nvPr/>
          </p:nvSpPr>
          <p:spPr>
            <a:xfrm>
              <a:off x="6660232" y="6211669"/>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88640"/>
            <a:ext cx="5472608" cy="923330"/>
          </a:xfrm>
          <a:prstGeom prst="rect">
            <a:avLst/>
          </a:prstGeom>
        </p:spPr>
        <p:txBody>
          <a:bodyPr wrap="square">
            <a:spAutoFit/>
          </a:bodyPr>
          <a:lstStyle/>
          <a:p>
            <a:r>
              <a:rPr lang="de-DE" dirty="0" smtClean="0"/>
              <a:t>Das Jonglieren mit verschiedenen Formen von Kapital im Sinn von Bourdieu (ökonomisches Kapital, soziales Kapital und kulturelles Kapital). </a:t>
            </a:r>
            <a:endParaRPr lang="fr-FR" dirty="0"/>
          </a:p>
        </p:txBody>
      </p:sp>
      <p:sp>
        <p:nvSpPr>
          <p:cNvPr id="4" name="Rectangle 3"/>
          <p:cNvSpPr/>
          <p:nvPr/>
        </p:nvSpPr>
        <p:spPr>
          <a:xfrm>
            <a:off x="2555776" y="1340768"/>
            <a:ext cx="3744416" cy="646331"/>
          </a:xfrm>
          <a:prstGeom prst="rect">
            <a:avLst/>
          </a:prstGeom>
        </p:spPr>
        <p:txBody>
          <a:bodyPr wrap="square">
            <a:spAutoFit/>
          </a:bodyPr>
          <a:lstStyle/>
          <a:p>
            <a:pPr algn="r"/>
            <a:r>
              <a:rPr lang="fr-FR" dirty="0" err="1" smtClean="0"/>
              <a:t>Ludwik</a:t>
            </a:r>
            <a:r>
              <a:rPr lang="fr-FR" dirty="0" smtClean="0"/>
              <a:t> </a:t>
            </a:r>
            <a:r>
              <a:rPr lang="fr-FR" dirty="0" err="1" smtClean="0"/>
              <a:t>Lejzer</a:t>
            </a:r>
            <a:r>
              <a:rPr lang="fr-FR" dirty="0" smtClean="0"/>
              <a:t> </a:t>
            </a:r>
            <a:r>
              <a:rPr lang="fr-FR" b="1" dirty="0" smtClean="0"/>
              <a:t>Zamenhof</a:t>
            </a:r>
            <a:r>
              <a:rPr lang="fr-FR" dirty="0" smtClean="0"/>
              <a:t> (1859-1917), </a:t>
            </a:r>
            <a:r>
              <a:rPr lang="fr-FR" dirty="0" err="1" smtClean="0"/>
              <a:t>ein</a:t>
            </a:r>
            <a:r>
              <a:rPr lang="fr-FR" dirty="0" smtClean="0"/>
              <a:t> </a:t>
            </a:r>
            <a:r>
              <a:rPr lang="fr-FR" dirty="0" err="1" smtClean="0"/>
              <a:t>jüdisches</a:t>
            </a:r>
            <a:r>
              <a:rPr lang="fr-FR" dirty="0" smtClean="0"/>
              <a:t> </a:t>
            </a:r>
            <a:r>
              <a:rPr lang="fr-FR" dirty="0" err="1" smtClean="0"/>
              <a:t>Projekt</a:t>
            </a:r>
            <a:r>
              <a:rPr lang="fr-FR" dirty="0" smtClean="0"/>
              <a:t>?</a:t>
            </a:r>
            <a:endParaRPr lang="fr-FR" dirty="0"/>
          </a:p>
        </p:txBody>
      </p:sp>
      <p:pic>
        <p:nvPicPr>
          <p:cNvPr id="24579" name="Picture 3" descr="Résultat de recherche d'images pour &quot;zamenhof esperanto&quot;"/>
          <p:cNvPicPr>
            <a:picLocks noChangeAspect="1" noChangeArrowheads="1"/>
          </p:cNvPicPr>
          <p:nvPr/>
        </p:nvPicPr>
        <p:blipFill>
          <a:blip r:embed="rId2" cstate="print"/>
          <a:srcRect/>
          <a:stretch>
            <a:fillRect/>
          </a:stretch>
        </p:blipFill>
        <p:spPr bwMode="auto">
          <a:xfrm>
            <a:off x="6516216" y="188640"/>
            <a:ext cx="1959004" cy="2711996"/>
          </a:xfrm>
          <a:prstGeom prst="rect">
            <a:avLst/>
          </a:prstGeom>
          <a:noFill/>
        </p:spPr>
      </p:pic>
      <p:pic>
        <p:nvPicPr>
          <p:cNvPr id="24577" name="Picture 1"/>
          <p:cNvPicPr>
            <a:picLocks noChangeAspect="1" noChangeArrowheads="1"/>
          </p:cNvPicPr>
          <p:nvPr/>
        </p:nvPicPr>
        <p:blipFill>
          <a:blip r:embed="rId3" cstate="print"/>
          <a:srcRect/>
          <a:stretch>
            <a:fillRect/>
          </a:stretch>
        </p:blipFill>
        <p:spPr bwMode="auto">
          <a:xfrm>
            <a:off x="107504" y="2204084"/>
            <a:ext cx="8964488" cy="46092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960" y="332656"/>
            <a:ext cx="4932040" cy="2031325"/>
          </a:xfrm>
          <a:prstGeom prst="rect">
            <a:avLst/>
          </a:prstGeom>
        </p:spPr>
        <p:txBody>
          <a:bodyPr wrap="square">
            <a:spAutoFit/>
          </a:bodyPr>
          <a:lstStyle/>
          <a:p>
            <a:r>
              <a:rPr lang="de-DE" dirty="0" smtClean="0"/>
              <a:t>Im Originaltext, der Mischna 4:5 oder dem Babylonischen Talmud 37a, heißt es allerdings: „Wer </a:t>
            </a:r>
            <a:r>
              <a:rPr lang="de-DE" u="sng" dirty="0" smtClean="0"/>
              <a:t>einen Sohn Israels</a:t>
            </a:r>
            <a:r>
              <a:rPr lang="de-DE" dirty="0" smtClean="0"/>
              <a:t> rettet, rettet die ganze Welt“, oder, in anderen Übersetzungen: „Wer eine </a:t>
            </a:r>
            <a:r>
              <a:rPr lang="de-DE" u="sng" dirty="0" smtClean="0"/>
              <a:t>israelitische Seele</a:t>
            </a:r>
            <a:r>
              <a:rPr lang="de-DE" dirty="0" smtClean="0"/>
              <a:t> rettet, rettet die ganze Welt“, oder auch: „Wer </a:t>
            </a:r>
            <a:r>
              <a:rPr lang="de-DE" u="sng" dirty="0" smtClean="0"/>
              <a:t>ein Leben in Israel</a:t>
            </a:r>
            <a:r>
              <a:rPr lang="de-DE" dirty="0" smtClean="0"/>
              <a:t> rettet, rettet die ganze Menschheit“. </a:t>
            </a:r>
            <a:endParaRPr lang="fr-FR" dirty="0"/>
          </a:p>
        </p:txBody>
      </p:sp>
      <p:grpSp>
        <p:nvGrpSpPr>
          <p:cNvPr id="11" name="Group 10"/>
          <p:cNvGrpSpPr/>
          <p:nvPr/>
        </p:nvGrpSpPr>
        <p:grpSpPr>
          <a:xfrm>
            <a:off x="144016" y="260648"/>
            <a:ext cx="3923928" cy="2806572"/>
            <a:chOff x="144016" y="260648"/>
            <a:chExt cx="3923928" cy="2806572"/>
          </a:xfrm>
        </p:grpSpPr>
        <p:pic>
          <p:nvPicPr>
            <p:cNvPr id="52225" name="Picture 1"/>
            <p:cNvPicPr>
              <a:picLocks noChangeAspect="1" noChangeArrowheads="1"/>
            </p:cNvPicPr>
            <p:nvPr/>
          </p:nvPicPr>
          <p:blipFill>
            <a:blip r:embed="rId2" cstate="print"/>
            <a:srcRect/>
            <a:stretch>
              <a:fillRect/>
            </a:stretch>
          </p:blipFill>
          <p:spPr bwMode="auto">
            <a:xfrm flipH="1">
              <a:off x="323527" y="260648"/>
              <a:ext cx="3506884" cy="2160240"/>
            </a:xfrm>
            <a:prstGeom prst="rect">
              <a:avLst/>
            </a:prstGeom>
            <a:noFill/>
            <a:ln w="9525">
              <a:noFill/>
              <a:miter lim="800000"/>
              <a:headEnd/>
              <a:tailEnd/>
            </a:ln>
          </p:spPr>
        </p:pic>
        <p:sp>
          <p:nvSpPr>
            <p:cNvPr id="4" name="Rectangle 3"/>
            <p:cNvSpPr/>
            <p:nvPr/>
          </p:nvSpPr>
          <p:spPr>
            <a:xfrm>
              <a:off x="144016" y="2420889"/>
              <a:ext cx="3923928" cy="646331"/>
            </a:xfrm>
            <a:prstGeom prst="rect">
              <a:avLst/>
            </a:prstGeom>
          </p:spPr>
          <p:txBody>
            <a:bodyPr wrap="square">
              <a:spAutoFit/>
            </a:bodyPr>
            <a:lstStyle/>
            <a:p>
              <a:r>
                <a:rPr lang="de-DE" dirty="0" smtClean="0"/>
                <a:t>Steven Spielberg, </a:t>
              </a:r>
              <a:r>
                <a:rPr lang="de-DE" i="1" dirty="0" smtClean="0"/>
                <a:t>Schindlers Liste</a:t>
              </a:r>
              <a:r>
                <a:rPr lang="de-DE" dirty="0" smtClean="0"/>
                <a:t> (1993)</a:t>
              </a:r>
              <a:br>
                <a:rPr lang="de-DE" dirty="0" smtClean="0"/>
              </a:br>
              <a:endParaRPr lang="fr-FR" dirty="0"/>
            </a:p>
          </p:txBody>
        </p:sp>
      </p:grpSp>
      <p:sp>
        <p:nvSpPr>
          <p:cNvPr id="5" name="Rectangle 4"/>
          <p:cNvSpPr/>
          <p:nvPr/>
        </p:nvSpPr>
        <p:spPr>
          <a:xfrm>
            <a:off x="1835696" y="2996952"/>
            <a:ext cx="3096344" cy="923330"/>
          </a:xfrm>
          <a:prstGeom prst="rect">
            <a:avLst/>
          </a:prstGeom>
        </p:spPr>
        <p:txBody>
          <a:bodyPr wrap="square">
            <a:spAutoFit/>
          </a:bodyPr>
          <a:lstStyle/>
          <a:p>
            <a:r>
              <a:rPr lang="de-DE" dirty="0" smtClean="0"/>
              <a:t>Baruch Spinoza (1632–1677) </a:t>
            </a:r>
          </a:p>
          <a:p>
            <a:r>
              <a:rPr lang="de-DE" dirty="0" smtClean="0"/>
              <a:t>1656 ausgeschlossen</a:t>
            </a:r>
            <a:r>
              <a:rPr lang="fr-FR" dirty="0" smtClean="0"/>
              <a:t/>
            </a:r>
            <a:br>
              <a:rPr lang="fr-FR" dirty="0" smtClean="0"/>
            </a:br>
            <a:endParaRPr lang="fr-FR" dirty="0"/>
          </a:p>
        </p:txBody>
      </p:sp>
      <p:sp>
        <p:nvSpPr>
          <p:cNvPr id="52227" name="AutoShape 3" descr="Résultat de recherche d'images pour &quot;Baruch Spinoza (1632–1677)&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2229" name="Picture 5" descr="Résultat de recherche d'images pour &quot;Baruch Spinoza (1632–1677)&quot;"/>
          <p:cNvPicPr>
            <a:picLocks noChangeAspect="1" noChangeArrowheads="1"/>
          </p:cNvPicPr>
          <p:nvPr/>
        </p:nvPicPr>
        <p:blipFill>
          <a:blip r:embed="rId3" cstate="print"/>
          <a:srcRect l="17182" r="17528" b="26173"/>
          <a:stretch>
            <a:fillRect/>
          </a:stretch>
        </p:blipFill>
        <p:spPr bwMode="auto">
          <a:xfrm>
            <a:off x="395536" y="2996952"/>
            <a:ext cx="1368152" cy="1800200"/>
          </a:xfrm>
          <a:prstGeom prst="rect">
            <a:avLst/>
          </a:prstGeom>
          <a:noFill/>
        </p:spPr>
      </p:pic>
      <p:sp>
        <p:nvSpPr>
          <p:cNvPr id="8" name="Rectangle 7"/>
          <p:cNvSpPr/>
          <p:nvPr/>
        </p:nvSpPr>
        <p:spPr>
          <a:xfrm>
            <a:off x="1907704" y="3717032"/>
            <a:ext cx="6768752" cy="1200329"/>
          </a:xfrm>
          <a:prstGeom prst="rect">
            <a:avLst/>
          </a:prstGeom>
        </p:spPr>
        <p:txBody>
          <a:bodyPr wrap="square">
            <a:spAutoFit/>
          </a:bodyPr>
          <a:lstStyle/>
          <a:p>
            <a:r>
              <a:rPr lang="fr-FR" dirty="0" smtClean="0">
                <a:sym typeface="Wingdings"/>
              </a:rPr>
              <a:t> </a:t>
            </a:r>
            <a:r>
              <a:rPr lang="de-DE" dirty="0" smtClean="0"/>
              <a:t>Levinas : Es geht mit Spinoza um „das Ende der Mythologien, der Gewalt, die sie auf der Vernunft ausüben und in den Sitten verewigen. Der Rationalismus bedroht den jüdischen Glauben nicht. „</a:t>
            </a:r>
            <a:br>
              <a:rPr lang="de-DE" dirty="0" smtClean="0"/>
            </a:br>
            <a:endParaRPr lang="fr-FR" dirty="0"/>
          </a:p>
        </p:txBody>
      </p:sp>
      <p:sp>
        <p:nvSpPr>
          <p:cNvPr id="9" name="TextBox 8"/>
          <p:cNvSpPr txBox="1"/>
          <p:nvPr/>
        </p:nvSpPr>
        <p:spPr>
          <a:xfrm>
            <a:off x="395536" y="5157192"/>
            <a:ext cx="4836580" cy="646331"/>
          </a:xfrm>
          <a:prstGeom prst="rect">
            <a:avLst/>
          </a:prstGeom>
          <a:noFill/>
        </p:spPr>
        <p:txBody>
          <a:bodyPr wrap="none" rtlCol="0">
            <a:spAutoFit/>
          </a:bodyPr>
          <a:lstStyle/>
          <a:p>
            <a:r>
              <a:rPr lang="fr-FR" dirty="0" smtClean="0"/>
              <a:t>Voltaire (1694-1778) </a:t>
            </a:r>
            <a:r>
              <a:rPr lang="fr-FR" dirty="0" err="1" smtClean="0"/>
              <a:t>und</a:t>
            </a:r>
            <a:r>
              <a:rPr lang="fr-FR" dirty="0" smtClean="0"/>
              <a:t> die </a:t>
            </a:r>
            <a:r>
              <a:rPr lang="fr-FR" dirty="0" err="1" smtClean="0"/>
              <a:t>Macht</a:t>
            </a:r>
            <a:r>
              <a:rPr lang="fr-FR" dirty="0" smtClean="0"/>
              <a:t> der </a:t>
            </a:r>
            <a:r>
              <a:rPr lang="fr-FR" dirty="0" err="1" smtClean="0"/>
              <a:t>Vernunft</a:t>
            </a:r>
            <a:r>
              <a:rPr lang="fr-FR" dirty="0" smtClean="0"/>
              <a:t>.</a:t>
            </a:r>
          </a:p>
          <a:p>
            <a:r>
              <a:rPr lang="fr-FR" dirty="0" err="1" smtClean="0"/>
              <a:t>Antijudaismus</a:t>
            </a:r>
            <a:r>
              <a:rPr lang="fr-FR" dirty="0" smtClean="0"/>
              <a:t> </a:t>
            </a:r>
            <a:r>
              <a:rPr lang="fr-FR" dirty="0" err="1" smtClean="0"/>
              <a:t>ist</a:t>
            </a:r>
            <a:r>
              <a:rPr lang="fr-FR" dirty="0" smtClean="0"/>
              <a:t> </a:t>
            </a:r>
            <a:r>
              <a:rPr lang="fr-FR" dirty="0" err="1" smtClean="0"/>
              <a:t>nicht</a:t>
            </a:r>
            <a:r>
              <a:rPr lang="fr-FR" dirty="0" smtClean="0"/>
              <a:t> </a:t>
            </a:r>
            <a:r>
              <a:rPr lang="fr-FR" dirty="0" err="1" smtClean="0"/>
              <a:t>gleich</a:t>
            </a:r>
            <a:r>
              <a:rPr lang="fr-FR" dirty="0" smtClean="0"/>
              <a:t> </a:t>
            </a:r>
            <a:r>
              <a:rPr lang="fr-FR" dirty="0" err="1" smtClean="0"/>
              <a:t>Antisemitismus</a:t>
            </a:r>
            <a:r>
              <a:rPr lang="fr-FR" dirty="0" smtClean="0"/>
              <a:t>!</a:t>
            </a:r>
            <a:endParaRPr lang="fr-FR" dirty="0"/>
          </a:p>
        </p:txBody>
      </p:sp>
      <p:pic>
        <p:nvPicPr>
          <p:cNvPr id="52231" name="Picture 7" descr="Résultat de recherche d'images pour &quot;voltaire&quot;"/>
          <p:cNvPicPr>
            <a:picLocks noChangeAspect="1" noChangeArrowheads="1"/>
          </p:cNvPicPr>
          <p:nvPr/>
        </p:nvPicPr>
        <p:blipFill>
          <a:blip r:embed="rId4" cstate="print"/>
          <a:srcRect/>
          <a:stretch>
            <a:fillRect/>
          </a:stretch>
        </p:blipFill>
        <p:spPr bwMode="auto">
          <a:xfrm>
            <a:off x="7276714" y="4581128"/>
            <a:ext cx="1759782" cy="21328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3816424" cy="369332"/>
          </a:xfrm>
          <a:prstGeom prst="rect">
            <a:avLst/>
          </a:prstGeom>
        </p:spPr>
        <p:txBody>
          <a:bodyPr wrap="square">
            <a:spAutoFit/>
          </a:bodyPr>
          <a:lstStyle/>
          <a:p>
            <a:r>
              <a:rPr lang="fr-FR" dirty="0" smtClean="0">
                <a:sym typeface="Wingdings"/>
              </a:rPr>
              <a:t> </a:t>
            </a:r>
            <a:r>
              <a:rPr lang="fr-FR" dirty="0" err="1" smtClean="0"/>
              <a:t>Bildung</a:t>
            </a:r>
            <a:r>
              <a:rPr lang="fr-FR" dirty="0" smtClean="0"/>
              <a:t> </a:t>
            </a:r>
            <a:r>
              <a:rPr lang="fr-FR" dirty="0" err="1" smtClean="0"/>
              <a:t>als</a:t>
            </a:r>
            <a:r>
              <a:rPr lang="fr-FR" dirty="0" smtClean="0"/>
              <a:t> </a:t>
            </a:r>
            <a:r>
              <a:rPr lang="fr-FR" dirty="0" err="1" smtClean="0"/>
              <a:t>entscheidender</a:t>
            </a:r>
            <a:r>
              <a:rPr lang="fr-FR" dirty="0" smtClean="0"/>
              <a:t> </a:t>
            </a:r>
            <a:r>
              <a:rPr lang="fr-FR" dirty="0" err="1" smtClean="0"/>
              <a:t>Wert</a:t>
            </a:r>
            <a:r>
              <a:rPr lang="fr-FR" dirty="0" smtClean="0"/>
              <a:t> </a:t>
            </a:r>
            <a:endParaRPr lang="fr-FR" dirty="0"/>
          </a:p>
        </p:txBody>
      </p:sp>
      <p:grpSp>
        <p:nvGrpSpPr>
          <p:cNvPr id="6" name="Group 5"/>
          <p:cNvGrpSpPr/>
          <p:nvPr/>
        </p:nvGrpSpPr>
        <p:grpSpPr>
          <a:xfrm>
            <a:off x="539552" y="836712"/>
            <a:ext cx="1493912" cy="2806571"/>
            <a:chOff x="539552" y="836712"/>
            <a:chExt cx="1493912" cy="2806571"/>
          </a:xfrm>
        </p:grpSpPr>
        <p:sp>
          <p:nvSpPr>
            <p:cNvPr id="3" name="Rectangle 2"/>
            <p:cNvSpPr/>
            <p:nvPr/>
          </p:nvSpPr>
          <p:spPr>
            <a:xfrm>
              <a:off x="539552" y="2996952"/>
              <a:ext cx="1493912" cy="646331"/>
            </a:xfrm>
            <a:prstGeom prst="rect">
              <a:avLst/>
            </a:prstGeom>
          </p:spPr>
          <p:txBody>
            <a:bodyPr wrap="square">
              <a:spAutoFit/>
            </a:bodyPr>
            <a:lstStyle/>
            <a:p>
              <a:pPr algn="ctr"/>
              <a:r>
                <a:rPr lang="fr-FR" dirty="0" smtClean="0"/>
                <a:t>Adolf </a:t>
              </a:r>
              <a:r>
                <a:rPr lang="fr-FR" dirty="0" err="1" smtClean="0"/>
                <a:t>Jellinek</a:t>
              </a:r>
              <a:endParaRPr lang="fr-FR" dirty="0" smtClean="0"/>
            </a:p>
            <a:p>
              <a:pPr algn="ctr"/>
              <a:r>
                <a:rPr lang="fr-FR" dirty="0" smtClean="0"/>
                <a:t>(1821-1893) </a:t>
              </a:r>
              <a:endParaRPr lang="fr-FR" dirty="0"/>
            </a:p>
          </p:txBody>
        </p:sp>
        <p:pic>
          <p:nvPicPr>
            <p:cNvPr id="23553" name="Picture 1"/>
            <p:cNvPicPr>
              <a:picLocks noChangeAspect="1" noChangeArrowheads="1"/>
            </p:cNvPicPr>
            <p:nvPr/>
          </p:nvPicPr>
          <p:blipFill>
            <a:blip r:embed="rId2" cstate="print"/>
            <a:srcRect/>
            <a:stretch>
              <a:fillRect/>
            </a:stretch>
          </p:blipFill>
          <p:spPr bwMode="auto">
            <a:xfrm>
              <a:off x="683568" y="836712"/>
              <a:ext cx="1296144" cy="2160240"/>
            </a:xfrm>
            <a:prstGeom prst="rect">
              <a:avLst/>
            </a:prstGeom>
            <a:noFill/>
            <a:ln w="9525">
              <a:noFill/>
              <a:miter lim="800000"/>
              <a:headEnd/>
              <a:tailEnd/>
            </a:ln>
          </p:spPr>
        </p:pic>
      </p:grpSp>
      <p:sp>
        <p:nvSpPr>
          <p:cNvPr id="5" name="Rectangle 4"/>
          <p:cNvSpPr/>
          <p:nvPr/>
        </p:nvSpPr>
        <p:spPr>
          <a:xfrm>
            <a:off x="2051720" y="908720"/>
            <a:ext cx="6948264" cy="1200329"/>
          </a:xfrm>
          <a:prstGeom prst="rect">
            <a:avLst/>
          </a:prstGeom>
        </p:spPr>
        <p:txBody>
          <a:bodyPr wrap="square">
            <a:spAutoFit/>
          </a:bodyPr>
          <a:lstStyle/>
          <a:p>
            <a:r>
              <a:rPr lang="de-DE" dirty="0" smtClean="0"/>
              <a:t>(1848) „Die Juden sind Deutsche in Österreich, Böhmen, Ungarn, Galizien, Mähren und Schlesien. In den Ländern, in denen eine Mischung der Sprachen stattfndet, vertreten die Juden die deutsche Sprache, die </a:t>
            </a:r>
            <a:r>
              <a:rPr lang="de-DE" b="1" dirty="0" smtClean="0"/>
              <a:t>Trägerin der Kultur, Bildung und Wissenschaft</a:t>
            </a:r>
            <a:r>
              <a:rPr lang="de-DE" dirty="0" smtClean="0"/>
              <a:t>.“ </a:t>
            </a:r>
            <a:endParaRPr lang="fr-FR" dirty="0"/>
          </a:p>
        </p:txBody>
      </p:sp>
      <p:pic>
        <p:nvPicPr>
          <p:cNvPr id="23555" name="Picture 3" descr="Résultat de recherche d'images pour &quot;Götz aly warum die juden&quot;"/>
          <p:cNvPicPr>
            <a:picLocks noChangeAspect="1" noChangeArrowheads="1"/>
          </p:cNvPicPr>
          <p:nvPr/>
        </p:nvPicPr>
        <p:blipFill>
          <a:blip r:embed="rId3" cstate="print"/>
          <a:srcRect/>
          <a:stretch>
            <a:fillRect/>
          </a:stretch>
        </p:blipFill>
        <p:spPr bwMode="auto">
          <a:xfrm>
            <a:off x="2195736" y="2276872"/>
            <a:ext cx="2869934" cy="4392936"/>
          </a:xfrm>
          <a:prstGeom prst="rect">
            <a:avLst/>
          </a:prstGeom>
          <a:noFill/>
        </p:spPr>
      </p:pic>
      <p:sp>
        <p:nvSpPr>
          <p:cNvPr id="8" name="TextBox 7"/>
          <p:cNvSpPr txBox="1"/>
          <p:nvPr/>
        </p:nvSpPr>
        <p:spPr>
          <a:xfrm>
            <a:off x="5220072" y="2276872"/>
            <a:ext cx="3694666" cy="369332"/>
          </a:xfrm>
          <a:prstGeom prst="rect">
            <a:avLst/>
          </a:prstGeom>
          <a:noFill/>
        </p:spPr>
        <p:txBody>
          <a:bodyPr wrap="none" rtlCol="0">
            <a:spAutoFit/>
          </a:bodyPr>
          <a:lstStyle/>
          <a:p>
            <a:r>
              <a:rPr lang="fr-FR" dirty="0" err="1" smtClean="0"/>
              <a:t>Kinder</a:t>
            </a:r>
            <a:r>
              <a:rPr lang="fr-FR" dirty="0" smtClean="0"/>
              <a:t> in </a:t>
            </a:r>
            <a:r>
              <a:rPr lang="fr-FR" dirty="0" err="1" smtClean="0"/>
              <a:t>unterschiedlichen</a:t>
            </a:r>
            <a:r>
              <a:rPr lang="fr-FR" dirty="0" smtClean="0"/>
              <a:t> </a:t>
            </a:r>
            <a:r>
              <a:rPr lang="fr-FR" dirty="0" err="1" smtClean="0"/>
              <a:t>Milieus</a:t>
            </a:r>
            <a:r>
              <a:rPr lang="fr-FR" dirty="0" smtClean="0"/>
              <a:t> …</a:t>
            </a:r>
            <a:endParaRPr lang="fr-FR" dirty="0"/>
          </a:p>
        </p:txBody>
      </p:sp>
      <p:sp>
        <p:nvSpPr>
          <p:cNvPr id="9" name="TextBox 8"/>
          <p:cNvSpPr txBox="1"/>
          <p:nvPr/>
        </p:nvSpPr>
        <p:spPr>
          <a:xfrm>
            <a:off x="5220072" y="2852936"/>
            <a:ext cx="3672408" cy="1754326"/>
          </a:xfrm>
          <a:prstGeom prst="rect">
            <a:avLst/>
          </a:prstGeom>
          <a:noFill/>
        </p:spPr>
        <p:txBody>
          <a:bodyPr wrap="square" rtlCol="0">
            <a:spAutoFit/>
          </a:bodyPr>
          <a:lstStyle/>
          <a:p>
            <a:r>
              <a:rPr lang="de-DE" dirty="0" smtClean="0"/>
              <a:t>Anteil von Juden mit Schulabschluss in Preußen von </a:t>
            </a:r>
            <a:r>
              <a:rPr lang="de-DE" b="1" dirty="0" smtClean="0"/>
              <a:t>1886 bis 1901</a:t>
            </a:r>
            <a:r>
              <a:rPr lang="de-DE" dirty="0" smtClean="0"/>
              <a:t/>
            </a:r>
            <a:br>
              <a:rPr lang="de-DE" dirty="0" smtClean="0"/>
            </a:br>
            <a:r>
              <a:rPr lang="de-DE" dirty="0" smtClean="0"/>
              <a:t>von </a:t>
            </a:r>
            <a:r>
              <a:rPr lang="de-DE" b="1" dirty="0" smtClean="0"/>
              <a:t>46,5 auf 56,3 </a:t>
            </a:r>
            <a:r>
              <a:rPr lang="de-DE" dirty="0" smtClean="0"/>
              <a:t>Prozent, bei den Kindern, die sich als christlich bezeichneten, ging es gerade von </a:t>
            </a:r>
            <a:r>
              <a:rPr lang="de-DE" b="1" dirty="0" smtClean="0"/>
              <a:t>6,3 auf 7,3 Prozent</a:t>
            </a:r>
            <a:r>
              <a:rPr lang="de-DE" dirty="0" smtClean="0"/>
              <a:t>. </a:t>
            </a:r>
            <a:endParaRPr lang="fr-FR" dirty="0"/>
          </a:p>
        </p:txBody>
      </p:sp>
      <p:sp>
        <p:nvSpPr>
          <p:cNvPr id="10" name="TextBox 9"/>
          <p:cNvSpPr txBox="1"/>
          <p:nvPr/>
        </p:nvSpPr>
        <p:spPr>
          <a:xfrm>
            <a:off x="5292080" y="4831992"/>
            <a:ext cx="3635896" cy="1477328"/>
          </a:xfrm>
          <a:prstGeom prst="rect">
            <a:avLst/>
          </a:prstGeom>
          <a:noFill/>
        </p:spPr>
        <p:txBody>
          <a:bodyPr wrap="square" rtlCol="0">
            <a:spAutoFit/>
          </a:bodyPr>
          <a:lstStyle/>
          <a:p>
            <a:r>
              <a:rPr lang="de-DE" dirty="0" smtClean="0"/>
              <a:t>=&gt; Begrenzungen damit auch Nichtjuden Studienplätze erhalten konnten (1887 in Odessa, und noch 1920  in Budapest)</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116632"/>
            <a:ext cx="6624736" cy="4247317"/>
          </a:xfrm>
          <a:prstGeom prst="rect">
            <a:avLst/>
          </a:prstGeom>
          <a:noFill/>
        </p:spPr>
        <p:txBody>
          <a:bodyPr wrap="square" rtlCol="0">
            <a:spAutoFit/>
          </a:bodyPr>
          <a:lstStyle/>
          <a:p>
            <a:r>
              <a:rPr lang="de-DE" dirty="0" smtClean="0"/>
              <a:t>„Der russische Bauer ist zuerst Bauer und dann Russe; </a:t>
            </a:r>
            <a:r>
              <a:rPr lang="de-DE" b="1" dirty="0" smtClean="0"/>
              <a:t>der jüdische zuerst Jude und dann Bauer</a:t>
            </a:r>
            <a:r>
              <a:rPr lang="de-DE" dirty="0" smtClean="0"/>
              <a:t>. (...) Man ist ein geistiger Mensch. Man gehört einem Volk, das seit zweitausend Jahren </a:t>
            </a:r>
            <a:r>
              <a:rPr lang="de-DE" b="1" dirty="0" smtClean="0"/>
              <a:t>keinen einzigen Analphabeten </a:t>
            </a:r>
            <a:r>
              <a:rPr lang="de-DE" dirty="0" smtClean="0"/>
              <a:t>gehabt hat (...). Während ringsum die anderen Bauern erst mühselig zu schreiben und zu lesen anfangen, wälzt der Jude hinter dem Pﬂug </a:t>
            </a:r>
            <a:r>
              <a:rPr lang="de-DE" b="1" dirty="0" smtClean="0"/>
              <a:t>die Probleme der Relativitätstheorie </a:t>
            </a:r>
            <a:r>
              <a:rPr lang="de-DE" dirty="0" smtClean="0"/>
              <a:t>in seinem Hirn. Für Bauern mit so komplizierten Gehirnen sind noch keine Ackergeräte erfunden worden. (...) </a:t>
            </a:r>
          </a:p>
          <a:p>
            <a:r>
              <a:rPr lang="de-DE" dirty="0" smtClean="0"/>
              <a:t>Wenn man also in Sowjetrussland Synagogen in Arbeiterklubs verwandelt und die Talmud-Schulen verbietet, weil sie angeblich religiöse sind, so müßte man sich zuerst ganz klar darüber sein, was bei den Ostjuden Wissenschaft, was Religion, was Nationalität ist. Aber </a:t>
            </a:r>
            <a:r>
              <a:rPr lang="de-DE" b="1" dirty="0" smtClean="0"/>
              <a:t>Wissenschaft ist ja bei ihnen Religion, und Religion – Nationalität</a:t>
            </a:r>
            <a:r>
              <a:rPr lang="de-DE" dirty="0" smtClean="0"/>
              <a:t>. Ihren Klerus bilden ihre Gelehrten, ihr Gebet ist eine nationale Äußerung.“ </a:t>
            </a:r>
            <a:endParaRPr lang="fr-FR" dirty="0"/>
          </a:p>
        </p:txBody>
      </p:sp>
      <p:sp>
        <p:nvSpPr>
          <p:cNvPr id="4" name="TextBox 3"/>
          <p:cNvSpPr txBox="1"/>
          <p:nvPr/>
        </p:nvSpPr>
        <p:spPr>
          <a:xfrm>
            <a:off x="179512" y="2060848"/>
            <a:ext cx="1656184" cy="646331"/>
          </a:xfrm>
          <a:prstGeom prst="rect">
            <a:avLst/>
          </a:prstGeom>
          <a:noFill/>
        </p:spPr>
        <p:txBody>
          <a:bodyPr wrap="square" rtlCol="0">
            <a:spAutoFit/>
          </a:bodyPr>
          <a:lstStyle/>
          <a:p>
            <a:pPr algn="ctr"/>
            <a:r>
              <a:rPr lang="fr-FR" dirty="0" smtClean="0"/>
              <a:t>Joseph Roth </a:t>
            </a:r>
          </a:p>
          <a:p>
            <a:pPr algn="ctr"/>
            <a:r>
              <a:rPr lang="fr-FR" dirty="0" smtClean="0"/>
              <a:t>(1894–1939)</a:t>
            </a:r>
            <a:endParaRPr lang="fr-FR" dirty="0"/>
          </a:p>
        </p:txBody>
      </p:sp>
      <p:pic>
        <p:nvPicPr>
          <p:cNvPr id="5" name="Picture 4"/>
          <p:cNvPicPr>
            <a:picLocks noChangeAspect="1" noChangeArrowheads="1"/>
          </p:cNvPicPr>
          <p:nvPr/>
        </p:nvPicPr>
        <p:blipFill>
          <a:blip r:embed="rId2" cstate="print"/>
          <a:srcRect/>
          <a:stretch>
            <a:fillRect/>
          </a:stretch>
        </p:blipFill>
        <p:spPr bwMode="auto">
          <a:xfrm>
            <a:off x="74712" y="116632"/>
            <a:ext cx="1905000" cy="1943100"/>
          </a:xfrm>
          <a:prstGeom prst="rect">
            <a:avLst/>
          </a:prstGeom>
          <a:noFill/>
          <a:ln w="9525">
            <a:noFill/>
            <a:miter lim="800000"/>
            <a:headEnd/>
            <a:tailEnd/>
          </a:ln>
        </p:spPr>
      </p:pic>
      <p:grpSp>
        <p:nvGrpSpPr>
          <p:cNvPr id="10" name="Group 9"/>
          <p:cNvGrpSpPr/>
          <p:nvPr/>
        </p:nvGrpSpPr>
        <p:grpSpPr>
          <a:xfrm>
            <a:off x="251520" y="4221088"/>
            <a:ext cx="1626750" cy="2374523"/>
            <a:chOff x="251520" y="4221088"/>
            <a:chExt cx="1626750" cy="2374523"/>
          </a:xfrm>
        </p:grpSpPr>
        <p:pic>
          <p:nvPicPr>
            <p:cNvPr id="7" name="Picture 2" descr="Résultat de recherche d'images pour &quot;stefan zweig&quot;"/>
            <p:cNvPicPr>
              <a:picLocks noChangeAspect="1" noChangeArrowheads="1"/>
            </p:cNvPicPr>
            <p:nvPr/>
          </p:nvPicPr>
          <p:blipFill>
            <a:blip r:embed="rId3" cstate="print"/>
            <a:srcRect/>
            <a:stretch>
              <a:fillRect/>
            </a:stretch>
          </p:blipFill>
          <p:spPr bwMode="auto">
            <a:xfrm>
              <a:off x="251520" y="4221088"/>
              <a:ext cx="1626750" cy="1742431"/>
            </a:xfrm>
            <a:prstGeom prst="rect">
              <a:avLst/>
            </a:prstGeom>
            <a:noFill/>
          </p:spPr>
        </p:pic>
        <p:sp>
          <p:nvSpPr>
            <p:cNvPr id="8" name="TextBox 7"/>
            <p:cNvSpPr txBox="1"/>
            <p:nvPr/>
          </p:nvSpPr>
          <p:spPr>
            <a:xfrm>
              <a:off x="337657" y="5949280"/>
              <a:ext cx="1426031" cy="646331"/>
            </a:xfrm>
            <a:prstGeom prst="rect">
              <a:avLst/>
            </a:prstGeom>
            <a:noFill/>
          </p:spPr>
          <p:txBody>
            <a:bodyPr wrap="none" rtlCol="0">
              <a:spAutoFit/>
            </a:bodyPr>
            <a:lstStyle/>
            <a:p>
              <a:pPr algn="ctr"/>
              <a:r>
                <a:rPr lang="fr-FR" dirty="0" smtClean="0"/>
                <a:t>Stefan Zweig </a:t>
              </a:r>
            </a:p>
            <a:p>
              <a:pPr algn="ctr"/>
              <a:r>
                <a:rPr lang="fr-FR" dirty="0" smtClean="0"/>
                <a:t>(1881-1942)</a:t>
              </a:r>
              <a:endParaRPr lang="fr-FR" dirty="0"/>
            </a:p>
          </p:txBody>
        </p:sp>
      </p:grpSp>
      <p:sp>
        <p:nvSpPr>
          <p:cNvPr id="9" name="TextBox 8"/>
          <p:cNvSpPr txBox="1"/>
          <p:nvPr/>
        </p:nvSpPr>
        <p:spPr>
          <a:xfrm>
            <a:off x="2267744" y="4437112"/>
            <a:ext cx="6840760" cy="2308324"/>
          </a:xfrm>
          <a:prstGeom prst="rect">
            <a:avLst/>
          </a:prstGeom>
          <a:noFill/>
        </p:spPr>
        <p:txBody>
          <a:bodyPr wrap="square" rtlCol="0">
            <a:spAutoFit/>
          </a:bodyPr>
          <a:lstStyle/>
          <a:p>
            <a:r>
              <a:rPr lang="de-DE" dirty="0" smtClean="0"/>
              <a:t>„Der eigentliche Wille des Juden, sein </a:t>
            </a:r>
            <a:r>
              <a:rPr lang="de-DE" b="1" dirty="0" smtClean="0"/>
              <a:t>immanentes Ideal ist der Aufstieg ins Geistige</a:t>
            </a:r>
            <a:r>
              <a:rPr lang="de-DE" dirty="0" smtClean="0"/>
              <a:t>, in eine höhere kulturelle Schicht. (...) [A]uch der ärmste  Hausierer, der seine Packen durch Wind und Wetter schleppt, wird versuchen, wenigstens einen Sohn unter den schwersten Opfern </a:t>
            </a:r>
            <a:r>
              <a:rPr lang="de-DE" b="1" dirty="0" smtClean="0"/>
              <a:t>studieren</a:t>
            </a:r>
            <a:r>
              <a:rPr lang="de-DE" dirty="0" smtClean="0"/>
              <a:t> zu lassen, und es wird als </a:t>
            </a:r>
            <a:r>
              <a:rPr lang="de-DE" b="1" dirty="0" smtClean="0"/>
              <a:t>Ehrentitel</a:t>
            </a:r>
            <a:r>
              <a:rPr lang="de-DE" dirty="0" smtClean="0"/>
              <a:t> für die ganze Familie betrachtet, jemanden in ihrer Mitte zu haben, der sichtbar im Geistigen gilt, einen Professor, einen Gelehrten, einen Musiker, als ob er durch seine Leistungen sie alle adelte.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332657"/>
            <a:ext cx="3114442" cy="369332"/>
          </a:xfrm>
          <a:prstGeom prst="rect">
            <a:avLst/>
          </a:prstGeom>
          <a:noFill/>
        </p:spPr>
        <p:txBody>
          <a:bodyPr wrap="square" rtlCol="0">
            <a:spAutoFit/>
          </a:bodyPr>
          <a:lstStyle/>
          <a:p>
            <a:r>
              <a:rPr lang="fr-FR" dirty="0" smtClean="0">
                <a:sym typeface="Wingdings"/>
              </a:rPr>
              <a:t> </a:t>
            </a:r>
            <a:r>
              <a:rPr lang="fr-FR" dirty="0" err="1" smtClean="0"/>
              <a:t>Ungewissheit</a:t>
            </a:r>
            <a:r>
              <a:rPr lang="fr-FR" dirty="0" smtClean="0"/>
              <a:t> </a:t>
            </a:r>
            <a:r>
              <a:rPr lang="fr-FR" dirty="0" err="1" smtClean="0"/>
              <a:t>und</a:t>
            </a:r>
            <a:r>
              <a:rPr lang="fr-FR" dirty="0" smtClean="0"/>
              <a:t> </a:t>
            </a:r>
            <a:r>
              <a:rPr lang="fr-FR" dirty="0" err="1" smtClean="0"/>
              <a:t>Hoffnung</a:t>
            </a:r>
            <a:r>
              <a:rPr lang="fr-FR" dirty="0" smtClean="0"/>
              <a:t> </a:t>
            </a:r>
            <a:endParaRPr lang="fr-FR" dirty="0"/>
          </a:p>
        </p:txBody>
      </p:sp>
      <p:pic>
        <p:nvPicPr>
          <p:cNvPr id="21506" name="Picture 2" descr="http://shalomalaikum.at/wp-content/uploads/2016/08/ShalomAlaikum_Logo_RGB-01-300x300.png"/>
          <p:cNvPicPr>
            <a:picLocks noChangeAspect="1" noChangeArrowheads="1"/>
          </p:cNvPicPr>
          <p:nvPr/>
        </p:nvPicPr>
        <p:blipFill>
          <a:blip r:embed="rId2" cstate="print"/>
          <a:srcRect/>
          <a:stretch>
            <a:fillRect/>
          </a:stretch>
        </p:blipFill>
        <p:spPr bwMode="auto">
          <a:xfrm>
            <a:off x="251520" y="692696"/>
            <a:ext cx="2857500" cy="2857500"/>
          </a:xfrm>
          <a:prstGeom prst="rect">
            <a:avLst/>
          </a:prstGeom>
          <a:noFill/>
        </p:spPr>
      </p:pic>
      <p:pic>
        <p:nvPicPr>
          <p:cNvPr id="21507" name="Picture 3"/>
          <p:cNvPicPr>
            <a:picLocks noChangeAspect="1" noChangeArrowheads="1"/>
          </p:cNvPicPr>
          <p:nvPr/>
        </p:nvPicPr>
        <p:blipFill>
          <a:blip r:embed="rId3" cstate="print"/>
          <a:srcRect/>
          <a:stretch>
            <a:fillRect/>
          </a:stretch>
        </p:blipFill>
        <p:spPr bwMode="auto">
          <a:xfrm>
            <a:off x="395536" y="4293096"/>
            <a:ext cx="6657975" cy="1438275"/>
          </a:xfrm>
          <a:prstGeom prst="rect">
            <a:avLst/>
          </a:prstGeom>
          <a:noFill/>
          <a:ln w="9525">
            <a:noFill/>
            <a:miter lim="800000"/>
            <a:headEnd/>
            <a:tailEnd/>
          </a:ln>
        </p:spPr>
      </p:pic>
      <p:sp>
        <p:nvSpPr>
          <p:cNvPr id="5" name="TextBox 4"/>
          <p:cNvSpPr txBox="1"/>
          <p:nvPr/>
        </p:nvSpPr>
        <p:spPr>
          <a:xfrm>
            <a:off x="4211960" y="3501008"/>
            <a:ext cx="4274568" cy="369332"/>
          </a:xfrm>
          <a:prstGeom prst="rect">
            <a:avLst/>
          </a:prstGeom>
          <a:noFill/>
        </p:spPr>
        <p:txBody>
          <a:bodyPr wrap="none" rtlCol="0">
            <a:spAutoFit/>
          </a:bodyPr>
          <a:lstStyle/>
          <a:p>
            <a:r>
              <a:rPr lang="fr-FR" dirty="0" smtClean="0"/>
              <a:t>Die </a:t>
            </a:r>
            <a:r>
              <a:rPr lang="fr-FR" dirty="0" err="1" smtClean="0"/>
              <a:t>Doppelseiten</a:t>
            </a:r>
            <a:r>
              <a:rPr lang="fr-FR" dirty="0" smtClean="0"/>
              <a:t> in </a:t>
            </a:r>
            <a:r>
              <a:rPr lang="fr-FR" i="1" dirty="0" err="1" smtClean="0"/>
              <a:t>Wina</a:t>
            </a:r>
            <a:r>
              <a:rPr lang="fr-FR" i="1" dirty="0" smtClean="0"/>
              <a:t> </a:t>
            </a:r>
            <a:r>
              <a:rPr lang="fr-FR" dirty="0" smtClean="0"/>
              <a:t>(</a:t>
            </a:r>
            <a:r>
              <a:rPr lang="fr-FR" dirty="0" err="1" smtClean="0"/>
              <a:t>November</a:t>
            </a:r>
            <a:r>
              <a:rPr lang="fr-FR" dirty="0" smtClean="0"/>
              <a:t> 2015)</a:t>
            </a:r>
            <a:endParaRPr lang="fr-FR" dirty="0"/>
          </a:p>
        </p:txBody>
      </p:sp>
      <p:grpSp>
        <p:nvGrpSpPr>
          <p:cNvPr id="8" name="Group 7"/>
          <p:cNvGrpSpPr/>
          <p:nvPr/>
        </p:nvGrpSpPr>
        <p:grpSpPr>
          <a:xfrm>
            <a:off x="3884174" y="210674"/>
            <a:ext cx="4808055" cy="3264396"/>
            <a:chOff x="3884174" y="210674"/>
            <a:chExt cx="4808055" cy="3264396"/>
          </a:xfrm>
        </p:grpSpPr>
        <p:pic>
          <p:nvPicPr>
            <p:cNvPr id="21508" name="Picture 4"/>
            <p:cNvPicPr>
              <a:picLocks noChangeAspect="1" noChangeArrowheads="1"/>
            </p:cNvPicPr>
            <p:nvPr/>
          </p:nvPicPr>
          <p:blipFill>
            <a:blip r:embed="rId4" cstate="print"/>
            <a:srcRect/>
            <a:stretch>
              <a:fillRect/>
            </a:stretch>
          </p:blipFill>
          <p:spPr bwMode="auto">
            <a:xfrm>
              <a:off x="3884174" y="210674"/>
              <a:ext cx="2338188" cy="3264396"/>
            </a:xfrm>
            <a:prstGeom prst="rect">
              <a:avLst/>
            </a:prstGeom>
            <a:noFill/>
            <a:ln w="9525">
              <a:noFill/>
              <a:miter lim="800000"/>
              <a:headEnd/>
              <a:tailEnd/>
            </a:ln>
          </p:spPr>
        </p:pic>
        <p:pic>
          <p:nvPicPr>
            <p:cNvPr id="21509" name="Picture 5"/>
            <p:cNvPicPr>
              <a:picLocks noChangeAspect="1" noChangeArrowheads="1"/>
            </p:cNvPicPr>
            <p:nvPr/>
          </p:nvPicPr>
          <p:blipFill>
            <a:blip r:embed="rId5" cstate="print"/>
            <a:srcRect/>
            <a:stretch>
              <a:fillRect/>
            </a:stretch>
          </p:blipFill>
          <p:spPr bwMode="auto">
            <a:xfrm>
              <a:off x="6372200" y="260648"/>
              <a:ext cx="2320029" cy="316835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ésultat de recherche d'images pour &quot;George sperec bober Ellis island site:.de&quot;"/>
          <p:cNvPicPr>
            <a:picLocks noChangeAspect="1" noChangeArrowheads="1"/>
          </p:cNvPicPr>
          <p:nvPr/>
        </p:nvPicPr>
        <p:blipFill>
          <a:blip r:embed="rId2" cstate="print"/>
          <a:srcRect/>
          <a:stretch>
            <a:fillRect/>
          </a:stretch>
        </p:blipFill>
        <p:spPr bwMode="auto">
          <a:xfrm>
            <a:off x="251520" y="260648"/>
            <a:ext cx="2598515" cy="3960439"/>
          </a:xfrm>
          <a:prstGeom prst="rect">
            <a:avLst/>
          </a:prstGeom>
          <a:noFill/>
        </p:spPr>
      </p:pic>
      <p:sp>
        <p:nvSpPr>
          <p:cNvPr id="3" name="TextBox 2"/>
          <p:cNvSpPr txBox="1"/>
          <p:nvPr/>
        </p:nvSpPr>
        <p:spPr>
          <a:xfrm>
            <a:off x="0" y="4221088"/>
            <a:ext cx="3024336" cy="646331"/>
          </a:xfrm>
          <a:prstGeom prst="rect">
            <a:avLst/>
          </a:prstGeom>
          <a:noFill/>
        </p:spPr>
        <p:txBody>
          <a:bodyPr wrap="square" rtlCol="0">
            <a:spAutoFit/>
          </a:bodyPr>
          <a:lstStyle/>
          <a:p>
            <a:pPr algn="ctr"/>
            <a:r>
              <a:rPr lang="de-DE" dirty="0" smtClean="0"/>
              <a:t>Georges Perec (1936–1982) </a:t>
            </a:r>
          </a:p>
          <a:p>
            <a:pPr algn="ctr"/>
            <a:r>
              <a:rPr lang="de-DE" dirty="0" smtClean="0"/>
              <a:t>u. Robert Bober (geb. 1931) </a:t>
            </a:r>
            <a:endParaRPr lang="fr-FR" dirty="0"/>
          </a:p>
        </p:txBody>
      </p:sp>
      <p:sp>
        <p:nvSpPr>
          <p:cNvPr id="4" name="Rectangle 3"/>
          <p:cNvSpPr/>
          <p:nvPr/>
        </p:nvSpPr>
        <p:spPr>
          <a:xfrm>
            <a:off x="2987824" y="260648"/>
            <a:ext cx="6156176" cy="4801314"/>
          </a:xfrm>
          <a:prstGeom prst="rect">
            <a:avLst/>
          </a:prstGeom>
        </p:spPr>
        <p:txBody>
          <a:bodyPr wrap="square">
            <a:spAutoFit/>
          </a:bodyPr>
          <a:lstStyle/>
          <a:p>
            <a:r>
              <a:rPr lang="de-DE" dirty="0" smtClean="0"/>
              <a:t>„Ellis Island ist für mich der eigentliche Ort des Exils, das heißt, der </a:t>
            </a:r>
            <a:r>
              <a:rPr lang="de-DE" b="1" dirty="0" smtClean="0"/>
              <a:t>Ort der Ortlosigkeit</a:t>
            </a:r>
            <a:r>
              <a:rPr lang="de-DE" dirty="0" smtClean="0"/>
              <a:t>, der Nichtort, das Nirgendwo.  (...) Was sich für mich hier fndet, sind keineswegs Anhaltspunkte, Wurzeln oder Spuren, sondern das Gegenteil davon: etwas Ungestaltes, an der Grenze des Sagbaren, etwas, das ich Umzäunung nennen kann oder Spaltung oder Einschnitt, und das für mich sehr eng und sehr vage mit der Tatsache verbunden ist, Jude zu sein. </a:t>
            </a:r>
          </a:p>
          <a:p>
            <a:r>
              <a:rPr lang="de-DE" b="1" dirty="0" smtClean="0"/>
              <a:t>Ich weiß nicht genau, was es heißt, Jude zu sein</a:t>
            </a:r>
            <a:r>
              <a:rPr lang="de-DE" dirty="0" smtClean="0"/>
              <a:t>, was es mir bedeutet, Jude zu sein. Es ist, wenn man so will, eine Selbstverständlichkeit, aber eine dürftige Selbstverständlichkeit, die mich mit nichts verbindet; es ist kein Zeichen von Zugehörigkeit, es ist nicht gebunden an einen Glauben, eine Religion, eine Praxis, eine Folklore, eine Sprache; es ist eher </a:t>
            </a:r>
            <a:r>
              <a:rPr lang="de-DE" b="1" dirty="0" smtClean="0"/>
              <a:t>eine Stille, eine Abwesenheit, eine Frage</a:t>
            </a:r>
            <a:r>
              <a:rPr lang="de-DE" dirty="0" smtClean="0"/>
              <a:t>, ein Infragestellen, eine Unentschlossenheit, eine Besorgnis : eine besorgte Gewissheit, hinter der sich eine andere, abstrakte, bleierne,</a:t>
            </a:r>
            <a:endParaRPr lang="fr-FR" dirty="0"/>
          </a:p>
        </p:txBody>
      </p:sp>
      <p:sp>
        <p:nvSpPr>
          <p:cNvPr id="5" name="TextBox 4"/>
          <p:cNvSpPr txBox="1"/>
          <p:nvPr/>
        </p:nvSpPr>
        <p:spPr>
          <a:xfrm>
            <a:off x="179512" y="5013176"/>
            <a:ext cx="8784976" cy="1754326"/>
          </a:xfrm>
          <a:prstGeom prst="rect">
            <a:avLst/>
          </a:prstGeom>
          <a:noFill/>
        </p:spPr>
        <p:txBody>
          <a:bodyPr wrap="square" rtlCol="0">
            <a:spAutoFit/>
          </a:bodyPr>
          <a:lstStyle/>
          <a:p>
            <a:r>
              <a:rPr lang="de-DE" b="1" u="sng" dirty="0" smtClean="0"/>
              <a:t>unerträgliche Gewissheit</a:t>
            </a:r>
            <a:r>
              <a:rPr lang="de-DE" dirty="0" smtClean="0"/>
              <a:t> verbirgt: die Gewissheit, als Jude gekennzeichnet worden zu sein, und weil Jude, Opfer, und das Leben nur dem Zufall und dem Exil zu verdanken. Ich hätte, wie nahe oder entfernte Vettern, in Haifa, in Baltimore, in Vancouver geboren werden können. Ich hätte Argentinier, Australier, Engländer oder Schwede sein können, doch in dem nahezu unbegrenzten Fächer dieser Möglichkeiten war mir gerade eines verboten: nämlich im Land meiner Vorfahren geboren zu werden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980728"/>
            <a:ext cx="8245424" cy="2585323"/>
          </a:xfrm>
          <a:prstGeom prst="rect">
            <a:avLst/>
          </a:prstGeom>
          <a:noFill/>
        </p:spPr>
        <p:txBody>
          <a:bodyPr wrap="square" rtlCol="0">
            <a:spAutoFit/>
          </a:bodyPr>
          <a:lstStyle/>
          <a:p>
            <a:r>
              <a:rPr lang="de-DE" dirty="0" smtClean="0"/>
              <a:t>- Kann es einfach von einer jüdischen Mutter geboren zu sein?</a:t>
            </a:r>
          </a:p>
          <a:p>
            <a:pPr>
              <a:buFontTx/>
              <a:buChar char="-"/>
            </a:pPr>
            <a:r>
              <a:rPr lang="de-DE" dirty="0" smtClean="0"/>
              <a:t> Ein Mal im Jahr für Jom Kippur zur Synagoge zu gehen?</a:t>
            </a:r>
          </a:p>
          <a:p>
            <a:pPr>
              <a:buFontTx/>
              <a:buChar char="-"/>
            </a:pPr>
            <a:r>
              <a:rPr lang="de-DE" dirty="0" smtClean="0"/>
              <a:t> Hinter der israelischen Regierung zu stehen, egal welche Politik?</a:t>
            </a:r>
          </a:p>
          <a:p>
            <a:pPr>
              <a:buFontTx/>
              <a:buChar char="-"/>
            </a:pPr>
            <a:r>
              <a:rPr lang="de-DE" dirty="0" smtClean="0"/>
              <a:t>Sein Sohn bei der Geburt zu verstümmeln? (Duden: „durch Abtrennen einzelner Körperteile schwer verletzen und entstellen“)</a:t>
            </a:r>
          </a:p>
          <a:p>
            <a:pPr>
              <a:buFontTx/>
              <a:buChar char="-"/>
            </a:pPr>
            <a:r>
              <a:rPr lang="de-DE" dirty="0" smtClean="0"/>
              <a:t> Koscher essen?</a:t>
            </a:r>
          </a:p>
          <a:p>
            <a:pPr>
              <a:buFontTx/>
              <a:buChar char="-"/>
            </a:pPr>
            <a:r>
              <a:rPr lang="de-DE" dirty="0" smtClean="0"/>
              <a:t> Familienmitglieder zu haben, die im KZ ermodert wurden?</a:t>
            </a:r>
          </a:p>
          <a:p>
            <a:pPr>
              <a:buFontTx/>
              <a:buChar char="-"/>
            </a:pPr>
            <a:r>
              <a:rPr lang="de-DE" dirty="0" smtClean="0"/>
              <a:t> Oder eher die Bedeutung von Studieren hoch zu schätzen, Werte von Solidarität auszuleben und Migrationen positiv zu beurteilen?</a:t>
            </a:r>
          </a:p>
        </p:txBody>
      </p:sp>
      <p:sp>
        <p:nvSpPr>
          <p:cNvPr id="3" name="Rectangle 2"/>
          <p:cNvSpPr/>
          <p:nvPr/>
        </p:nvSpPr>
        <p:spPr>
          <a:xfrm>
            <a:off x="1" y="0"/>
            <a:ext cx="9144000" cy="769441"/>
          </a:xfrm>
          <a:prstGeom prst="rect">
            <a:avLst/>
          </a:prstGeom>
        </p:spPr>
        <p:txBody>
          <a:bodyPr wrap="square">
            <a:spAutoFit/>
          </a:bodyPr>
          <a:lstStyle/>
          <a:p>
            <a:pPr marL="342900" indent="-342900"/>
            <a:r>
              <a:rPr lang="de-DE" sz="4400" dirty="0" smtClean="0"/>
              <a:t>Was ist es also, Jude zu sein?</a:t>
            </a:r>
            <a:endParaRPr lang="de-AT" sz="4400" dirty="0"/>
          </a:p>
        </p:txBody>
      </p:sp>
      <p:pic>
        <p:nvPicPr>
          <p:cNvPr id="18434" name="Picture 2" descr="Image associée"/>
          <p:cNvPicPr>
            <a:picLocks noChangeAspect="1" noChangeArrowheads="1"/>
          </p:cNvPicPr>
          <p:nvPr/>
        </p:nvPicPr>
        <p:blipFill>
          <a:blip r:embed="rId2" cstate="print"/>
          <a:srcRect l="7791" t="6925" r="9109" b="7667"/>
          <a:stretch>
            <a:fillRect/>
          </a:stretch>
        </p:blipFill>
        <p:spPr bwMode="auto">
          <a:xfrm>
            <a:off x="827584" y="3861048"/>
            <a:ext cx="4608512" cy="2664296"/>
          </a:xfrm>
          <a:prstGeom prst="rect">
            <a:avLst/>
          </a:prstGeom>
          <a:noFill/>
        </p:spPr>
      </p:pic>
      <p:pic>
        <p:nvPicPr>
          <p:cNvPr id="5" name="Picture 4" descr="http://www.konturen.cc/assets/images/f/segal_judentum_cover-c2488caf.jpg"/>
          <p:cNvPicPr>
            <a:picLocks noChangeAspect="1" noChangeArrowheads="1"/>
          </p:cNvPicPr>
          <p:nvPr/>
        </p:nvPicPr>
        <p:blipFill>
          <a:blip r:embed="rId3" cstate="print"/>
          <a:srcRect/>
          <a:stretch>
            <a:fillRect/>
          </a:stretch>
        </p:blipFill>
        <p:spPr bwMode="auto">
          <a:xfrm>
            <a:off x="6588224" y="3501008"/>
            <a:ext cx="2141983" cy="32129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388424" cy="3693319"/>
          </a:xfrm>
          <a:prstGeom prst="rect">
            <a:avLst/>
          </a:prstGeom>
        </p:spPr>
        <p:txBody>
          <a:bodyPr wrap="square">
            <a:spAutoFit/>
          </a:bodyPr>
          <a:lstStyle/>
          <a:p>
            <a:r>
              <a:rPr lang="de-DE" dirty="0" smtClean="0"/>
              <a:t>„Ich frage auch nicht, warum die Mauern von Jericho beim Trompetenschall zusammenstürzten. Es sind abermals Wunder, die Gott zu Gunsten des Volkes vollbringt, dessen König er ist; in das Gebiet der Geschichte gehört dergleichen nicht. Auch mit welchem Rechte Josua eine Anzahl Dörfer zerstörte, deren Einwohner nie von ihm gehört, will ich nicht untersuchen. Die Juden sagten: wir sind die Nachkommen Abrahams; dieser ist vor 440 Jahren durch Euer Land gekommen, somit ist dasselbe unser Eigentum und wir müssen Eure Mütter, Weiber und Kinder umbringen.</a:t>
            </a:r>
          </a:p>
          <a:p>
            <a:r>
              <a:rPr lang="de-DE" dirty="0" smtClean="0"/>
              <a:t/>
            </a:r>
            <a:br>
              <a:rPr lang="de-DE" dirty="0" smtClean="0"/>
            </a:br>
            <a:r>
              <a:rPr lang="de-DE" dirty="0" smtClean="0"/>
              <a:t>Fabricius und Holstenius haben die Frage aufgeworfen: was die Deutschen sagen würden, wenn ein Norweger mit ein paar hundert seiner Landsleute in Deutschland einfele und erklärte: Vor 400 Jahren ist der Sohn eines Töpfers aus unserm Lande durch Wien gereist, folglich ist Österreich unser Eigentum und wir kommen, seine Einwohner im Namen des Herrn zu ermorden.“  (</a:t>
            </a:r>
            <a:r>
              <a:rPr lang="de-DE" i="1" dirty="0" smtClean="0"/>
              <a:t>Über den Geist und die Sitten der Nationen</a:t>
            </a:r>
            <a:r>
              <a:rPr lang="de-DE" dirty="0" smtClean="0"/>
              <a:t>, 1756)</a:t>
            </a:r>
            <a:endParaRPr lang="fr-FR" dirty="0"/>
          </a:p>
        </p:txBody>
      </p:sp>
      <p:sp>
        <p:nvSpPr>
          <p:cNvPr id="3" name="Rectangle 2"/>
          <p:cNvSpPr/>
          <p:nvPr/>
        </p:nvSpPr>
        <p:spPr>
          <a:xfrm>
            <a:off x="323528" y="4509120"/>
            <a:ext cx="3096344" cy="1477328"/>
          </a:xfrm>
          <a:prstGeom prst="rect">
            <a:avLst/>
          </a:prstGeom>
        </p:spPr>
        <p:txBody>
          <a:bodyPr wrap="square">
            <a:spAutoFit/>
          </a:bodyPr>
          <a:lstStyle/>
          <a:p>
            <a:r>
              <a:rPr lang="de-DE" dirty="0" smtClean="0"/>
              <a:t>Mit zwei Dekreten aus den Jahren 1791 und 1792 wurden</a:t>
            </a:r>
            <a:br>
              <a:rPr lang="de-DE" dirty="0" smtClean="0"/>
            </a:br>
            <a:r>
              <a:rPr lang="de-DE" dirty="0" smtClean="0"/>
              <a:t>die Juden zu französischen Bürgern. </a:t>
            </a:r>
            <a:br>
              <a:rPr lang="de-DE" dirty="0" smtClean="0"/>
            </a:br>
            <a:endParaRPr lang="fr-FR" dirty="0"/>
          </a:p>
        </p:txBody>
      </p:sp>
      <p:pic>
        <p:nvPicPr>
          <p:cNvPr id="51201" name="Picture 1"/>
          <p:cNvPicPr>
            <a:picLocks noChangeAspect="1" noChangeArrowheads="1"/>
          </p:cNvPicPr>
          <p:nvPr/>
        </p:nvPicPr>
        <p:blipFill>
          <a:blip r:embed="rId2" cstate="print"/>
          <a:srcRect/>
          <a:stretch>
            <a:fillRect/>
          </a:stretch>
        </p:blipFill>
        <p:spPr bwMode="auto">
          <a:xfrm>
            <a:off x="4572000" y="4077072"/>
            <a:ext cx="2542489" cy="258053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04664"/>
            <a:ext cx="5616624" cy="923330"/>
          </a:xfrm>
          <a:prstGeom prst="rect">
            <a:avLst/>
          </a:prstGeom>
        </p:spPr>
        <p:txBody>
          <a:bodyPr wrap="square">
            <a:spAutoFit/>
          </a:bodyPr>
          <a:lstStyle/>
          <a:p>
            <a:r>
              <a:rPr lang="fr-FR" dirty="0" smtClean="0">
                <a:sym typeface="Wingdings"/>
              </a:rPr>
              <a:t> </a:t>
            </a:r>
            <a:r>
              <a:rPr lang="fr-FR" dirty="0" smtClean="0"/>
              <a:t>Die </a:t>
            </a:r>
            <a:r>
              <a:rPr lang="fr-FR" dirty="0" err="1" smtClean="0"/>
              <a:t>Haskala</a:t>
            </a:r>
            <a:r>
              <a:rPr lang="fr-FR" dirty="0" smtClean="0"/>
              <a:t> </a:t>
            </a:r>
            <a:r>
              <a:rPr lang="fr-FR" dirty="0" err="1" smtClean="0"/>
              <a:t>und</a:t>
            </a:r>
            <a:r>
              <a:rPr lang="fr-FR" dirty="0" smtClean="0"/>
              <a:t> Moses Mendelssohn (1729–1786) </a:t>
            </a:r>
          </a:p>
          <a:p>
            <a:r>
              <a:rPr lang="de-DE" dirty="0" smtClean="0"/>
              <a:t>- Integration ohne Verzicht auf die jüdische Identität </a:t>
            </a:r>
          </a:p>
          <a:p>
            <a:r>
              <a:rPr lang="de-DE" dirty="0" smtClean="0"/>
              <a:t>- ‚Haskala‘ kommt vom hebräischen „sekhel“ (Vernunft)</a:t>
            </a:r>
            <a:endParaRPr lang="fr-FR" dirty="0"/>
          </a:p>
        </p:txBody>
      </p:sp>
      <p:pic>
        <p:nvPicPr>
          <p:cNvPr id="50178" name="Picture 2" descr="Résultat de recherche d'images pour &quot;Moses Mendelssohn&quot;"/>
          <p:cNvPicPr>
            <a:picLocks noChangeAspect="1" noChangeArrowheads="1"/>
          </p:cNvPicPr>
          <p:nvPr/>
        </p:nvPicPr>
        <p:blipFill>
          <a:blip r:embed="rId2" cstate="print"/>
          <a:srcRect b="11160"/>
          <a:stretch>
            <a:fillRect/>
          </a:stretch>
        </p:blipFill>
        <p:spPr bwMode="auto">
          <a:xfrm>
            <a:off x="5940152" y="260648"/>
            <a:ext cx="2436725" cy="2791272"/>
          </a:xfrm>
          <a:prstGeom prst="rect">
            <a:avLst/>
          </a:prstGeom>
          <a:noFill/>
        </p:spPr>
      </p:pic>
      <p:sp>
        <p:nvSpPr>
          <p:cNvPr id="6" name="Rectangle 5"/>
          <p:cNvSpPr/>
          <p:nvPr/>
        </p:nvSpPr>
        <p:spPr>
          <a:xfrm>
            <a:off x="395536" y="1772816"/>
            <a:ext cx="5184576" cy="646331"/>
          </a:xfrm>
          <a:prstGeom prst="rect">
            <a:avLst/>
          </a:prstGeom>
        </p:spPr>
        <p:txBody>
          <a:bodyPr wrap="square">
            <a:spAutoFit/>
          </a:bodyPr>
          <a:lstStyle/>
          <a:p>
            <a:r>
              <a:rPr lang="fr-FR" dirty="0" smtClean="0">
                <a:sym typeface="Wingdings"/>
              </a:rPr>
              <a:t> </a:t>
            </a:r>
            <a:r>
              <a:rPr lang="fr-FR" dirty="0" smtClean="0"/>
              <a:t>1897: Der Bund (Allgemeine </a:t>
            </a:r>
            <a:r>
              <a:rPr lang="fr-FR" dirty="0" err="1" smtClean="0"/>
              <a:t>jüdische</a:t>
            </a:r>
            <a:r>
              <a:rPr lang="fr-FR" dirty="0" smtClean="0"/>
              <a:t> </a:t>
            </a:r>
            <a:r>
              <a:rPr lang="fr-FR" dirty="0" err="1" smtClean="0"/>
              <a:t>Arbeiterbund</a:t>
            </a:r>
            <a:r>
              <a:rPr lang="fr-FR" dirty="0" smtClean="0"/>
              <a:t> </a:t>
            </a:r>
            <a:r>
              <a:rPr lang="de-DE" dirty="0" smtClean="0"/>
              <a:t>von Litauen, Polen und Russland)</a:t>
            </a:r>
            <a:endParaRPr lang="fr-FR" dirty="0"/>
          </a:p>
        </p:txBody>
      </p:sp>
      <p:grpSp>
        <p:nvGrpSpPr>
          <p:cNvPr id="14" name="Group 13"/>
          <p:cNvGrpSpPr/>
          <p:nvPr/>
        </p:nvGrpSpPr>
        <p:grpSpPr>
          <a:xfrm>
            <a:off x="179512" y="3501008"/>
            <a:ext cx="3832870" cy="3177644"/>
            <a:chOff x="179512" y="3501008"/>
            <a:chExt cx="3832870" cy="3177644"/>
          </a:xfrm>
        </p:grpSpPr>
        <p:pic>
          <p:nvPicPr>
            <p:cNvPr id="50180" name="Picture 4" descr="https://upload.wikimedia.org/wikipedia/commons/5/52/Bund_Odessa_1905.jpg"/>
            <p:cNvPicPr>
              <a:picLocks noChangeAspect="1" noChangeArrowheads="1"/>
            </p:cNvPicPr>
            <p:nvPr/>
          </p:nvPicPr>
          <p:blipFill>
            <a:blip r:embed="rId3" cstate="print"/>
            <a:srcRect/>
            <a:stretch>
              <a:fillRect/>
            </a:stretch>
          </p:blipFill>
          <p:spPr bwMode="auto">
            <a:xfrm>
              <a:off x="179512" y="3501008"/>
              <a:ext cx="3832870" cy="2782439"/>
            </a:xfrm>
            <a:prstGeom prst="rect">
              <a:avLst/>
            </a:prstGeom>
            <a:noFill/>
          </p:spPr>
        </p:pic>
        <p:sp>
          <p:nvSpPr>
            <p:cNvPr id="9" name="TextBox 8"/>
            <p:cNvSpPr txBox="1"/>
            <p:nvPr/>
          </p:nvSpPr>
          <p:spPr>
            <a:xfrm>
              <a:off x="1403289" y="6309320"/>
              <a:ext cx="1385316" cy="369332"/>
            </a:xfrm>
            <a:prstGeom prst="rect">
              <a:avLst/>
            </a:prstGeom>
            <a:noFill/>
          </p:spPr>
          <p:txBody>
            <a:bodyPr wrap="none" rtlCol="0">
              <a:spAutoFit/>
            </a:bodyPr>
            <a:lstStyle/>
            <a:p>
              <a:r>
                <a:rPr lang="fr-FR" dirty="0" smtClean="0"/>
                <a:t>Odessa 1905</a:t>
              </a:r>
              <a:endParaRPr lang="fr-FR" dirty="0"/>
            </a:p>
          </p:txBody>
        </p:sp>
      </p:grpSp>
      <p:grpSp>
        <p:nvGrpSpPr>
          <p:cNvPr id="13" name="Group 12"/>
          <p:cNvGrpSpPr/>
          <p:nvPr/>
        </p:nvGrpSpPr>
        <p:grpSpPr>
          <a:xfrm>
            <a:off x="4644008" y="3501008"/>
            <a:ext cx="4010025" cy="3105636"/>
            <a:chOff x="4644008" y="3501008"/>
            <a:chExt cx="4010025" cy="3105636"/>
          </a:xfrm>
        </p:grpSpPr>
        <p:pic>
          <p:nvPicPr>
            <p:cNvPr id="50181" name="Picture 5"/>
            <p:cNvPicPr>
              <a:picLocks noChangeAspect="1" noChangeArrowheads="1"/>
            </p:cNvPicPr>
            <p:nvPr/>
          </p:nvPicPr>
          <p:blipFill>
            <a:blip r:embed="rId4" cstate="print"/>
            <a:srcRect/>
            <a:stretch>
              <a:fillRect/>
            </a:stretch>
          </p:blipFill>
          <p:spPr bwMode="auto">
            <a:xfrm>
              <a:off x="4644008" y="3501008"/>
              <a:ext cx="4010025" cy="2714625"/>
            </a:xfrm>
            <a:prstGeom prst="rect">
              <a:avLst/>
            </a:prstGeom>
            <a:noFill/>
            <a:ln w="9525">
              <a:noFill/>
              <a:miter lim="800000"/>
              <a:headEnd/>
              <a:tailEnd/>
            </a:ln>
          </p:spPr>
        </p:pic>
        <p:sp>
          <p:nvSpPr>
            <p:cNvPr id="10" name="TextBox 9"/>
            <p:cNvSpPr txBox="1"/>
            <p:nvPr/>
          </p:nvSpPr>
          <p:spPr>
            <a:xfrm>
              <a:off x="5902502" y="6237312"/>
              <a:ext cx="1493037" cy="369332"/>
            </a:xfrm>
            <a:prstGeom prst="rect">
              <a:avLst/>
            </a:prstGeom>
            <a:noFill/>
          </p:spPr>
          <p:txBody>
            <a:bodyPr wrap="none" rtlCol="0">
              <a:spAutoFit/>
            </a:bodyPr>
            <a:lstStyle/>
            <a:p>
              <a:r>
                <a:rPr lang="fr-FR" dirty="0" smtClean="0"/>
                <a:t>Chicago, 1909</a:t>
              </a:r>
              <a:endParaRPr lang="fr-FR" dirty="0"/>
            </a:p>
          </p:txBody>
        </p:sp>
      </p:grpSp>
      <p:sp>
        <p:nvSpPr>
          <p:cNvPr id="11" name="TextBox 10"/>
          <p:cNvSpPr txBox="1"/>
          <p:nvPr/>
        </p:nvSpPr>
        <p:spPr>
          <a:xfrm>
            <a:off x="395536" y="2564904"/>
            <a:ext cx="5472608" cy="923330"/>
          </a:xfrm>
          <a:prstGeom prst="rect">
            <a:avLst/>
          </a:prstGeom>
          <a:noFill/>
        </p:spPr>
        <p:txBody>
          <a:bodyPr wrap="square" rtlCol="0">
            <a:spAutoFit/>
          </a:bodyPr>
          <a:lstStyle/>
          <a:p>
            <a:r>
              <a:rPr lang="de-DE" dirty="0" smtClean="0"/>
              <a:t>Leo Pinsker: „Sie müssen, wie die Neger, wie die Frauen, ungleich allen freien Völkern, emanzipiert werden.“ </a:t>
            </a:r>
            <a:br>
              <a:rPr lang="de-DE" dirty="0" smtClean="0"/>
            </a:b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3" y="260648"/>
            <a:ext cx="6912768" cy="1200329"/>
          </a:xfrm>
          <a:prstGeom prst="rect">
            <a:avLst/>
          </a:prstGeom>
          <a:noFill/>
        </p:spPr>
        <p:txBody>
          <a:bodyPr wrap="square" rtlCol="0">
            <a:spAutoFit/>
          </a:bodyPr>
          <a:lstStyle/>
          <a:p>
            <a:pPr>
              <a:buFont typeface="Wingdings"/>
              <a:buChar char="F"/>
            </a:pPr>
            <a:r>
              <a:rPr lang="fr-FR" dirty="0" smtClean="0"/>
              <a:t> </a:t>
            </a:r>
            <a:r>
              <a:rPr lang="fr-FR" dirty="0" err="1" smtClean="0"/>
              <a:t>Bundisten</a:t>
            </a:r>
            <a:r>
              <a:rPr lang="fr-FR" dirty="0" smtClean="0"/>
              <a:t> </a:t>
            </a:r>
            <a:r>
              <a:rPr lang="fr-FR" dirty="0" err="1" smtClean="0"/>
              <a:t>und</a:t>
            </a:r>
            <a:r>
              <a:rPr lang="fr-FR" dirty="0" smtClean="0"/>
              <a:t> </a:t>
            </a:r>
            <a:r>
              <a:rPr lang="fr-FR" dirty="0" err="1" smtClean="0"/>
              <a:t>Zionisten</a:t>
            </a:r>
            <a:r>
              <a:rPr lang="fr-FR" dirty="0" smtClean="0"/>
              <a:t> </a:t>
            </a:r>
            <a:r>
              <a:rPr lang="fr-FR" dirty="0" err="1" smtClean="0"/>
              <a:t>kämpften</a:t>
            </a:r>
            <a:r>
              <a:rPr lang="fr-FR" dirty="0" smtClean="0"/>
              <a:t> </a:t>
            </a:r>
            <a:r>
              <a:rPr lang="fr-FR" dirty="0" err="1" smtClean="0"/>
              <a:t>gegen</a:t>
            </a:r>
            <a:r>
              <a:rPr lang="fr-FR" dirty="0" smtClean="0"/>
              <a:t> </a:t>
            </a:r>
            <a:r>
              <a:rPr lang="de-DE" dirty="0" smtClean="0"/>
              <a:t>die religiösen Gruppen des rabbinischen Judentums </a:t>
            </a:r>
          </a:p>
          <a:p>
            <a:r>
              <a:rPr lang="de-DE" dirty="0" smtClean="0"/>
              <a:t>- Theodor Herzl wollte 1897 seinen Kongress in Deutschland halten. 88/90 </a:t>
            </a:r>
            <a:r>
              <a:rPr lang="fr-FR" dirty="0" err="1" smtClean="0"/>
              <a:t>Repräsentanten</a:t>
            </a:r>
            <a:r>
              <a:rPr lang="fr-FR" dirty="0" smtClean="0"/>
              <a:t> der </a:t>
            </a:r>
            <a:r>
              <a:rPr lang="fr-FR" dirty="0" err="1" smtClean="0"/>
              <a:t>deutschen</a:t>
            </a:r>
            <a:r>
              <a:rPr lang="fr-FR" dirty="0" smtClean="0"/>
              <a:t> </a:t>
            </a:r>
            <a:r>
              <a:rPr lang="fr-FR" dirty="0" err="1" smtClean="0"/>
              <a:t>Rabbiner</a:t>
            </a:r>
            <a:r>
              <a:rPr lang="fr-FR" dirty="0" smtClean="0"/>
              <a:t> </a:t>
            </a:r>
            <a:r>
              <a:rPr lang="fr-FR" dirty="0" err="1" smtClean="0"/>
              <a:t>lehnten</a:t>
            </a:r>
            <a:r>
              <a:rPr lang="fr-FR" dirty="0" smtClean="0"/>
              <a:t> ab, </a:t>
            </a:r>
            <a:r>
              <a:rPr lang="de-DE" dirty="0" smtClean="0"/>
              <a:t>daher Basel.</a:t>
            </a:r>
            <a:endParaRPr lang="fr-FR" dirty="0"/>
          </a:p>
        </p:txBody>
      </p:sp>
      <p:sp>
        <p:nvSpPr>
          <p:cNvPr id="3" name="Rectangle 2"/>
          <p:cNvSpPr/>
          <p:nvPr/>
        </p:nvSpPr>
        <p:spPr>
          <a:xfrm>
            <a:off x="2141984" y="4221088"/>
            <a:ext cx="6606480" cy="2585323"/>
          </a:xfrm>
          <a:prstGeom prst="rect">
            <a:avLst/>
          </a:prstGeom>
        </p:spPr>
        <p:txBody>
          <a:bodyPr wrap="square">
            <a:spAutoFit/>
          </a:bodyPr>
          <a:lstStyle/>
          <a:p>
            <a:r>
              <a:rPr lang="de-DE" dirty="0" smtClean="0"/>
              <a:t>„Was mich ans Judentum band, war – ich bin schuldig, es zu bekennen – nicht der Glaube, auch nicht der nationale Stolz, denn ich war immer ein Ungläubiger, bin ohne Religion erzogen worden, wenn auch nicht ohne Respekt vor den ›ethisch‹ genannten Forderungen der menschlichen Kultur. (…) Weil ich Jude war, fand ich mich frei von vielen Vorurteilen, die andere im Gebrauch ihres Intellekts beschränkten, als Jude war ich dafür vorbereitet, in die Opposition zu gehen und auf das Einvernehmen mit der »kompakten Majorität« zu verzichten.“ </a:t>
            </a:r>
            <a:endParaRPr lang="fr-FR" dirty="0"/>
          </a:p>
        </p:txBody>
      </p:sp>
      <p:sp>
        <p:nvSpPr>
          <p:cNvPr id="4" name="Rectangle 3"/>
          <p:cNvSpPr/>
          <p:nvPr/>
        </p:nvSpPr>
        <p:spPr>
          <a:xfrm>
            <a:off x="251520" y="1556792"/>
            <a:ext cx="3529621" cy="369332"/>
          </a:xfrm>
          <a:prstGeom prst="rect">
            <a:avLst/>
          </a:prstGeom>
        </p:spPr>
        <p:txBody>
          <a:bodyPr wrap="none">
            <a:spAutoFit/>
          </a:bodyPr>
          <a:lstStyle/>
          <a:p>
            <a:r>
              <a:rPr lang="fr-FR" dirty="0" smtClean="0">
                <a:sym typeface="Wingdings"/>
              </a:rPr>
              <a:t> </a:t>
            </a:r>
            <a:r>
              <a:rPr lang="de-DE" dirty="0" smtClean="0"/>
              <a:t>Wien und das Wiener Judentum </a:t>
            </a:r>
            <a:endParaRPr lang="fr-FR" dirty="0"/>
          </a:p>
        </p:txBody>
      </p:sp>
      <p:grpSp>
        <p:nvGrpSpPr>
          <p:cNvPr id="8" name="Group 7"/>
          <p:cNvGrpSpPr/>
          <p:nvPr/>
        </p:nvGrpSpPr>
        <p:grpSpPr>
          <a:xfrm>
            <a:off x="467544" y="4221088"/>
            <a:ext cx="1619250" cy="2673588"/>
            <a:chOff x="467544" y="2708920"/>
            <a:chExt cx="1619250" cy="2673588"/>
          </a:xfrm>
        </p:grpSpPr>
        <p:pic>
          <p:nvPicPr>
            <p:cNvPr id="48130" name="Picture 2" descr="Résultat de recherche d'images"/>
            <p:cNvPicPr>
              <a:picLocks noChangeAspect="1" noChangeArrowheads="1"/>
            </p:cNvPicPr>
            <p:nvPr/>
          </p:nvPicPr>
          <p:blipFill>
            <a:blip r:embed="rId2" cstate="print"/>
            <a:srcRect/>
            <a:stretch>
              <a:fillRect/>
            </a:stretch>
          </p:blipFill>
          <p:spPr bwMode="auto">
            <a:xfrm>
              <a:off x="467544" y="2708920"/>
              <a:ext cx="1619250" cy="2276475"/>
            </a:xfrm>
            <a:prstGeom prst="rect">
              <a:avLst/>
            </a:prstGeom>
            <a:noFill/>
          </p:spPr>
        </p:pic>
        <p:sp>
          <p:nvSpPr>
            <p:cNvPr id="6" name="TextBox 5"/>
            <p:cNvSpPr txBox="1"/>
            <p:nvPr/>
          </p:nvSpPr>
          <p:spPr>
            <a:xfrm>
              <a:off x="611560" y="5013176"/>
              <a:ext cx="1332416" cy="369332"/>
            </a:xfrm>
            <a:prstGeom prst="rect">
              <a:avLst/>
            </a:prstGeom>
            <a:noFill/>
          </p:spPr>
          <p:txBody>
            <a:bodyPr wrap="none" rtlCol="0">
              <a:spAutoFit/>
            </a:bodyPr>
            <a:lstStyle/>
            <a:p>
              <a:r>
                <a:rPr lang="fr-FR" dirty="0" smtClean="0"/>
                <a:t>(1856-1939)</a:t>
              </a:r>
              <a:endParaRPr lang="fr-FR" dirty="0"/>
            </a:p>
          </p:txBody>
        </p:sp>
      </p:grpSp>
      <p:pic>
        <p:nvPicPr>
          <p:cNvPr id="52226" name="Picture 2" descr="Résultat de recherche d'images pour &quot;herzl&quot;"/>
          <p:cNvPicPr>
            <a:picLocks noChangeAspect="1" noChangeArrowheads="1"/>
          </p:cNvPicPr>
          <p:nvPr/>
        </p:nvPicPr>
        <p:blipFill>
          <a:blip r:embed="rId3" cstate="print"/>
          <a:srcRect/>
          <a:stretch>
            <a:fillRect/>
          </a:stretch>
        </p:blipFill>
        <p:spPr bwMode="auto">
          <a:xfrm>
            <a:off x="7270543" y="188641"/>
            <a:ext cx="1649395" cy="1944215"/>
          </a:xfrm>
          <a:prstGeom prst="rect">
            <a:avLst/>
          </a:prstGeom>
          <a:noFill/>
        </p:spPr>
      </p:pic>
      <p:pic>
        <p:nvPicPr>
          <p:cNvPr id="52228" name="Picture 4" descr="Résultat de recherche d'images pour &quot;ernst gombrich&quot;"/>
          <p:cNvPicPr>
            <a:picLocks noChangeAspect="1" noChangeArrowheads="1"/>
          </p:cNvPicPr>
          <p:nvPr/>
        </p:nvPicPr>
        <p:blipFill>
          <a:blip r:embed="rId4" cstate="print"/>
          <a:srcRect/>
          <a:stretch>
            <a:fillRect/>
          </a:stretch>
        </p:blipFill>
        <p:spPr bwMode="auto">
          <a:xfrm>
            <a:off x="3779912" y="1656184"/>
            <a:ext cx="1603537" cy="2204864"/>
          </a:xfrm>
          <a:prstGeom prst="rect">
            <a:avLst/>
          </a:prstGeom>
          <a:noFill/>
        </p:spPr>
      </p:pic>
      <p:pic>
        <p:nvPicPr>
          <p:cNvPr id="52230" name="Picture 6" descr="Résultat de recherche d'images pour &quot;steven beller&quot;"/>
          <p:cNvPicPr>
            <a:picLocks noChangeAspect="1" noChangeArrowheads="1"/>
          </p:cNvPicPr>
          <p:nvPr/>
        </p:nvPicPr>
        <p:blipFill>
          <a:blip r:embed="rId5" cstate="print"/>
          <a:srcRect/>
          <a:stretch>
            <a:fillRect/>
          </a:stretch>
        </p:blipFill>
        <p:spPr bwMode="auto">
          <a:xfrm>
            <a:off x="827584" y="2276872"/>
            <a:ext cx="2111896" cy="1583923"/>
          </a:xfrm>
          <a:prstGeom prst="rect">
            <a:avLst/>
          </a:prstGeom>
          <a:noFill/>
        </p:spPr>
      </p:pic>
      <p:sp>
        <p:nvSpPr>
          <p:cNvPr id="11" name="TextBox 10"/>
          <p:cNvSpPr txBox="1"/>
          <p:nvPr/>
        </p:nvSpPr>
        <p:spPr>
          <a:xfrm>
            <a:off x="251520" y="1844824"/>
            <a:ext cx="3253198" cy="369332"/>
          </a:xfrm>
          <a:prstGeom prst="rect">
            <a:avLst/>
          </a:prstGeom>
          <a:noFill/>
        </p:spPr>
        <p:txBody>
          <a:bodyPr wrap="none" rtlCol="0">
            <a:spAutoFit/>
          </a:bodyPr>
          <a:lstStyle/>
          <a:p>
            <a:r>
              <a:rPr lang="fr-FR" dirty="0" smtClean="0"/>
              <a:t>Die </a:t>
            </a:r>
            <a:r>
              <a:rPr lang="fr-FR" dirty="0" err="1" smtClean="0"/>
              <a:t>Beller</a:t>
            </a:r>
            <a:r>
              <a:rPr lang="fr-FR" dirty="0" smtClean="0"/>
              <a:t>-Gombrich </a:t>
            </a:r>
            <a:r>
              <a:rPr lang="fr-FR" dirty="0" err="1" smtClean="0"/>
              <a:t>Kontroverse</a:t>
            </a:r>
            <a:endParaRPr lang="fr-FR" dirty="0"/>
          </a:p>
        </p:txBody>
      </p:sp>
      <p:sp>
        <p:nvSpPr>
          <p:cNvPr id="12" name="TextBox 11"/>
          <p:cNvSpPr txBox="1"/>
          <p:nvPr/>
        </p:nvSpPr>
        <p:spPr>
          <a:xfrm>
            <a:off x="3131840" y="3563724"/>
            <a:ext cx="435312" cy="369332"/>
          </a:xfrm>
          <a:prstGeom prst="rect">
            <a:avLst/>
          </a:prstGeom>
          <a:noFill/>
        </p:spPr>
        <p:txBody>
          <a:bodyPr wrap="none" rtlCol="0">
            <a:spAutoFit/>
          </a:bodyPr>
          <a:lstStyle/>
          <a:p>
            <a:r>
              <a:rPr lang="fr-FR" dirty="0" smtClean="0"/>
              <a:t>vs.</a:t>
            </a:r>
            <a:endParaRPr lang="fr-FR" dirty="0"/>
          </a:p>
        </p:txBody>
      </p:sp>
      <p:sp>
        <p:nvSpPr>
          <p:cNvPr id="13" name="TextBox 12"/>
          <p:cNvSpPr txBox="1"/>
          <p:nvPr/>
        </p:nvSpPr>
        <p:spPr>
          <a:xfrm>
            <a:off x="5436096" y="2145630"/>
            <a:ext cx="3707904" cy="1200329"/>
          </a:xfrm>
          <a:prstGeom prst="rect">
            <a:avLst/>
          </a:prstGeom>
          <a:noFill/>
        </p:spPr>
        <p:txBody>
          <a:bodyPr wrap="square" rtlCol="0">
            <a:spAutoFit/>
          </a:bodyPr>
          <a:lstStyle/>
          <a:p>
            <a:r>
              <a:rPr lang="de-DE" dirty="0" smtClean="0"/>
              <a:t>„Ich [bin] der Meinung, dass der </a:t>
            </a:r>
          </a:p>
          <a:p>
            <a:r>
              <a:rPr lang="de-DE" dirty="0" smtClean="0"/>
              <a:t>Begriff der jüdischen Kultur eine Erfindung Hitlers und seiner Vorläufer und Nachläufer war und ist.“</a:t>
            </a:r>
            <a:endParaRPr lang="fr-FR" dirty="0"/>
          </a:p>
        </p:txBody>
      </p:sp>
      <p:sp>
        <p:nvSpPr>
          <p:cNvPr id="14" name="TextBox 13"/>
          <p:cNvSpPr txBox="1"/>
          <p:nvPr/>
        </p:nvSpPr>
        <p:spPr>
          <a:xfrm>
            <a:off x="5508104" y="3297758"/>
            <a:ext cx="3635896" cy="923330"/>
          </a:xfrm>
          <a:prstGeom prst="rect">
            <a:avLst/>
          </a:prstGeom>
          <a:noFill/>
        </p:spPr>
        <p:txBody>
          <a:bodyPr wrap="square" rtlCol="0">
            <a:spAutoFit/>
          </a:bodyPr>
          <a:lstStyle/>
          <a:p>
            <a:r>
              <a:rPr lang="de-DE" dirty="0" smtClean="0"/>
              <a:t>Apropos ein Buch aus 1909 über Künstler: „Diese Arbeit überlasse ich gerne der Gestapo“</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2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38664"/>
          </a:xfrm>
          <a:prstGeom prst="rect">
            <a:avLst/>
          </a:prstGeom>
        </p:spPr>
        <p:txBody>
          <a:bodyPr wrap="square">
            <a:spAutoFit/>
          </a:bodyPr>
          <a:lstStyle/>
          <a:p>
            <a:pPr marL="342900" indent="-342900"/>
            <a:r>
              <a:rPr lang="de-AT" sz="4200" dirty="0" smtClean="0"/>
              <a:t>2. Jude sein nach dem Zweiten Weltkrieg</a:t>
            </a:r>
            <a:endParaRPr lang="de-AT" sz="4200" dirty="0"/>
          </a:p>
        </p:txBody>
      </p:sp>
      <p:pic>
        <p:nvPicPr>
          <p:cNvPr id="51202" name="Picture 2" descr="Résultat de recherche d'images pour &quot;bernie sanders&quot;"/>
          <p:cNvPicPr>
            <a:picLocks noChangeAspect="1" noChangeArrowheads="1"/>
          </p:cNvPicPr>
          <p:nvPr/>
        </p:nvPicPr>
        <p:blipFill>
          <a:blip r:embed="rId2" cstate="print"/>
          <a:srcRect/>
          <a:stretch>
            <a:fillRect/>
          </a:stretch>
        </p:blipFill>
        <p:spPr bwMode="auto">
          <a:xfrm>
            <a:off x="539552" y="836712"/>
            <a:ext cx="2959075" cy="2959076"/>
          </a:xfrm>
          <a:prstGeom prst="rect">
            <a:avLst/>
          </a:prstGeom>
          <a:noFill/>
        </p:spPr>
      </p:pic>
      <p:sp>
        <p:nvSpPr>
          <p:cNvPr id="11" name="TextBox 10"/>
          <p:cNvSpPr txBox="1"/>
          <p:nvPr/>
        </p:nvSpPr>
        <p:spPr>
          <a:xfrm>
            <a:off x="3635896" y="836712"/>
            <a:ext cx="2463495" cy="369332"/>
          </a:xfrm>
          <a:prstGeom prst="rect">
            <a:avLst/>
          </a:prstGeom>
          <a:noFill/>
        </p:spPr>
        <p:txBody>
          <a:bodyPr wrap="none" rtlCol="0">
            <a:spAutoFit/>
          </a:bodyPr>
          <a:lstStyle/>
          <a:p>
            <a:r>
              <a:rPr lang="fr-FR" dirty="0" err="1" smtClean="0"/>
              <a:t>Stolz</a:t>
            </a:r>
            <a:r>
              <a:rPr lang="fr-FR" dirty="0" smtClean="0"/>
              <a:t> </a:t>
            </a:r>
            <a:r>
              <a:rPr lang="fr-FR" dirty="0" err="1" smtClean="0"/>
              <a:t>jude</a:t>
            </a:r>
            <a:r>
              <a:rPr lang="fr-FR" dirty="0" smtClean="0"/>
              <a:t> </a:t>
            </a:r>
            <a:r>
              <a:rPr lang="fr-FR" dirty="0" err="1" smtClean="0"/>
              <a:t>zu</a:t>
            </a:r>
            <a:r>
              <a:rPr lang="fr-FR" dirty="0" smtClean="0"/>
              <a:t> sein, </a:t>
            </a:r>
            <a:r>
              <a:rPr lang="fr-FR" dirty="0" err="1" smtClean="0"/>
              <a:t>weil</a:t>
            </a:r>
            <a:r>
              <a:rPr lang="fr-FR" dirty="0" smtClean="0"/>
              <a:t>…</a:t>
            </a:r>
            <a:endParaRPr lang="fr-FR" dirty="0"/>
          </a:p>
        </p:txBody>
      </p:sp>
      <p:grpSp>
        <p:nvGrpSpPr>
          <p:cNvPr id="12" name="Group 11"/>
          <p:cNvGrpSpPr/>
          <p:nvPr/>
        </p:nvGrpSpPr>
        <p:grpSpPr>
          <a:xfrm>
            <a:off x="2339752" y="2204864"/>
            <a:ext cx="6563609" cy="4346029"/>
            <a:chOff x="2339752" y="2204864"/>
            <a:chExt cx="6563609" cy="4346029"/>
          </a:xfrm>
        </p:grpSpPr>
        <p:sp>
          <p:nvSpPr>
            <p:cNvPr id="5" name="Rectangle 4"/>
            <p:cNvSpPr/>
            <p:nvPr/>
          </p:nvSpPr>
          <p:spPr>
            <a:xfrm>
              <a:off x="5868144" y="2204864"/>
              <a:ext cx="3024336" cy="369332"/>
            </a:xfrm>
            <a:prstGeom prst="rect">
              <a:avLst/>
            </a:prstGeom>
          </p:spPr>
          <p:txBody>
            <a:bodyPr wrap="square">
              <a:spAutoFit/>
            </a:bodyPr>
            <a:lstStyle/>
            <a:p>
              <a:r>
                <a:rPr lang="fr-FR" dirty="0" smtClean="0"/>
                <a:t>3. </a:t>
              </a:r>
              <a:r>
                <a:rPr lang="fr-FR" dirty="0" err="1" smtClean="0"/>
                <a:t>Pariser</a:t>
              </a:r>
              <a:r>
                <a:rPr lang="fr-FR" dirty="0" smtClean="0"/>
                <a:t> </a:t>
              </a:r>
              <a:r>
                <a:rPr lang="fr-FR" dirty="0" err="1" smtClean="0"/>
                <a:t>Massenverhaftung</a:t>
              </a:r>
              <a:r>
                <a:rPr lang="fr-FR" dirty="0" smtClean="0"/>
                <a:t> -  </a:t>
              </a:r>
              <a:endParaRPr lang="fr-FR" dirty="0"/>
            </a:p>
          </p:txBody>
        </p:sp>
        <p:pic>
          <p:nvPicPr>
            <p:cNvPr id="51204" name="Picture 4" descr="Résultat de recherche d'images pour &quot;rafle des notables 1941&quot;"/>
            <p:cNvPicPr>
              <a:picLocks noChangeAspect="1" noChangeArrowheads="1"/>
            </p:cNvPicPr>
            <p:nvPr/>
          </p:nvPicPr>
          <p:blipFill>
            <a:blip r:embed="rId3" cstate="print"/>
            <a:srcRect/>
            <a:stretch>
              <a:fillRect/>
            </a:stretch>
          </p:blipFill>
          <p:spPr bwMode="auto">
            <a:xfrm>
              <a:off x="2339752" y="2634520"/>
              <a:ext cx="6563609" cy="391637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6217</TotalTime>
  <Words>6073</Words>
  <Application>Microsoft Office PowerPoint</Application>
  <PresentationFormat>On-screen Show (4:3)</PresentationFormat>
  <Paragraphs>317</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Judentum über die Religion hinaus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 Judentum jenseits der Religion, gibt es das?</dc:title>
  <dc:creator>Jerome</dc:creator>
  <cp:lastModifiedBy>Jerome</cp:lastModifiedBy>
  <cp:revision>287</cp:revision>
  <dcterms:created xsi:type="dcterms:W3CDTF">2017-11-04T15:38:27Z</dcterms:created>
  <dcterms:modified xsi:type="dcterms:W3CDTF">2018-01-15T13:45:12Z</dcterms:modified>
</cp:coreProperties>
</file>