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59" r:id="rId5"/>
    <p:sldId id="271" r:id="rId6"/>
    <p:sldId id="260" r:id="rId7"/>
    <p:sldId id="261" r:id="rId8"/>
    <p:sldId id="269" r:id="rId9"/>
    <p:sldId id="262" r:id="rId10"/>
    <p:sldId id="263" r:id="rId11"/>
    <p:sldId id="265" r:id="rId12"/>
    <p:sldId id="267" r:id="rId13"/>
    <p:sldId id="266" r:id="rId14"/>
    <p:sldId id="264" r:id="rId15"/>
    <p:sldId id="268" r:id="rId16"/>
    <p:sldId id="273" r:id="rId17"/>
    <p:sldId id="272" r:id="rId18"/>
    <p:sldId id="274"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p:scale>
          <a:sx n="100" d="100"/>
          <a:sy n="100" d="100"/>
        </p:scale>
        <p:origin x="-762" y="-4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DCFB0E4-EEB1-44F1-BD9B-BEABE9E78D0E}" type="datetimeFigureOut">
              <a:rPr lang="fr-FR" smtClean="0"/>
              <a:t>22/04/2017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452715F-AF60-48F6-8AAD-D10F002C1FC1}" type="slidenum">
              <a:rPr lang="fr-FR" smtClean="0"/>
              <a:t>‹N°›</a:t>
            </a:fld>
            <a:endParaRPr lang="fr-FR"/>
          </a:p>
        </p:txBody>
      </p:sp>
    </p:spTree>
    <p:extLst>
      <p:ext uri="{BB962C8B-B14F-4D97-AF65-F5344CB8AC3E}">
        <p14:creationId xmlns:p14="http://schemas.microsoft.com/office/powerpoint/2010/main" val="2607849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DCFB0E4-EEB1-44F1-BD9B-BEABE9E78D0E}" type="datetimeFigureOut">
              <a:rPr lang="fr-FR" smtClean="0"/>
              <a:t>22/04/2017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452715F-AF60-48F6-8AAD-D10F002C1FC1}" type="slidenum">
              <a:rPr lang="fr-FR" smtClean="0"/>
              <a:t>‹N°›</a:t>
            </a:fld>
            <a:endParaRPr lang="fr-FR"/>
          </a:p>
        </p:txBody>
      </p:sp>
    </p:spTree>
    <p:extLst>
      <p:ext uri="{BB962C8B-B14F-4D97-AF65-F5344CB8AC3E}">
        <p14:creationId xmlns:p14="http://schemas.microsoft.com/office/powerpoint/2010/main" val="2981189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DCFB0E4-EEB1-44F1-BD9B-BEABE9E78D0E}" type="datetimeFigureOut">
              <a:rPr lang="fr-FR" smtClean="0"/>
              <a:t>22/04/2017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452715F-AF60-48F6-8AAD-D10F002C1FC1}" type="slidenum">
              <a:rPr lang="fr-FR" smtClean="0"/>
              <a:t>‹N°›</a:t>
            </a:fld>
            <a:endParaRPr lang="fr-FR"/>
          </a:p>
        </p:txBody>
      </p:sp>
    </p:spTree>
    <p:extLst>
      <p:ext uri="{BB962C8B-B14F-4D97-AF65-F5344CB8AC3E}">
        <p14:creationId xmlns:p14="http://schemas.microsoft.com/office/powerpoint/2010/main" val="544339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DCFB0E4-EEB1-44F1-BD9B-BEABE9E78D0E}" type="datetimeFigureOut">
              <a:rPr lang="fr-FR" smtClean="0"/>
              <a:t>22/04/2017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452715F-AF60-48F6-8AAD-D10F002C1FC1}" type="slidenum">
              <a:rPr lang="fr-FR" smtClean="0"/>
              <a:t>‹N°›</a:t>
            </a:fld>
            <a:endParaRPr lang="fr-FR"/>
          </a:p>
        </p:txBody>
      </p:sp>
    </p:spTree>
    <p:extLst>
      <p:ext uri="{BB962C8B-B14F-4D97-AF65-F5344CB8AC3E}">
        <p14:creationId xmlns:p14="http://schemas.microsoft.com/office/powerpoint/2010/main" val="4260139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DCFB0E4-EEB1-44F1-BD9B-BEABE9E78D0E}" type="datetimeFigureOut">
              <a:rPr lang="fr-FR" smtClean="0"/>
              <a:t>22/04/2017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452715F-AF60-48F6-8AAD-D10F002C1FC1}" type="slidenum">
              <a:rPr lang="fr-FR" smtClean="0"/>
              <a:t>‹N°›</a:t>
            </a:fld>
            <a:endParaRPr lang="fr-FR"/>
          </a:p>
        </p:txBody>
      </p:sp>
    </p:spTree>
    <p:extLst>
      <p:ext uri="{BB962C8B-B14F-4D97-AF65-F5344CB8AC3E}">
        <p14:creationId xmlns:p14="http://schemas.microsoft.com/office/powerpoint/2010/main" val="3163027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DCFB0E4-EEB1-44F1-BD9B-BEABE9E78D0E}" type="datetimeFigureOut">
              <a:rPr lang="fr-FR" smtClean="0"/>
              <a:t>22/04/2017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452715F-AF60-48F6-8AAD-D10F002C1FC1}" type="slidenum">
              <a:rPr lang="fr-FR" smtClean="0"/>
              <a:t>‹N°›</a:t>
            </a:fld>
            <a:endParaRPr lang="fr-FR"/>
          </a:p>
        </p:txBody>
      </p:sp>
    </p:spTree>
    <p:extLst>
      <p:ext uri="{BB962C8B-B14F-4D97-AF65-F5344CB8AC3E}">
        <p14:creationId xmlns:p14="http://schemas.microsoft.com/office/powerpoint/2010/main" val="2362613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DCFB0E4-EEB1-44F1-BD9B-BEABE9E78D0E}" type="datetimeFigureOut">
              <a:rPr lang="fr-FR" smtClean="0"/>
              <a:t>22/04/2017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452715F-AF60-48F6-8AAD-D10F002C1FC1}" type="slidenum">
              <a:rPr lang="fr-FR" smtClean="0"/>
              <a:t>‹N°›</a:t>
            </a:fld>
            <a:endParaRPr lang="fr-FR"/>
          </a:p>
        </p:txBody>
      </p:sp>
    </p:spTree>
    <p:extLst>
      <p:ext uri="{BB962C8B-B14F-4D97-AF65-F5344CB8AC3E}">
        <p14:creationId xmlns:p14="http://schemas.microsoft.com/office/powerpoint/2010/main" val="4242353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DCFB0E4-EEB1-44F1-BD9B-BEABE9E78D0E}" type="datetimeFigureOut">
              <a:rPr lang="fr-FR" smtClean="0"/>
              <a:t>22/04/2017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452715F-AF60-48F6-8AAD-D10F002C1FC1}" type="slidenum">
              <a:rPr lang="fr-FR" smtClean="0"/>
              <a:t>‹N°›</a:t>
            </a:fld>
            <a:endParaRPr lang="fr-FR"/>
          </a:p>
        </p:txBody>
      </p:sp>
    </p:spTree>
    <p:extLst>
      <p:ext uri="{BB962C8B-B14F-4D97-AF65-F5344CB8AC3E}">
        <p14:creationId xmlns:p14="http://schemas.microsoft.com/office/powerpoint/2010/main" val="146508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DCFB0E4-EEB1-44F1-BD9B-BEABE9E78D0E}" type="datetimeFigureOut">
              <a:rPr lang="fr-FR" smtClean="0"/>
              <a:t>22/04/2017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452715F-AF60-48F6-8AAD-D10F002C1FC1}" type="slidenum">
              <a:rPr lang="fr-FR" smtClean="0"/>
              <a:t>‹N°›</a:t>
            </a:fld>
            <a:endParaRPr lang="fr-FR"/>
          </a:p>
        </p:txBody>
      </p:sp>
    </p:spTree>
    <p:extLst>
      <p:ext uri="{BB962C8B-B14F-4D97-AF65-F5344CB8AC3E}">
        <p14:creationId xmlns:p14="http://schemas.microsoft.com/office/powerpoint/2010/main" val="3968312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DCFB0E4-EEB1-44F1-BD9B-BEABE9E78D0E}" type="datetimeFigureOut">
              <a:rPr lang="fr-FR" smtClean="0"/>
              <a:t>22/04/2017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452715F-AF60-48F6-8AAD-D10F002C1FC1}" type="slidenum">
              <a:rPr lang="fr-FR" smtClean="0"/>
              <a:t>‹N°›</a:t>
            </a:fld>
            <a:endParaRPr lang="fr-FR"/>
          </a:p>
        </p:txBody>
      </p:sp>
    </p:spTree>
    <p:extLst>
      <p:ext uri="{BB962C8B-B14F-4D97-AF65-F5344CB8AC3E}">
        <p14:creationId xmlns:p14="http://schemas.microsoft.com/office/powerpoint/2010/main" val="3417624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DCFB0E4-EEB1-44F1-BD9B-BEABE9E78D0E}" type="datetimeFigureOut">
              <a:rPr lang="fr-FR" smtClean="0"/>
              <a:t>22/04/2017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452715F-AF60-48F6-8AAD-D10F002C1FC1}" type="slidenum">
              <a:rPr lang="fr-FR" smtClean="0"/>
              <a:t>‹N°›</a:t>
            </a:fld>
            <a:endParaRPr lang="fr-FR"/>
          </a:p>
        </p:txBody>
      </p:sp>
    </p:spTree>
    <p:extLst>
      <p:ext uri="{BB962C8B-B14F-4D97-AF65-F5344CB8AC3E}">
        <p14:creationId xmlns:p14="http://schemas.microsoft.com/office/powerpoint/2010/main" val="975333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CFB0E4-EEB1-44F1-BD9B-BEABE9E78D0E}" type="datetimeFigureOut">
              <a:rPr lang="fr-FR" smtClean="0"/>
              <a:t>22/04/2017</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52715F-AF60-48F6-8AAD-D10F002C1FC1}" type="slidenum">
              <a:rPr lang="fr-FR" smtClean="0"/>
              <a:t>‹N°›</a:t>
            </a:fld>
            <a:endParaRPr lang="fr-FR"/>
          </a:p>
        </p:txBody>
      </p:sp>
    </p:spTree>
    <p:extLst>
      <p:ext uri="{BB962C8B-B14F-4D97-AF65-F5344CB8AC3E}">
        <p14:creationId xmlns:p14="http://schemas.microsoft.com/office/powerpoint/2010/main" val="383602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362935" y="1998234"/>
            <a:ext cx="2294461" cy="3276960"/>
          </a:xfrm>
          <a:prstGeom prst="rect">
            <a:avLst/>
          </a:prstGeom>
        </p:spPr>
      </p:pic>
      <p:sp>
        <p:nvSpPr>
          <p:cNvPr id="5" name="ZoneTexte 4"/>
          <p:cNvSpPr txBox="1"/>
          <p:nvPr/>
        </p:nvSpPr>
        <p:spPr>
          <a:xfrm>
            <a:off x="1103587" y="250808"/>
            <a:ext cx="10121232" cy="1015663"/>
          </a:xfrm>
          <a:prstGeom prst="rect">
            <a:avLst/>
          </a:prstGeom>
          <a:noFill/>
        </p:spPr>
        <p:txBody>
          <a:bodyPr wrap="none" rtlCol="0">
            <a:spAutoFit/>
          </a:bodyPr>
          <a:lstStyle/>
          <a:p>
            <a:r>
              <a:rPr lang="fr-FR" sz="4000" dirty="0" smtClean="0"/>
              <a:t>Athée et Juif. Fécondité d’un paradoxe apparent</a:t>
            </a:r>
          </a:p>
          <a:p>
            <a:pPr algn="ctr"/>
            <a:r>
              <a:rPr lang="fr-FR" sz="2000" dirty="0" smtClean="0"/>
              <a:t>(Editions </a:t>
            </a:r>
            <a:r>
              <a:rPr lang="fr-FR" sz="2000" dirty="0" err="1" smtClean="0"/>
              <a:t>Matériologiques</a:t>
            </a:r>
            <a:r>
              <a:rPr lang="fr-FR" sz="2000" dirty="0" smtClean="0"/>
              <a:t>, 2016) - mardi 25 avril 2017</a:t>
            </a:r>
            <a:endParaRPr lang="fr-FR" sz="2000" dirty="0"/>
          </a:p>
        </p:txBody>
      </p:sp>
      <p:pic>
        <p:nvPicPr>
          <p:cNvPr id="1028" name="Picture 4" descr="Résultat de recherche d'images pour &quot;ronit elkabetz&quot;"/>
          <p:cNvPicPr>
            <a:picLocks noChangeAspect="1" noChangeArrowheads="1"/>
          </p:cNvPicPr>
          <p:nvPr/>
        </p:nvPicPr>
        <p:blipFill rotWithShape="1">
          <a:blip r:embed="rId3">
            <a:extLst>
              <a:ext uri="{28A0092B-C50C-407E-A947-70E740481C1C}">
                <a14:useLocalDpi xmlns:a14="http://schemas.microsoft.com/office/drawing/2010/main" val="0"/>
              </a:ext>
            </a:extLst>
          </a:blip>
          <a:srcRect l="4983" r="14699"/>
          <a:stretch/>
        </p:blipFill>
        <p:spPr bwMode="auto">
          <a:xfrm>
            <a:off x="5600699" y="3452082"/>
            <a:ext cx="2381251" cy="1996578"/>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6328300" y="5460673"/>
            <a:ext cx="1080745" cy="338554"/>
          </a:xfrm>
          <a:prstGeom prst="rect">
            <a:avLst/>
          </a:prstGeom>
          <a:noFill/>
        </p:spPr>
        <p:txBody>
          <a:bodyPr wrap="none" rtlCol="0">
            <a:spAutoFit/>
          </a:bodyPr>
          <a:lstStyle/>
          <a:p>
            <a:r>
              <a:rPr lang="en-US" sz="1600" dirty="0" smtClean="0"/>
              <a:t>1964-2016</a:t>
            </a:r>
            <a:endParaRPr lang="en-US" sz="1600" dirty="0"/>
          </a:p>
        </p:txBody>
      </p:sp>
      <p:grpSp>
        <p:nvGrpSpPr>
          <p:cNvPr id="3" name="Groupe 2"/>
          <p:cNvGrpSpPr/>
          <p:nvPr/>
        </p:nvGrpSpPr>
        <p:grpSpPr>
          <a:xfrm>
            <a:off x="2842424" y="1657350"/>
            <a:ext cx="2272501" cy="2091491"/>
            <a:chOff x="3013874" y="1657350"/>
            <a:chExt cx="2272501" cy="2091491"/>
          </a:xfrm>
        </p:grpSpPr>
        <p:pic>
          <p:nvPicPr>
            <p:cNvPr id="1026" name="Picture 2" descr="Résultat de recherche d'images pour &quot;karl kraus&quo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8453"/>
            <a:stretch/>
          </p:blipFill>
          <p:spPr bwMode="auto">
            <a:xfrm>
              <a:off x="3013874" y="1657350"/>
              <a:ext cx="2272501" cy="1741715"/>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3619222" y="3410287"/>
              <a:ext cx="1080745" cy="338554"/>
            </a:xfrm>
            <a:prstGeom prst="rect">
              <a:avLst/>
            </a:prstGeom>
            <a:noFill/>
          </p:spPr>
          <p:txBody>
            <a:bodyPr wrap="none" rtlCol="0">
              <a:spAutoFit/>
            </a:bodyPr>
            <a:lstStyle/>
            <a:p>
              <a:r>
                <a:rPr lang="en-US" sz="1600" dirty="0" smtClean="0"/>
                <a:t>1874-1936</a:t>
              </a:r>
              <a:endParaRPr lang="en-US" sz="1600" dirty="0"/>
            </a:p>
          </p:txBody>
        </p:sp>
      </p:gr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758" y="5740893"/>
            <a:ext cx="10706192" cy="1021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e 7"/>
          <p:cNvGrpSpPr/>
          <p:nvPr/>
        </p:nvGrpSpPr>
        <p:grpSpPr>
          <a:xfrm>
            <a:off x="8912026" y="1611310"/>
            <a:ext cx="1941619" cy="2613359"/>
            <a:chOff x="9102526" y="1611310"/>
            <a:chExt cx="1941619" cy="2613359"/>
          </a:xfrm>
        </p:grpSpPr>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02526" y="1611310"/>
              <a:ext cx="1941619" cy="225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ZoneTexte 14"/>
            <p:cNvSpPr txBox="1"/>
            <p:nvPr/>
          </p:nvSpPr>
          <p:spPr>
            <a:xfrm>
              <a:off x="9517843" y="3886115"/>
              <a:ext cx="1080745" cy="338554"/>
            </a:xfrm>
            <a:prstGeom prst="rect">
              <a:avLst/>
            </a:prstGeom>
            <a:noFill/>
          </p:spPr>
          <p:txBody>
            <a:bodyPr wrap="none" rtlCol="0">
              <a:spAutoFit/>
            </a:bodyPr>
            <a:lstStyle/>
            <a:p>
              <a:r>
                <a:rPr lang="en-US" sz="1600" dirty="0" smtClean="0"/>
                <a:t>1902-1991</a:t>
              </a:r>
              <a:endParaRPr lang="en-US" sz="1600" dirty="0"/>
            </a:p>
          </p:txBody>
        </p:sp>
      </p:grpSp>
      <p:sp>
        <p:nvSpPr>
          <p:cNvPr id="7" name="Rectangle 6"/>
          <p:cNvSpPr/>
          <p:nvPr/>
        </p:nvSpPr>
        <p:spPr>
          <a:xfrm>
            <a:off x="2662272" y="4698643"/>
            <a:ext cx="2799549" cy="646331"/>
          </a:xfrm>
          <a:prstGeom prst="rect">
            <a:avLst/>
          </a:prstGeom>
        </p:spPr>
        <p:txBody>
          <a:bodyPr wrap="none">
            <a:spAutoFit/>
          </a:bodyPr>
          <a:lstStyle/>
          <a:p>
            <a:pPr marL="285750" indent="-285750">
              <a:buFont typeface="Wingdings"/>
              <a:buChar char="F"/>
            </a:pPr>
            <a:r>
              <a:rPr lang="fr-FR" dirty="0" smtClean="0"/>
              <a:t>Comment </a:t>
            </a:r>
            <a:r>
              <a:rPr lang="fr-FR" dirty="0"/>
              <a:t>et pourquoi </a:t>
            </a:r>
            <a:r>
              <a:rPr lang="fr-FR" dirty="0" smtClean="0"/>
              <a:t>?</a:t>
            </a:r>
          </a:p>
          <a:p>
            <a:pPr marL="285750" indent="-285750">
              <a:buFont typeface="Wingdings"/>
              <a:buChar char="F"/>
            </a:pPr>
            <a:r>
              <a:rPr lang="fr-FR" dirty="0" smtClean="0"/>
              <a:t>Les </a:t>
            </a:r>
            <a:r>
              <a:rPr lang="fr-FR" dirty="0"/>
              <a:t>objectifs </a:t>
            </a:r>
            <a:r>
              <a:rPr lang="fr-FR" dirty="0" smtClean="0"/>
              <a:t>de </a:t>
            </a:r>
            <a:r>
              <a:rPr lang="fr-FR" dirty="0"/>
              <a:t>ce </a:t>
            </a:r>
            <a:r>
              <a:rPr lang="fr-FR" dirty="0" smtClean="0"/>
              <a:t>livre</a:t>
            </a:r>
            <a:endParaRPr lang="fr-FR" dirty="0"/>
          </a:p>
        </p:txBody>
      </p:sp>
      <p:sp>
        <p:nvSpPr>
          <p:cNvPr id="17" name="Rectangle 16"/>
          <p:cNvSpPr/>
          <p:nvPr/>
        </p:nvSpPr>
        <p:spPr>
          <a:xfrm>
            <a:off x="5242784" y="1684593"/>
            <a:ext cx="3495124" cy="923330"/>
          </a:xfrm>
          <a:prstGeom prst="rect">
            <a:avLst/>
          </a:prstGeom>
        </p:spPr>
        <p:txBody>
          <a:bodyPr wrap="none">
            <a:spAutoFit/>
          </a:bodyPr>
          <a:lstStyle/>
          <a:p>
            <a:pPr marL="285750" indent="-285750">
              <a:buFont typeface="Wingdings"/>
              <a:buChar char="F"/>
            </a:pPr>
            <a:r>
              <a:rPr lang="fr-FR" dirty="0" smtClean="0"/>
              <a:t>Passage </a:t>
            </a:r>
            <a:r>
              <a:rPr lang="fr-FR" dirty="0"/>
              <a:t>du judaïsme à la </a:t>
            </a:r>
            <a:r>
              <a:rPr lang="fr-FR" dirty="0" smtClean="0"/>
              <a:t>judaïté</a:t>
            </a:r>
          </a:p>
          <a:p>
            <a:pPr marL="285750" indent="-285750">
              <a:buFont typeface="Wingdings"/>
              <a:buChar char="F"/>
            </a:pPr>
            <a:r>
              <a:rPr lang="fr-FR" dirty="0"/>
              <a:t>Vienne et le </a:t>
            </a:r>
            <a:r>
              <a:rPr lang="fr-FR" dirty="0" smtClean="0"/>
              <a:t>sionisme</a:t>
            </a:r>
          </a:p>
          <a:p>
            <a:pPr marL="285750" indent="-285750">
              <a:buFont typeface="Wingdings"/>
              <a:buChar char="F"/>
            </a:pPr>
            <a:r>
              <a:rPr lang="fr-FR" dirty="0" smtClean="0"/>
              <a:t>Futur </a:t>
            </a:r>
            <a:r>
              <a:rPr lang="fr-FR" dirty="0"/>
              <a:t>de l’identité juive </a:t>
            </a:r>
            <a:r>
              <a:rPr lang="fr-FR" dirty="0" smtClean="0"/>
              <a:t>?</a:t>
            </a:r>
          </a:p>
        </p:txBody>
      </p:sp>
      <p:sp>
        <p:nvSpPr>
          <p:cNvPr id="18" name="Rectangle 17"/>
          <p:cNvSpPr/>
          <p:nvPr/>
        </p:nvSpPr>
        <p:spPr>
          <a:xfrm>
            <a:off x="5534024" y="3115031"/>
            <a:ext cx="2956771" cy="369332"/>
          </a:xfrm>
          <a:prstGeom prst="rect">
            <a:avLst/>
          </a:prstGeom>
        </p:spPr>
        <p:txBody>
          <a:bodyPr wrap="none">
            <a:spAutoFit/>
          </a:bodyPr>
          <a:lstStyle/>
          <a:p>
            <a:pPr marL="285750" indent="-285750">
              <a:buFont typeface="Wingdings"/>
              <a:buChar char="F"/>
            </a:pPr>
            <a:r>
              <a:rPr lang="fr-FR" dirty="0" smtClean="0"/>
              <a:t>L’offense faite aux femmes</a:t>
            </a:r>
            <a:endParaRPr lang="fr-FR" dirty="0"/>
          </a:p>
        </p:txBody>
      </p:sp>
      <p:sp>
        <p:nvSpPr>
          <p:cNvPr id="19" name="Rectangle 18"/>
          <p:cNvSpPr/>
          <p:nvPr/>
        </p:nvSpPr>
        <p:spPr>
          <a:xfrm>
            <a:off x="8873926" y="1280078"/>
            <a:ext cx="2747227" cy="369332"/>
          </a:xfrm>
          <a:prstGeom prst="rect">
            <a:avLst/>
          </a:prstGeom>
        </p:spPr>
        <p:txBody>
          <a:bodyPr wrap="none">
            <a:spAutoFit/>
          </a:bodyPr>
          <a:lstStyle/>
          <a:p>
            <a:pPr marL="285750" indent="-285750">
              <a:buFont typeface="Wingdings"/>
              <a:buChar char="F"/>
            </a:pPr>
            <a:r>
              <a:rPr lang="fr-FR" dirty="0" smtClean="0"/>
              <a:t>Un nouvel humanisme ?</a:t>
            </a:r>
            <a:endParaRPr lang="fr-FR" dirty="0"/>
          </a:p>
        </p:txBody>
      </p:sp>
      <p:pic>
        <p:nvPicPr>
          <p:cNvPr id="9" name="Picture 2" descr="Résultat de recherche d'images pour &quot;roma flag&quot;"/>
          <p:cNvPicPr>
            <a:picLocks noChangeAspect="1" noChangeArrowheads="1"/>
          </p:cNvPicPr>
          <p:nvPr/>
        </p:nvPicPr>
        <p:blipFill rotWithShape="1">
          <a:blip r:embed="rId7">
            <a:extLst>
              <a:ext uri="{28A0092B-C50C-407E-A947-70E740481C1C}">
                <a14:useLocalDpi xmlns:a14="http://schemas.microsoft.com/office/drawing/2010/main" val="0"/>
              </a:ext>
            </a:extLst>
          </a:blip>
          <a:srcRect t="16024" b="15320"/>
          <a:stretch/>
        </p:blipFill>
        <p:spPr bwMode="auto">
          <a:xfrm>
            <a:off x="8532869" y="4224669"/>
            <a:ext cx="1879699" cy="129052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10408088" y="4673885"/>
            <a:ext cx="1497526" cy="923330"/>
          </a:xfrm>
          <a:prstGeom prst="rect">
            <a:avLst/>
          </a:prstGeom>
        </p:spPr>
        <p:txBody>
          <a:bodyPr wrap="none">
            <a:spAutoFit/>
          </a:bodyPr>
          <a:lstStyle/>
          <a:p>
            <a:pPr marL="285750" indent="-285750">
              <a:buFont typeface="Wingdings"/>
              <a:buChar char="F"/>
            </a:pPr>
            <a:r>
              <a:rPr lang="fr-FR" dirty="0" smtClean="0"/>
              <a:t>Apprendre</a:t>
            </a:r>
            <a:br>
              <a:rPr lang="fr-FR" dirty="0" smtClean="0"/>
            </a:br>
            <a:r>
              <a:rPr lang="fr-FR" dirty="0" smtClean="0"/>
              <a:t>les uns des</a:t>
            </a:r>
            <a:br>
              <a:rPr lang="fr-FR" dirty="0" smtClean="0"/>
            </a:br>
            <a:r>
              <a:rPr lang="fr-FR" dirty="0" smtClean="0"/>
              <a:t>autres…</a:t>
            </a:r>
            <a:endParaRPr lang="fr-FR" dirty="0"/>
          </a:p>
        </p:txBody>
      </p:sp>
    </p:spTree>
    <p:extLst>
      <p:ext uri="{BB962C8B-B14F-4D97-AF65-F5344CB8AC3E}">
        <p14:creationId xmlns:p14="http://schemas.microsoft.com/office/powerpoint/2010/main" val="260537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7" grpId="0" build="p"/>
      <p:bldP spid="18" grpId="0" build="p"/>
      <p:bldP spid="19" grpId="0" build="p"/>
      <p:bldP spid="2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8014" y="346842"/>
            <a:ext cx="9166997" cy="553998"/>
          </a:xfrm>
          <a:prstGeom prst="rect">
            <a:avLst/>
          </a:prstGeom>
          <a:noFill/>
        </p:spPr>
        <p:txBody>
          <a:bodyPr wrap="none" rtlCol="0">
            <a:spAutoFit/>
          </a:bodyPr>
          <a:lstStyle/>
          <a:p>
            <a:r>
              <a:rPr lang="fr-FR" sz="3000" u="sng" dirty="0" smtClean="0"/>
              <a:t>3</a:t>
            </a:r>
            <a:r>
              <a:rPr lang="fr-FR" sz="3000" u="sng" dirty="0"/>
              <a:t>. Vienne comme lieu de passage du judaïsme à la judaïté</a:t>
            </a:r>
          </a:p>
        </p:txBody>
      </p:sp>
      <p:sp>
        <p:nvSpPr>
          <p:cNvPr id="5" name="Rectangle 4"/>
          <p:cNvSpPr/>
          <p:nvPr/>
        </p:nvSpPr>
        <p:spPr>
          <a:xfrm>
            <a:off x="339111" y="1013992"/>
            <a:ext cx="10715331" cy="707886"/>
          </a:xfrm>
          <a:prstGeom prst="rect">
            <a:avLst/>
          </a:prstGeom>
        </p:spPr>
        <p:txBody>
          <a:bodyPr wrap="square">
            <a:spAutoFit/>
          </a:bodyPr>
          <a:lstStyle/>
          <a:p>
            <a:pPr marL="342900" indent="-342900">
              <a:buFont typeface="Arial" panose="020B0604020202020204" pitchFamily="34" charset="0"/>
              <a:buChar char="•"/>
            </a:pPr>
            <a:r>
              <a:rPr lang="fr-FR" sz="2000" dirty="0" smtClean="0"/>
              <a:t>Jacques Le Rider </a:t>
            </a:r>
            <a:r>
              <a:rPr lang="fr-FR" sz="2000" i="1" dirty="0" smtClean="0"/>
              <a:t>Modernité </a:t>
            </a:r>
            <a:r>
              <a:rPr lang="fr-FR" sz="2000" i="1" dirty="0"/>
              <a:t>viennoise et crises de </a:t>
            </a:r>
            <a:r>
              <a:rPr lang="fr-FR" sz="2000" i="1" dirty="0" smtClean="0"/>
              <a:t>l’identité</a:t>
            </a:r>
            <a:r>
              <a:rPr lang="fr-FR" sz="2000" dirty="0" smtClean="0"/>
              <a:t> (2000)</a:t>
            </a:r>
            <a:br>
              <a:rPr lang="fr-FR" sz="2000" dirty="0" smtClean="0"/>
            </a:br>
            <a:r>
              <a:rPr lang="fr-FR" sz="2000" i="1" dirty="0" smtClean="0"/>
              <a:t>Les Juifs viennois à la Belle époque </a:t>
            </a:r>
            <a:r>
              <a:rPr lang="fr-FR" sz="2000" dirty="0" smtClean="0"/>
              <a:t>(2013)</a:t>
            </a:r>
            <a:endParaRPr lang="fr-FR" sz="2000" dirty="0"/>
          </a:p>
        </p:txBody>
      </p:sp>
      <p:sp>
        <p:nvSpPr>
          <p:cNvPr id="6" name="ZoneTexte 5"/>
          <p:cNvSpPr txBox="1"/>
          <p:nvPr/>
        </p:nvSpPr>
        <p:spPr>
          <a:xfrm>
            <a:off x="339112" y="1684575"/>
            <a:ext cx="11164367" cy="707886"/>
          </a:xfrm>
          <a:prstGeom prst="rect">
            <a:avLst/>
          </a:prstGeom>
          <a:noFill/>
        </p:spPr>
        <p:txBody>
          <a:bodyPr wrap="square" rtlCol="0">
            <a:spAutoFit/>
          </a:bodyPr>
          <a:lstStyle/>
          <a:p>
            <a:pPr marL="342900" indent="-342900">
              <a:buFont typeface="Arial" pitchFamily="34" charset="0"/>
              <a:buChar char="•"/>
            </a:pPr>
            <a:r>
              <a:rPr lang="fr-FR" sz="2000" dirty="0" smtClean="0"/>
              <a:t>Modernité </a:t>
            </a:r>
            <a:r>
              <a:rPr lang="fr-FR" sz="2000" dirty="0"/>
              <a:t>à la fois cosmopolite et respectueuse des identités construites, caractéristique d’un processus de rationalisation et de désenchantement du monde</a:t>
            </a:r>
            <a:endParaRPr lang="en-US"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1005" y="4333551"/>
            <a:ext cx="6542400" cy="2028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339112" y="2420727"/>
            <a:ext cx="11601445" cy="1200329"/>
          </a:xfrm>
          <a:prstGeom prst="rect">
            <a:avLst/>
          </a:prstGeom>
          <a:noFill/>
        </p:spPr>
        <p:txBody>
          <a:bodyPr wrap="square" rtlCol="0">
            <a:spAutoFit/>
          </a:bodyPr>
          <a:lstStyle/>
          <a:p>
            <a:pPr marL="285750" indent="-285750">
              <a:buFont typeface="Arial" pitchFamily="34" charset="0"/>
              <a:buChar char="•"/>
            </a:pPr>
            <a:r>
              <a:rPr lang="fr-FR" dirty="0"/>
              <a:t>Karl </a:t>
            </a:r>
            <a:r>
              <a:rPr lang="fr-FR" dirty="0" err="1"/>
              <a:t>Lueger</a:t>
            </a:r>
            <a:r>
              <a:rPr lang="fr-FR" dirty="0"/>
              <a:t> (</a:t>
            </a:r>
            <a:r>
              <a:rPr lang="fr-FR" dirty="0" smtClean="0"/>
              <a:t>1844-1910</a:t>
            </a:r>
            <a:r>
              <a:rPr lang="fr-FR" dirty="0"/>
              <a:t>), était aussi le fondateur (avec Georg </a:t>
            </a:r>
            <a:r>
              <a:rPr lang="fr-FR" dirty="0" err="1"/>
              <a:t>von</a:t>
            </a:r>
            <a:r>
              <a:rPr lang="fr-FR" dirty="0"/>
              <a:t> </a:t>
            </a:r>
            <a:r>
              <a:rPr lang="fr-FR" dirty="0" err="1"/>
              <a:t>Schönerer</a:t>
            </a:r>
            <a:r>
              <a:rPr lang="fr-FR" dirty="0"/>
              <a:t>) de l’antisémitisme politique. </a:t>
            </a:r>
            <a:r>
              <a:rPr lang="fr-FR" dirty="0" err="1"/>
              <a:t>Lueger</a:t>
            </a:r>
            <a:r>
              <a:rPr lang="fr-FR" dirty="0"/>
              <a:t>, qui a encore aujourd’hui une place à son nom et de nombreux monuments, a largement influencé le jeune Adolf Hitler lorsque celui-ci échouait à deux reprises à entrer à l’Académie des Beaux-Arts à Vienne (</a:t>
            </a:r>
            <a:r>
              <a:rPr lang="fr-FR" dirty="0" smtClean="0"/>
              <a:t>1907, 1910</a:t>
            </a:r>
            <a:r>
              <a:rPr lang="fr-FR" dirty="0"/>
              <a:t>). Il est resté célèbre pour sa définition du </a:t>
            </a:r>
            <a:r>
              <a:rPr lang="fr-FR" dirty="0" smtClean="0"/>
              <a:t>Juif  </a:t>
            </a:r>
            <a:r>
              <a:rPr lang="fr-FR" dirty="0"/>
              <a:t>: «  Celui qui est juif, c’est moi qui le détermine  ! [ </a:t>
            </a:r>
            <a:r>
              <a:rPr lang="fr-FR" dirty="0" err="1"/>
              <a:t>Wer</a:t>
            </a:r>
            <a:r>
              <a:rPr lang="fr-FR" dirty="0"/>
              <a:t> </a:t>
            </a:r>
            <a:r>
              <a:rPr lang="fr-FR" dirty="0" err="1"/>
              <a:t>ein</a:t>
            </a:r>
            <a:r>
              <a:rPr lang="fr-FR" dirty="0"/>
              <a:t> Jude </a:t>
            </a:r>
            <a:r>
              <a:rPr lang="fr-FR" dirty="0" err="1"/>
              <a:t>ist</a:t>
            </a:r>
            <a:r>
              <a:rPr lang="fr-FR" dirty="0"/>
              <a:t>, </a:t>
            </a:r>
            <a:r>
              <a:rPr lang="fr-FR" dirty="0" err="1"/>
              <a:t>bestimme</a:t>
            </a:r>
            <a:r>
              <a:rPr lang="fr-FR" dirty="0"/>
              <a:t> </a:t>
            </a:r>
            <a:r>
              <a:rPr lang="fr-FR" dirty="0" err="1"/>
              <a:t>ich</a:t>
            </a:r>
            <a:r>
              <a:rPr lang="fr-FR" dirty="0"/>
              <a:t>  ! ].  »</a:t>
            </a:r>
            <a:endParaRPr lang="en-US" dirty="0"/>
          </a:p>
        </p:txBody>
      </p:sp>
      <p:sp>
        <p:nvSpPr>
          <p:cNvPr id="8" name="ZoneTexte 7"/>
          <p:cNvSpPr txBox="1"/>
          <p:nvPr/>
        </p:nvSpPr>
        <p:spPr>
          <a:xfrm>
            <a:off x="339112" y="3663451"/>
            <a:ext cx="5459508" cy="369332"/>
          </a:xfrm>
          <a:prstGeom prst="rect">
            <a:avLst/>
          </a:prstGeom>
          <a:noFill/>
        </p:spPr>
        <p:txBody>
          <a:bodyPr wrap="none" rtlCol="0">
            <a:spAutoFit/>
          </a:bodyPr>
          <a:lstStyle/>
          <a:p>
            <a:pPr marL="285750" indent="-285750">
              <a:buFont typeface="Arial" pitchFamily="34" charset="0"/>
              <a:buChar char="•"/>
            </a:pPr>
            <a:r>
              <a:rPr lang="en-US" dirty="0" err="1" smtClean="0"/>
              <a:t>Controverse</a:t>
            </a:r>
            <a:r>
              <a:rPr lang="en-US" dirty="0"/>
              <a:t> entre Steven </a:t>
            </a:r>
            <a:r>
              <a:rPr lang="en-US" dirty="0" err="1"/>
              <a:t>Beller</a:t>
            </a:r>
            <a:r>
              <a:rPr lang="en-US" dirty="0"/>
              <a:t> et Ernst H. </a:t>
            </a:r>
            <a:r>
              <a:rPr lang="en-US" dirty="0" err="1"/>
              <a:t>Gombrich</a:t>
            </a:r>
            <a:endParaRPr lang="en-US" dirty="0"/>
          </a:p>
        </p:txBody>
      </p:sp>
      <p:sp>
        <p:nvSpPr>
          <p:cNvPr id="9" name="Rectangle 8"/>
          <p:cNvSpPr/>
          <p:nvPr/>
        </p:nvSpPr>
        <p:spPr>
          <a:xfrm>
            <a:off x="339111" y="4174606"/>
            <a:ext cx="5151894" cy="923330"/>
          </a:xfrm>
          <a:prstGeom prst="rect">
            <a:avLst/>
          </a:prstGeom>
        </p:spPr>
        <p:txBody>
          <a:bodyPr wrap="square">
            <a:spAutoFit/>
          </a:bodyPr>
          <a:lstStyle/>
          <a:p>
            <a:r>
              <a:rPr lang="fr-FR" dirty="0" smtClean="0"/>
              <a:t>- « 45  </a:t>
            </a:r>
            <a:r>
              <a:rPr lang="fr-FR" dirty="0"/>
              <a:t>% du corps enseignant de l’université de Vienne a été exclu suite au décret du ministre de </a:t>
            </a:r>
            <a:r>
              <a:rPr lang="fr-FR" dirty="0" smtClean="0"/>
              <a:t>l’Enseignement </a:t>
            </a:r>
            <a:r>
              <a:rPr lang="fr-FR" dirty="0"/>
              <a:t>du 26  mars </a:t>
            </a:r>
            <a:r>
              <a:rPr lang="fr-FR" dirty="0" smtClean="0"/>
              <a:t>1938 ».</a:t>
            </a:r>
            <a:endParaRPr lang="en-US" dirty="0"/>
          </a:p>
        </p:txBody>
      </p:sp>
      <p:sp>
        <p:nvSpPr>
          <p:cNvPr id="10" name="ZoneTexte 9"/>
          <p:cNvSpPr txBox="1"/>
          <p:nvPr/>
        </p:nvSpPr>
        <p:spPr>
          <a:xfrm>
            <a:off x="342904" y="5280952"/>
            <a:ext cx="5739489" cy="1477328"/>
          </a:xfrm>
          <a:prstGeom prst="rect">
            <a:avLst/>
          </a:prstGeom>
          <a:noFill/>
        </p:spPr>
        <p:txBody>
          <a:bodyPr wrap="square" rtlCol="0">
            <a:spAutoFit/>
          </a:bodyPr>
          <a:lstStyle/>
          <a:p>
            <a:r>
              <a:rPr lang="fr-FR" dirty="0" smtClean="0"/>
              <a:t>- Partant  </a:t>
            </a:r>
            <a:r>
              <a:rPr lang="fr-FR" dirty="0"/>
              <a:t>du  recensement de 1934, une étude parue en 1936 estimait que «  les Juifs  » représentaient 85  % des avocats, 82  % des personnes travaillant  dans  les  bureaux  de  crédit,  75  %  des  banquiers, 52  % des médecins… alors qu’ils ne représentaient que 9  % de la </a:t>
            </a:r>
            <a:r>
              <a:rPr lang="fr-FR" dirty="0" smtClean="0"/>
              <a:t>population.</a:t>
            </a:r>
            <a:endParaRPr lang="en-US" dirty="0"/>
          </a:p>
        </p:txBody>
      </p:sp>
      <p:pic>
        <p:nvPicPr>
          <p:cNvPr id="2" name="Picture 2" descr="http://jerome-segal.de/Publis/LeRider-p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9007" y="121436"/>
            <a:ext cx="1045348" cy="162028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ésultat de recherche d'images pour &quot;Modernité viennoise et crises de l’identité&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13681" y="116663"/>
            <a:ext cx="971061" cy="162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14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8014" y="346842"/>
            <a:ext cx="3891963" cy="553998"/>
          </a:xfrm>
          <a:prstGeom prst="rect">
            <a:avLst/>
          </a:prstGeom>
          <a:noFill/>
        </p:spPr>
        <p:txBody>
          <a:bodyPr wrap="none" rtlCol="0">
            <a:spAutoFit/>
          </a:bodyPr>
          <a:lstStyle/>
          <a:p>
            <a:r>
              <a:rPr lang="fr-FR" sz="3000" u="sng" dirty="0" smtClean="0"/>
              <a:t>4. Vienne et le sionisme</a:t>
            </a:r>
            <a:endParaRPr lang="fr-FR" sz="3000" u="sng" dirty="0"/>
          </a:p>
        </p:txBody>
      </p:sp>
      <p:sp>
        <p:nvSpPr>
          <p:cNvPr id="5" name="Rectangle 4"/>
          <p:cNvSpPr/>
          <p:nvPr/>
        </p:nvSpPr>
        <p:spPr>
          <a:xfrm>
            <a:off x="358161" y="1918867"/>
            <a:ext cx="10715331" cy="707886"/>
          </a:xfrm>
          <a:prstGeom prst="rect">
            <a:avLst/>
          </a:prstGeom>
        </p:spPr>
        <p:txBody>
          <a:bodyPr wrap="square">
            <a:spAutoFit/>
          </a:bodyPr>
          <a:lstStyle/>
          <a:p>
            <a:pPr marL="342900" indent="-342900">
              <a:buFont typeface="Arial" panose="020B0604020202020204" pitchFamily="34" charset="0"/>
              <a:buChar char="•"/>
            </a:pPr>
            <a:r>
              <a:rPr lang="fr-FR" sz="2000" dirty="0" smtClean="0"/>
              <a:t>Herzl (1860-1904) : </a:t>
            </a:r>
            <a:r>
              <a:rPr lang="fr-FR" sz="2000" dirty="0" err="1" smtClean="0"/>
              <a:t>Judenstaat</a:t>
            </a:r>
            <a:r>
              <a:rPr lang="fr-FR" sz="2000" dirty="0" smtClean="0"/>
              <a:t> 1896, congrès de Bâle 1897 </a:t>
            </a:r>
            <a:r>
              <a:rPr lang="fr-FR" sz="2000" dirty="0"/>
              <a:t>(88/90), </a:t>
            </a:r>
            <a:r>
              <a:rPr lang="fr-FR" sz="2000" dirty="0" smtClean="0"/>
              <a:t>décide de ne pas </a:t>
            </a:r>
            <a:r>
              <a:rPr lang="fr-FR" sz="2000" dirty="0"/>
              <a:t>faire  circoncire  son  fils  Hans  (1891-1930</a:t>
            </a:r>
            <a:r>
              <a:rPr lang="fr-FR" sz="2000" dirty="0" smtClean="0"/>
              <a:t>).</a:t>
            </a:r>
            <a:endParaRPr lang="fr-FR" sz="2000"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4664"/>
          <a:stretch/>
        </p:blipFill>
        <p:spPr bwMode="auto">
          <a:xfrm>
            <a:off x="549729" y="2554080"/>
            <a:ext cx="5624092" cy="1515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815361" y="4038046"/>
            <a:ext cx="1364541" cy="369332"/>
          </a:xfrm>
          <a:prstGeom prst="rect">
            <a:avLst/>
          </a:prstGeom>
          <a:noFill/>
        </p:spPr>
        <p:txBody>
          <a:bodyPr wrap="none" rtlCol="0">
            <a:spAutoFit/>
          </a:bodyPr>
          <a:lstStyle/>
          <a:p>
            <a:r>
              <a:rPr lang="en-US" dirty="0" smtClean="0"/>
              <a:t>Zweig p. 134</a:t>
            </a: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2752" y="2513239"/>
            <a:ext cx="5252966" cy="262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549729" y="5297265"/>
            <a:ext cx="9870972" cy="646331"/>
          </a:xfrm>
          <a:prstGeom prst="rect">
            <a:avLst/>
          </a:prstGeom>
          <a:noFill/>
        </p:spPr>
        <p:txBody>
          <a:bodyPr wrap="none" rtlCol="0">
            <a:spAutoFit/>
          </a:bodyPr>
          <a:lstStyle/>
          <a:p>
            <a:r>
              <a:rPr lang="fr-FR" dirty="0" smtClean="0"/>
              <a:t>1896 « La </a:t>
            </a:r>
            <a:r>
              <a:rPr lang="fr-FR" dirty="0"/>
              <a:t>République argentine aurait le plus grand intérêt à nous céder un morceau de son </a:t>
            </a:r>
            <a:r>
              <a:rPr lang="fr-FR" dirty="0" smtClean="0"/>
              <a:t>territoire »</a:t>
            </a:r>
          </a:p>
          <a:p>
            <a:r>
              <a:rPr lang="fr-FR" dirty="0" smtClean="0"/>
              <a:t>1903 Ouganda (6</a:t>
            </a:r>
            <a:r>
              <a:rPr lang="fr-FR" baseline="30000" dirty="0" smtClean="0"/>
              <a:t>ème</a:t>
            </a:r>
            <a:r>
              <a:rPr lang="fr-FR" dirty="0" smtClean="0"/>
              <a:t> Congrès sioniste)</a:t>
            </a:r>
            <a:endParaRPr lang="en-US" dirty="0"/>
          </a:p>
        </p:txBody>
      </p:sp>
      <p:sp>
        <p:nvSpPr>
          <p:cNvPr id="10" name="Rectangle 9"/>
          <p:cNvSpPr/>
          <p:nvPr/>
        </p:nvSpPr>
        <p:spPr>
          <a:xfrm>
            <a:off x="358161" y="6062501"/>
            <a:ext cx="10715331" cy="400110"/>
          </a:xfrm>
          <a:prstGeom prst="rect">
            <a:avLst/>
          </a:prstGeom>
        </p:spPr>
        <p:txBody>
          <a:bodyPr wrap="square">
            <a:spAutoFit/>
          </a:bodyPr>
          <a:lstStyle/>
          <a:p>
            <a:pPr marL="342900" indent="-342900">
              <a:buFont typeface="Arial" panose="020B0604020202020204" pitchFamily="34" charset="0"/>
              <a:buChar char="•"/>
            </a:pPr>
            <a:r>
              <a:rPr lang="fr-FR" sz="2000" dirty="0" smtClean="0"/>
              <a:t>Sionisme et antisionisme, aujourd’hui (Sand : l’enfant né d’un viol…)</a:t>
            </a:r>
            <a:endParaRPr lang="fr-FR" sz="2000"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2222" y="186835"/>
            <a:ext cx="1582128" cy="2367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648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63336" y="506186"/>
            <a:ext cx="1378904" cy="369332"/>
          </a:xfrm>
          <a:prstGeom prst="rect">
            <a:avLst/>
          </a:prstGeom>
          <a:noFill/>
        </p:spPr>
        <p:txBody>
          <a:bodyPr wrap="none" rtlCol="0">
            <a:spAutoFit/>
          </a:bodyPr>
          <a:lstStyle/>
          <a:p>
            <a:r>
              <a:rPr lang="en-US" dirty="0" err="1" smtClean="0"/>
              <a:t>Charb</a:t>
            </a:r>
            <a:r>
              <a:rPr lang="en-US" dirty="0" smtClean="0"/>
              <a:t> p. 138</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8271" y="882915"/>
            <a:ext cx="6874093" cy="486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0954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8014" y="346842"/>
            <a:ext cx="9135963" cy="553998"/>
          </a:xfrm>
          <a:prstGeom prst="rect">
            <a:avLst/>
          </a:prstGeom>
          <a:noFill/>
        </p:spPr>
        <p:txBody>
          <a:bodyPr wrap="none" rtlCol="0">
            <a:spAutoFit/>
          </a:bodyPr>
          <a:lstStyle/>
          <a:p>
            <a:r>
              <a:rPr lang="fr-FR" sz="3000" u="sng" dirty="0" smtClean="0"/>
              <a:t>5. Vienne comme laboratoire du futur de l’identité juive ?</a:t>
            </a:r>
            <a:endParaRPr lang="fr-FR" sz="3000" u="sng" dirty="0"/>
          </a:p>
        </p:txBody>
      </p:sp>
      <p:sp>
        <p:nvSpPr>
          <p:cNvPr id="5" name="Rectangle 4"/>
          <p:cNvSpPr/>
          <p:nvPr/>
        </p:nvSpPr>
        <p:spPr>
          <a:xfrm>
            <a:off x="339111" y="1558656"/>
            <a:ext cx="10715331" cy="400110"/>
          </a:xfrm>
          <a:prstGeom prst="rect">
            <a:avLst/>
          </a:prstGeom>
        </p:spPr>
        <p:txBody>
          <a:bodyPr wrap="square">
            <a:spAutoFit/>
          </a:bodyPr>
          <a:lstStyle/>
          <a:p>
            <a:pPr marL="342900" indent="-342900">
              <a:buFont typeface="Arial" panose="020B0604020202020204" pitchFamily="34" charset="0"/>
              <a:buChar char="•"/>
            </a:pPr>
            <a:r>
              <a:rPr lang="fr-FR" sz="2000" dirty="0" smtClean="0"/>
              <a:t>L’histoire de Tal</a:t>
            </a:r>
            <a:endParaRPr lang="fr-FR" sz="2000" dirty="0"/>
          </a:p>
        </p:txBody>
      </p:sp>
      <p:sp>
        <p:nvSpPr>
          <p:cNvPr id="6" name="ZoneTexte 5"/>
          <p:cNvSpPr txBox="1"/>
          <p:nvPr/>
        </p:nvSpPr>
        <p:spPr>
          <a:xfrm>
            <a:off x="339111" y="1110343"/>
            <a:ext cx="3891065" cy="400110"/>
          </a:xfrm>
          <a:prstGeom prst="rect">
            <a:avLst/>
          </a:prstGeom>
          <a:noFill/>
        </p:spPr>
        <p:txBody>
          <a:bodyPr wrap="none" rtlCol="0">
            <a:spAutoFit/>
          </a:bodyPr>
          <a:lstStyle/>
          <a:p>
            <a:pPr marL="285750" indent="-285750">
              <a:buFont typeface="Arial" pitchFamily="34" charset="0"/>
              <a:buChar char="•"/>
            </a:pPr>
            <a:r>
              <a:rPr lang="en-US" sz="2000" dirty="0" err="1" smtClean="0"/>
              <a:t>Ce</a:t>
            </a:r>
            <a:r>
              <a:rPr lang="en-US" sz="2000" dirty="0" smtClean="0"/>
              <a:t> </a:t>
            </a:r>
            <a:r>
              <a:rPr lang="en-US" sz="2000" dirty="0" err="1" smtClean="0"/>
              <a:t>serait</a:t>
            </a:r>
            <a:r>
              <a:rPr lang="en-US" sz="2000" dirty="0" smtClean="0"/>
              <a:t> </a:t>
            </a:r>
            <a:r>
              <a:rPr lang="en-US" sz="2000" dirty="0" err="1" smtClean="0"/>
              <a:t>une</a:t>
            </a:r>
            <a:r>
              <a:rPr lang="en-US" sz="2000" dirty="0" smtClean="0"/>
              <a:t> “Nouvelle </a:t>
            </a:r>
            <a:r>
              <a:rPr lang="en-US" sz="2000" dirty="0" err="1" smtClean="0"/>
              <a:t>Shoah</a:t>
            </a:r>
            <a:r>
              <a:rPr lang="en-US" sz="2000" dirty="0" smtClean="0"/>
              <a:t>” ?</a:t>
            </a:r>
            <a:endParaRPr lang="en-US" sz="2000" dirty="0"/>
          </a:p>
        </p:txBody>
      </p:sp>
      <p:sp>
        <p:nvSpPr>
          <p:cNvPr id="8" name="ZoneTexte 7"/>
          <p:cNvSpPr txBox="1"/>
          <p:nvPr/>
        </p:nvSpPr>
        <p:spPr>
          <a:xfrm>
            <a:off x="339111" y="2006968"/>
            <a:ext cx="4415568" cy="369332"/>
          </a:xfrm>
          <a:prstGeom prst="rect">
            <a:avLst/>
          </a:prstGeom>
          <a:noFill/>
        </p:spPr>
        <p:txBody>
          <a:bodyPr wrap="none" rtlCol="0">
            <a:spAutoFit/>
          </a:bodyPr>
          <a:lstStyle/>
          <a:p>
            <a:pPr marL="285750" indent="-285750">
              <a:buFont typeface="Arial" pitchFamily="34" charset="0"/>
              <a:buChar char="•"/>
            </a:pPr>
            <a:r>
              <a:rPr lang="en-US" dirty="0" err="1" smtClean="0"/>
              <a:t>L’Israelitengesetz</a:t>
            </a:r>
            <a:r>
              <a:rPr lang="en-US" dirty="0" smtClean="0"/>
              <a:t> 1890 </a:t>
            </a:r>
            <a:r>
              <a:rPr lang="en-US" dirty="0" err="1" smtClean="0"/>
              <a:t>redéfinie</a:t>
            </a:r>
            <a:r>
              <a:rPr lang="en-US" dirty="0" smtClean="0"/>
              <a:t>  </a:t>
            </a:r>
            <a:r>
              <a:rPr lang="en-US" dirty="0"/>
              <a:t>en  2012</a:t>
            </a:r>
          </a:p>
        </p:txBody>
      </p:sp>
      <p:sp>
        <p:nvSpPr>
          <p:cNvPr id="9" name="ZoneTexte 8"/>
          <p:cNvSpPr txBox="1"/>
          <p:nvPr/>
        </p:nvSpPr>
        <p:spPr>
          <a:xfrm>
            <a:off x="1535292" y="3438762"/>
            <a:ext cx="10131758" cy="1200329"/>
          </a:xfrm>
          <a:prstGeom prst="rect">
            <a:avLst/>
          </a:prstGeom>
          <a:noFill/>
        </p:spPr>
        <p:txBody>
          <a:bodyPr wrap="square" rtlCol="0">
            <a:spAutoFit/>
          </a:bodyPr>
          <a:lstStyle/>
          <a:p>
            <a:pPr marL="285750" indent="-285750">
              <a:buFont typeface="Arial" pitchFamily="34" charset="0"/>
              <a:buChar char="•"/>
            </a:pPr>
            <a:r>
              <a:rPr lang="fr-FR" dirty="0"/>
              <a:t>§  10. L’État s’engage à assurer le respect de treize [!] jours fériés annuels (quatre jours pour </a:t>
            </a:r>
            <a:r>
              <a:rPr lang="fr-FR" dirty="0" err="1"/>
              <a:t>Pesach</a:t>
            </a:r>
            <a:r>
              <a:rPr lang="fr-FR" dirty="0"/>
              <a:t>, deux jours pour Roch Hachana, </a:t>
            </a:r>
            <a:r>
              <a:rPr lang="fr-FR" dirty="0" err="1"/>
              <a:t>Souccot</a:t>
            </a:r>
            <a:r>
              <a:rPr lang="fr-FR" dirty="0"/>
              <a:t> et </a:t>
            </a:r>
            <a:r>
              <a:rPr lang="fr-FR" dirty="0" err="1"/>
              <a:t>Chavouot</a:t>
            </a:r>
            <a:r>
              <a:rPr lang="fr-FR" dirty="0"/>
              <a:t> et un jour pour Yom Kippour, </a:t>
            </a:r>
            <a:r>
              <a:rPr lang="fr-FR" dirty="0" err="1"/>
              <a:t>Chemini</a:t>
            </a:r>
            <a:r>
              <a:rPr lang="fr-FR" dirty="0"/>
              <a:t> </a:t>
            </a:r>
            <a:r>
              <a:rPr lang="fr-FR" dirty="0" err="1"/>
              <a:t>Atseret</a:t>
            </a:r>
            <a:r>
              <a:rPr lang="fr-FR" dirty="0"/>
              <a:t> et </a:t>
            </a:r>
            <a:r>
              <a:rPr lang="fr-FR" dirty="0" err="1"/>
              <a:t>Sim’hat</a:t>
            </a:r>
            <a:r>
              <a:rPr lang="fr-FR" dirty="0"/>
              <a:t> Torah). Pendant ces journées, ainsi que tous les </a:t>
            </a:r>
            <a:r>
              <a:rPr lang="fr-FR" dirty="0" err="1"/>
              <a:t>shabbats</a:t>
            </a:r>
            <a:r>
              <a:rPr lang="fr-FR" dirty="0"/>
              <a:t>, tous les «  bruits évitables  » et autres actions qui pourraient causer des nuisances sont strictement interdits.</a:t>
            </a:r>
            <a:endParaRPr lang="en-US" dirty="0"/>
          </a:p>
        </p:txBody>
      </p:sp>
      <p:sp>
        <p:nvSpPr>
          <p:cNvPr id="10" name="ZoneTexte 9"/>
          <p:cNvSpPr txBox="1"/>
          <p:nvPr/>
        </p:nvSpPr>
        <p:spPr>
          <a:xfrm>
            <a:off x="1535292" y="5453744"/>
            <a:ext cx="9683511" cy="646331"/>
          </a:xfrm>
          <a:prstGeom prst="rect">
            <a:avLst/>
          </a:prstGeom>
          <a:noFill/>
        </p:spPr>
        <p:txBody>
          <a:bodyPr wrap="square" rtlCol="0">
            <a:spAutoFit/>
          </a:bodyPr>
          <a:lstStyle/>
          <a:p>
            <a:pPr marL="285750" indent="-285750">
              <a:buFont typeface="Arial" pitchFamily="34" charset="0"/>
              <a:buChar char="•"/>
            </a:pPr>
            <a:r>
              <a:rPr lang="fr-FR" dirty="0"/>
              <a:t>Les membres autrichiens de l’IKG ont le droit de vote après six mois, les Européens au bout de deux ans et les étrangers non européens au bout de quatre ans (§  75 des statuts)</a:t>
            </a:r>
            <a:endParaRPr lang="en-US" dirty="0"/>
          </a:p>
        </p:txBody>
      </p:sp>
      <p:sp>
        <p:nvSpPr>
          <p:cNvPr id="11" name="ZoneTexte 10"/>
          <p:cNvSpPr txBox="1"/>
          <p:nvPr/>
        </p:nvSpPr>
        <p:spPr>
          <a:xfrm>
            <a:off x="1535292" y="4664421"/>
            <a:ext cx="6682855" cy="369332"/>
          </a:xfrm>
          <a:prstGeom prst="rect">
            <a:avLst/>
          </a:prstGeom>
          <a:noFill/>
        </p:spPr>
        <p:txBody>
          <a:bodyPr wrap="none" rtlCol="0">
            <a:spAutoFit/>
          </a:bodyPr>
          <a:lstStyle/>
          <a:p>
            <a:pPr marL="285750" indent="-285750">
              <a:buFont typeface="Arial" pitchFamily="34" charset="0"/>
              <a:buChar char="•"/>
            </a:pPr>
            <a:r>
              <a:rPr lang="en-US" dirty="0" err="1" smtClean="0"/>
              <a:t>Une</a:t>
            </a:r>
            <a:r>
              <a:rPr lang="en-US" dirty="0" smtClean="0"/>
              <a:t> </a:t>
            </a:r>
            <a:r>
              <a:rPr lang="en-US" dirty="0" err="1" smtClean="0"/>
              <a:t>pléthore</a:t>
            </a:r>
            <a:r>
              <a:rPr lang="en-US" dirty="0" smtClean="0"/>
              <a:t> de revues, 210 EUR </a:t>
            </a:r>
            <a:r>
              <a:rPr lang="en-US" dirty="0" err="1" smtClean="0"/>
              <a:t>déduits</a:t>
            </a:r>
            <a:r>
              <a:rPr lang="en-US" dirty="0" smtClean="0"/>
              <a:t> des </a:t>
            </a:r>
            <a:r>
              <a:rPr lang="en-US" dirty="0" err="1" smtClean="0"/>
              <a:t>impôts</a:t>
            </a:r>
            <a:r>
              <a:rPr lang="en-US" dirty="0" smtClean="0"/>
              <a:t> </a:t>
            </a:r>
            <a:r>
              <a:rPr lang="en-US" dirty="0" err="1" smtClean="0"/>
              <a:t>sur</a:t>
            </a:r>
            <a:r>
              <a:rPr lang="en-US" dirty="0" smtClean="0"/>
              <a:t> le </a:t>
            </a:r>
            <a:r>
              <a:rPr lang="en-US" dirty="0" err="1" smtClean="0"/>
              <a:t>revenu</a:t>
            </a:r>
            <a:endParaRPr lang="en-US" dirty="0"/>
          </a:p>
        </p:txBody>
      </p:sp>
      <p:sp>
        <p:nvSpPr>
          <p:cNvPr id="12" name="ZoneTexte 11"/>
          <p:cNvSpPr txBox="1"/>
          <p:nvPr/>
        </p:nvSpPr>
        <p:spPr>
          <a:xfrm>
            <a:off x="1535292" y="5059083"/>
            <a:ext cx="1160574" cy="369332"/>
          </a:xfrm>
          <a:prstGeom prst="rect">
            <a:avLst/>
          </a:prstGeom>
          <a:noFill/>
        </p:spPr>
        <p:txBody>
          <a:bodyPr wrap="none" rtlCol="0">
            <a:spAutoFit/>
          </a:bodyPr>
          <a:lstStyle/>
          <a:p>
            <a:pPr marL="285750" indent="-285750">
              <a:buFont typeface="Arial" pitchFamily="34" charset="0"/>
              <a:buChar char="•"/>
            </a:pPr>
            <a:r>
              <a:rPr lang="en-US" dirty="0" err="1" smtClean="0"/>
              <a:t>Encarts</a:t>
            </a:r>
            <a:endParaRPr lang="en-US" dirty="0"/>
          </a:p>
        </p:txBody>
      </p:sp>
      <p:sp>
        <p:nvSpPr>
          <p:cNvPr id="13" name="ZoneTexte 12"/>
          <p:cNvSpPr txBox="1"/>
          <p:nvPr/>
        </p:nvSpPr>
        <p:spPr>
          <a:xfrm>
            <a:off x="1535292" y="2490102"/>
            <a:ext cx="8579671" cy="923330"/>
          </a:xfrm>
          <a:prstGeom prst="rect">
            <a:avLst/>
          </a:prstGeom>
          <a:noFill/>
        </p:spPr>
        <p:txBody>
          <a:bodyPr wrap="square" rtlCol="0">
            <a:spAutoFit/>
          </a:bodyPr>
          <a:lstStyle/>
          <a:p>
            <a:pPr marL="285750" indent="-285750">
              <a:buFont typeface="Arial" pitchFamily="34" charset="0"/>
              <a:buChar char="•"/>
            </a:pPr>
            <a:r>
              <a:rPr lang="fr-FR" dirty="0"/>
              <a:t>§  14. L’État autrichien va verser 308  000  euros, chaque année, à la communauté juive, et indemnisera les 23 membres de la commission dirigeant la Communauté israélite</a:t>
            </a:r>
            <a:endParaRPr lang="en-US" dirty="0"/>
          </a:p>
        </p:txBody>
      </p:sp>
    </p:spTree>
    <p:extLst>
      <p:ext uri="{BB962C8B-B14F-4D97-AF65-F5344CB8AC3E}">
        <p14:creationId xmlns:p14="http://schemas.microsoft.com/office/powerpoint/2010/main" val="358243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8014" y="346842"/>
            <a:ext cx="5290359" cy="553998"/>
          </a:xfrm>
          <a:prstGeom prst="rect">
            <a:avLst/>
          </a:prstGeom>
          <a:noFill/>
        </p:spPr>
        <p:txBody>
          <a:bodyPr wrap="none" rtlCol="0">
            <a:spAutoFit/>
          </a:bodyPr>
          <a:lstStyle/>
          <a:p>
            <a:r>
              <a:rPr lang="fr-FR" sz="3000" u="sng" dirty="0" smtClean="0"/>
              <a:t>6. Athée, juif/juive… et féministe</a:t>
            </a:r>
            <a:endParaRPr lang="fr-FR" sz="3000" u="sng" dirty="0"/>
          </a:p>
        </p:txBody>
      </p:sp>
      <p:sp>
        <p:nvSpPr>
          <p:cNvPr id="5" name="Rectangle 4"/>
          <p:cNvSpPr/>
          <p:nvPr/>
        </p:nvSpPr>
        <p:spPr>
          <a:xfrm>
            <a:off x="339112" y="1201764"/>
            <a:ext cx="8147663" cy="461665"/>
          </a:xfrm>
          <a:prstGeom prst="rect">
            <a:avLst/>
          </a:prstGeom>
        </p:spPr>
        <p:txBody>
          <a:bodyPr wrap="square">
            <a:spAutoFit/>
          </a:bodyPr>
          <a:lstStyle/>
          <a:p>
            <a:r>
              <a:rPr lang="fr-FR" sz="2400" dirty="0" smtClean="0"/>
              <a:t>L’offense faite aux femmes : matrilinéarité mais…</a:t>
            </a:r>
            <a:endParaRPr lang="fr-FR" sz="2400" dirty="0"/>
          </a:p>
        </p:txBody>
      </p:sp>
      <p:sp>
        <p:nvSpPr>
          <p:cNvPr id="6" name="ZoneTexte 5"/>
          <p:cNvSpPr txBox="1"/>
          <p:nvPr/>
        </p:nvSpPr>
        <p:spPr>
          <a:xfrm>
            <a:off x="1102186" y="3521585"/>
            <a:ext cx="3835024" cy="369332"/>
          </a:xfrm>
          <a:prstGeom prst="rect">
            <a:avLst/>
          </a:prstGeom>
          <a:noFill/>
        </p:spPr>
        <p:txBody>
          <a:bodyPr wrap="none" rtlCol="0">
            <a:spAutoFit/>
          </a:bodyPr>
          <a:lstStyle/>
          <a:p>
            <a:pPr marL="285750" indent="-285750">
              <a:buFont typeface="Arial" pitchFamily="34" charset="0"/>
              <a:buChar char="•"/>
            </a:pPr>
            <a:r>
              <a:rPr lang="en-US" dirty="0" err="1" smtClean="0"/>
              <a:t>Reléguée</a:t>
            </a:r>
            <a:r>
              <a:rPr lang="en-US" dirty="0" smtClean="0"/>
              <a:t> à la </a:t>
            </a:r>
            <a:r>
              <a:rPr lang="en-US" dirty="0" err="1" smtClean="0"/>
              <a:t>galerie</a:t>
            </a:r>
            <a:r>
              <a:rPr lang="en-US" dirty="0" smtClean="0"/>
              <a:t> à la synagogue</a:t>
            </a:r>
            <a:endParaRPr lang="en-US" dirty="0"/>
          </a:p>
        </p:txBody>
      </p:sp>
      <p:sp>
        <p:nvSpPr>
          <p:cNvPr id="7" name="ZoneTexte 6"/>
          <p:cNvSpPr txBox="1"/>
          <p:nvPr/>
        </p:nvSpPr>
        <p:spPr>
          <a:xfrm>
            <a:off x="1102186" y="3944316"/>
            <a:ext cx="3493585" cy="369332"/>
          </a:xfrm>
          <a:prstGeom prst="rect">
            <a:avLst/>
          </a:prstGeom>
          <a:noFill/>
        </p:spPr>
        <p:txBody>
          <a:bodyPr wrap="none" rtlCol="0">
            <a:spAutoFit/>
          </a:bodyPr>
          <a:lstStyle/>
          <a:p>
            <a:pPr marL="285750" indent="-285750">
              <a:buFont typeface="Arial" pitchFamily="34" charset="0"/>
              <a:buChar char="•"/>
            </a:pPr>
            <a:r>
              <a:rPr lang="en-US" dirty="0" smtClean="0"/>
              <a:t>Aux </a:t>
            </a:r>
            <a:r>
              <a:rPr lang="en-US" dirty="0" err="1" smtClean="0"/>
              <a:t>mur</a:t>
            </a:r>
            <a:r>
              <a:rPr lang="en-US" dirty="0" smtClean="0"/>
              <a:t> des lamentation (</a:t>
            </a:r>
            <a:r>
              <a:rPr lang="en-US" dirty="0" err="1" smtClean="0"/>
              <a:t>kotel</a:t>
            </a:r>
            <a:r>
              <a:rPr lang="en-US" dirty="0" smtClean="0"/>
              <a:t>)</a:t>
            </a:r>
            <a:endParaRPr lang="en-US" dirty="0"/>
          </a:p>
        </p:txBody>
      </p:sp>
      <p:sp>
        <p:nvSpPr>
          <p:cNvPr id="8" name="ZoneTexte 7"/>
          <p:cNvSpPr txBox="1"/>
          <p:nvPr/>
        </p:nvSpPr>
        <p:spPr>
          <a:xfrm>
            <a:off x="1102187" y="4367047"/>
            <a:ext cx="8641844" cy="646331"/>
          </a:xfrm>
          <a:prstGeom prst="rect">
            <a:avLst/>
          </a:prstGeom>
          <a:noFill/>
        </p:spPr>
        <p:txBody>
          <a:bodyPr wrap="square" rtlCol="0">
            <a:spAutoFit/>
          </a:bodyPr>
          <a:lstStyle/>
          <a:p>
            <a:pPr marL="285750" indent="-285750">
              <a:buFont typeface="Arial" pitchFamily="34" charset="0"/>
              <a:buChar char="•"/>
            </a:pPr>
            <a:r>
              <a:rPr lang="en-US" dirty="0"/>
              <a:t>femmes </a:t>
            </a:r>
            <a:r>
              <a:rPr lang="en-US" dirty="0" err="1" smtClean="0"/>
              <a:t>falashas</a:t>
            </a:r>
            <a:r>
              <a:rPr lang="en-US" dirty="0"/>
              <a:t> 2000-2005, </a:t>
            </a:r>
            <a:r>
              <a:rPr lang="en-US" dirty="0" smtClean="0"/>
              <a:t>Depo-Provera (57% des femmes </a:t>
            </a:r>
            <a:r>
              <a:rPr lang="en-US" dirty="0" err="1" smtClean="0"/>
              <a:t>traitées</a:t>
            </a:r>
            <a:r>
              <a:rPr lang="en-US" dirty="0" smtClean="0"/>
              <a:t> </a:t>
            </a:r>
            <a:r>
              <a:rPr lang="en-US" dirty="0" err="1" smtClean="0"/>
              <a:t>étaient</a:t>
            </a:r>
            <a:r>
              <a:rPr lang="en-US" dirty="0" smtClean="0"/>
              <a:t> </a:t>
            </a:r>
            <a:r>
              <a:rPr lang="en-US" dirty="0" err="1" smtClean="0"/>
              <a:t>falashas</a:t>
            </a:r>
            <a:r>
              <a:rPr lang="en-US" dirty="0" smtClean="0"/>
              <a:t> </a:t>
            </a:r>
            <a:r>
              <a:rPr lang="en-US" dirty="0" err="1" smtClean="0"/>
              <a:t>alors</a:t>
            </a:r>
            <a:r>
              <a:rPr lang="en-US" dirty="0" smtClean="0"/>
              <a:t> </a:t>
            </a:r>
            <a:r>
              <a:rPr lang="en-US" dirty="0" err="1" smtClean="0"/>
              <a:t>que</a:t>
            </a:r>
            <a:r>
              <a:rPr lang="en-US" dirty="0" smtClean="0"/>
              <a:t> 2%)</a:t>
            </a:r>
            <a:endParaRPr lang="en-US" dirty="0"/>
          </a:p>
        </p:txBody>
      </p:sp>
      <p:sp>
        <p:nvSpPr>
          <p:cNvPr id="9" name="ZoneTexte 8"/>
          <p:cNvSpPr txBox="1"/>
          <p:nvPr/>
        </p:nvSpPr>
        <p:spPr>
          <a:xfrm>
            <a:off x="1102186" y="1845126"/>
            <a:ext cx="8289464" cy="923330"/>
          </a:xfrm>
          <a:prstGeom prst="rect">
            <a:avLst/>
          </a:prstGeom>
          <a:noFill/>
        </p:spPr>
        <p:txBody>
          <a:bodyPr wrap="square" rtlCol="0">
            <a:spAutoFit/>
          </a:bodyPr>
          <a:lstStyle/>
          <a:p>
            <a:pPr marL="285750" indent="-285750">
              <a:buFont typeface="Arial" pitchFamily="34" charset="0"/>
              <a:buChar char="•"/>
            </a:pPr>
            <a:r>
              <a:rPr lang="fr-FR" dirty="0"/>
              <a:t>Torah </a:t>
            </a:r>
            <a:r>
              <a:rPr lang="fr-FR" dirty="0" smtClean="0"/>
              <a:t>: êtres </a:t>
            </a:r>
            <a:r>
              <a:rPr lang="fr-FR" dirty="0"/>
              <a:t>inférieurs, propriétés de leur mari auxquels on autorise la polygamie, </a:t>
            </a:r>
            <a:r>
              <a:rPr lang="fr-FR" dirty="0" smtClean="0"/>
              <a:t>pécheresses</a:t>
            </a:r>
            <a:r>
              <a:rPr lang="fr-FR" dirty="0"/>
              <a:t>, incestueuses, impures, voire condamnées, selon les circonstances, à la stérilité,  l’exil  ou  la  lapidation.</a:t>
            </a:r>
            <a:endParaRPr lang="en-US" dirty="0"/>
          </a:p>
        </p:txBody>
      </p:sp>
      <p:sp>
        <p:nvSpPr>
          <p:cNvPr id="10" name="ZoneTexte 9"/>
          <p:cNvSpPr txBox="1"/>
          <p:nvPr/>
        </p:nvSpPr>
        <p:spPr>
          <a:xfrm>
            <a:off x="1102186" y="5066777"/>
            <a:ext cx="3178434" cy="369332"/>
          </a:xfrm>
          <a:prstGeom prst="rect">
            <a:avLst/>
          </a:prstGeom>
          <a:noFill/>
        </p:spPr>
        <p:txBody>
          <a:bodyPr wrap="none" rtlCol="0">
            <a:spAutoFit/>
          </a:bodyPr>
          <a:lstStyle/>
          <a:p>
            <a:pPr marL="285750" indent="-285750">
              <a:buFont typeface="Arial" pitchFamily="34" charset="0"/>
              <a:buChar char="•"/>
            </a:pPr>
            <a:r>
              <a:rPr lang="en-US" dirty="0" err="1"/>
              <a:t>Beit</a:t>
            </a:r>
            <a:r>
              <a:rPr lang="en-US" dirty="0"/>
              <a:t> </a:t>
            </a:r>
            <a:r>
              <a:rPr lang="en-US" dirty="0" err="1" smtClean="0"/>
              <a:t>Shemesh</a:t>
            </a:r>
            <a:r>
              <a:rPr lang="en-US" dirty="0" smtClean="0"/>
              <a:t>, hiver 2011/12</a:t>
            </a:r>
            <a:endParaRPr lang="en-US" dirty="0"/>
          </a:p>
        </p:txBody>
      </p:sp>
      <p:sp>
        <p:nvSpPr>
          <p:cNvPr id="11" name="ZoneTexte 10"/>
          <p:cNvSpPr txBox="1"/>
          <p:nvPr/>
        </p:nvSpPr>
        <p:spPr>
          <a:xfrm>
            <a:off x="1102186" y="2821855"/>
            <a:ext cx="8641844" cy="646331"/>
          </a:xfrm>
          <a:prstGeom prst="rect">
            <a:avLst/>
          </a:prstGeom>
          <a:noFill/>
        </p:spPr>
        <p:txBody>
          <a:bodyPr wrap="square" rtlCol="0">
            <a:spAutoFit/>
          </a:bodyPr>
          <a:lstStyle/>
          <a:p>
            <a:pPr marL="285750" indent="-285750">
              <a:buFont typeface="Arial" pitchFamily="34" charset="0"/>
              <a:buChar char="•"/>
            </a:pPr>
            <a:r>
              <a:rPr lang="fr-FR" dirty="0"/>
              <a:t>«  Merci de ne pas m’avoir fait goy  [ou gentil, non-juif], merci de ne pas m’avoir fait esclave, merci de ne pas m’avoir fait femme.  »</a:t>
            </a:r>
            <a:endParaRPr lang="en-US" dirty="0"/>
          </a:p>
        </p:txBody>
      </p:sp>
      <p:sp>
        <p:nvSpPr>
          <p:cNvPr id="12" name="Rectangle 11"/>
          <p:cNvSpPr/>
          <p:nvPr/>
        </p:nvSpPr>
        <p:spPr>
          <a:xfrm>
            <a:off x="1102186" y="5489510"/>
            <a:ext cx="5593889" cy="646331"/>
          </a:xfrm>
          <a:prstGeom prst="rect">
            <a:avLst/>
          </a:prstGeom>
        </p:spPr>
        <p:txBody>
          <a:bodyPr wrap="square">
            <a:spAutoFit/>
          </a:bodyPr>
          <a:lstStyle/>
          <a:p>
            <a:pPr marL="285750" indent="-285750">
              <a:buFont typeface="Arial" pitchFamily="34" charset="0"/>
              <a:buChar char="•"/>
            </a:pPr>
            <a:r>
              <a:rPr lang="fr-FR" i="1" dirty="0"/>
              <a:t>Le Procès de Viviane </a:t>
            </a:r>
            <a:r>
              <a:rPr lang="fr-FR" i="1" dirty="0" err="1" smtClean="0"/>
              <a:t>Amsalem</a:t>
            </a:r>
            <a:r>
              <a:rPr lang="fr-FR" i="1" dirty="0"/>
              <a:t> </a:t>
            </a:r>
            <a:r>
              <a:rPr lang="fr-FR" dirty="0"/>
              <a:t>(2014) : </a:t>
            </a:r>
            <a:r>
              <a:rPr lang="fr-FR" dirty="0" smtClean="0"/>
              <a:t/>
            </a:r>
            <a:br>
              <a:rPr lang="fr-FR" dirty="0" smtClean="0"/>
            </a:br>
            <a:r>
              <a:rPr lang="fr-FR" dirty="0" smtClean="0"/>
              <a:t>10  </a:t>
            </a:r>
            <a:r>
              <a:rPr lang="fr-FR" dirty="0"/>
              <a:t>000 </a:t>
            </a:r>
            <a:r>
              <a:rPr lang="fr-FR" dirty="0" err="1"/>
              <a:t>agounot</a:t>
            </a:r>
            <a:r>
              <a:rPr lang="fr-FR" dirty="0"/>
              <a:t>  (pluriel d’ </a:t>
            </a:r>
            <a:r>
              <a:rPr lang="fr-FR" dirty="0" err="1"/>
              <a:t>agounah</a:t>
            </a:r>
            <a:r>
              <a:rPr lang="fr-FR" dirty="0"/>
              <a:t> ) en Israël.</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4030" y="145611"/>
            <a:ext cx="2337837"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9959" y="3876675"/>
            <a:ext cx="2167254" cy="2629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831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8014" y="346842"/>
            <a:ext cx="9183027" cy="553998"/>
          </a:xfrm>
          <a:prstGeom prst="rect">
            <a:avLst/>
          </a:prstGeom>
          <a:noFill/>
        </p:spPr>
        <p:txBody>
          <a:bodyPr wrap="none" rtlCol="0">
            <a:spAutoFit/>
          </a:bodyPr>
          <a:lstStyle/>
          <a:p>
            <a:r>
              <a:rPr lang="fr-FR" sz="3000" u="sng" dirty="0" smtClean="0"/>
              <a:t>7. Un nouvel humanisme ? Athée, juif/juive et antispéciste</a:t>
            </a:r>
            <a:endParaRPr lang="fr-FR" sz="3000" u="sng" dirty="0"/>
          </a:p>
        </p:txBody>
      </p:sp>
      <p:sp>
        <p:nvSpPr>
          <p:cNvPr id="5" name="Rectangle 4"/>
          <p:cNvSpPr/>
          <p:nvPr/>
        </p:nvSpPr>
        <p:spPr>
          <a:xfrm>
            <a:off x="339112" y="1201764"/>
            <a:ext cx="10116208" cy="461665"/>
          </a:xfrm>
          <a:prstGeom prst="rect">
            <a:avLst/>
          </a:prstGeom>
        </p:spPr>
        <p:txBody>
          <a:bodyPr wrap="square">
            <a:spAutoFit/>
          </a:bodyPr>
          <a:lstStyle/>
          <a:p>
            <a:r>
              <a:rPr lang="fr-FR" sz="2400" dirty="0" smtClean="0"/>
              <a:t>Qu’est-ce que l’antispécisme ? </a:t>
            </a:r>
            <a:endParaRPr lang="fr-FR" sz="2400" dirty="0"/>
          </a:p>
        </p:txBody>
      </p:sp>
      <p:sp>
        <p:nvSpPr>
          <p:cNvPr id="2" name="ZoneTexte 1"/>
          <p:cNvSpPr txBox="1"/>
          <p:nvPr/>
        </p:nvSpPr>
        <p:spPr>
          <a:xfrm>
            <a:off x="339112" y="1733550"/>
            <a:ext cx="2561279" cy="369332"/>
          </a:xfrm>
          <a:prstGeom prst="rect">
            <a:avLst/>
          </a:prstGeom>
          <a:noFill/>
        </p:spPr>
        <p:txBody>
          <a:bodyPr wrap="none" rtlCol="0">
            <a:spAutoFit/>
          </a:bodyPr>
          <a:lstStyle/>
          <a:p>
            <a:r>
              <a:rPr lang="en-US" dirty="0" smtClean="0"/>
              <a:t>Peter </a:t>
            </a:r>
            <a:r>
              <a:rPr lang="en-US" dirty="0" smtClean="0"/>
              <a:t>Singer (né en 1946)</a:t>
            </a:r>
            <a:endParaRPr lang="en-US" dirty="0"/>
          </a:p>
        </p:txBody>
      </p:sp>
      <p:sp>
        <p:nvSpPr>
          <p:cNvPr id="3" name="ZoneTexte 2"/>
          <p:cNvSpPr txBox="1"/>
          <p:nvPr/>
        </p:nvSpPr>
        <p:spPr>
          <a:xfrm>
            <a:off x="904876" y="2238375"/>
            <a:ext cx="8296274" cy="2585323"/>
          </a:xfrm>
          <a:prstGeom prst="rect">
            <a:avLst/>
          </a:prstGeom>
          <a:noFill/>
        </p:spPr>
        <p:txBody>
          <a:bodyPr wrap="square" rtlCol="0">
            <a:spAutoFit/>
          </a:bodyPr>
          <a:lstStyle/>
          <a:p>
            <a:r>
              <a:rPr lang="en-US" dirty="0" smtClean="0"/>
              <a:t>PT</a:t>
            </a:r>
            <a:r>
              <a:rPr lang="en-US" dirty="0"/>
              <a:t>: </a:t>
            </a:r>
            <a:r>
              <a:rPr lang="en-US" dirty="0" err="1" smtClean="0"/>
              <a:t>Pensez-vous</a:t>
            </a:r>
            <a:r>
              <a:rPr lang="en-US" dirty="0" smtClean="0"/>
              <a:t> </a:t>
            </a:r>
            <a:r>
              <a:rPr lang="en-US" dirty="0" err="1" smtClean="0"/>
              <a:t>que</a:t>
            </a:r>
            <a:r>
              <a:rPr lang="en-US" dirty="0" smtClean="0"/>
              <a:t> </a:t>
            </a:r>
            <a:r>
              <a:rPr lang="en-US" dirty="0" err="1" smtClean="0"/>
              <a:t>votre</a:t>
            </a:r>
            <a:r>
              <a:rPr lang="en-US" dirty="0" smtClean="0"/>
              <a:t> histoire </a:t>
            </a:r>
            <a:r>
              <a:rPr lang="en-US" dirty="0" err="1" smtClean="0"/>
              <a:t>familiale</a:t>
            </a:r>
            <a:r>
              <a:rPr lang="en-US" dirty="0" smtClean="0"/>
              <a:t> a </a:t>
            </a:r>
            <a:r>
              <a:rPr lang="en-US" dirty="0" err="1" smtClean="0"/>
              <a:t>influencé</a:t>
            </a:r>
            <a:r>
              <a:rPr lang="en-US" dirty="0" smtClean="0"/>
              <a:t> </a:t>
            </a:r>
            <a:r>
              <a:rPr lang="en-US" dirty="0" err="1" smtClean="0"/>
              <a:t>votre</a:t>
            </a:r>
            <a:r>
              <a:rPr lang="en-US" dirty="0" smtClean="0"/>
              <a:t> </a:t>
            </a:r>
            <a:r>
              <a:rPr lang="en-US" dirty="0" err="1" smtClean="0"/>
              <a:t>choix</a:t>
            </a:r>
            <a:r>
              <a:rPr lang="en-US" dirty="0" smtClean="0"/>
              <a:t> de </a:t>
            </a:r>
            <a:r>
              <a:rPr lang="en-US" dirty="0" err="1" smtClean="0"/>
              <a:t>devenir</a:t>
            </a:r>
            <a:r>
              <a:rPr lang="en-US" dirty="0" smtClean="0"/>
              <a:t> philosophe de </a:t>
            </a:r>
            <a:r>
              <a:rPr lang="en-US" dirty="0" err="1" smtClean="0"/>
              <a:t>l’éthique</a:t>
            </a:r>
            <a:r>
              <a:rPr lang="en-US" dirty="0" smtClean="0"/>
              <a:t> ?</a:t>
            </a:r>
            <a:endParaRPr lang="en-US" dirty="0"/>
          </a:p>
          <a:p>
            <a:endParaRPr lang="en-US" dirty="0"/>
          </a:p>
          <a:p>
            <a:r>
              <a:rPr lang="en-US" dirty="0"/>
              <a:t>PS: It probably did, though I don't know exactly what the link is. I've noticed that quite a lot of people who are prominent in the animal liberation movement: are Jews. Maybe we are simply not prepared to see the powerful hurting the weak</a:t>
            </a:r>
            <a:r>
              <a:rPr lang="en-US" dirty="0" smtClean="0"/>
              <a:t>.</a:t>
            </a:r>
            <a:br>
              <a:rPr lang="en-US" dirty="0" smtClean="0"/>
            </a:br>
            <a:r>
              <a:rPr lang="en-US" dirty="0"/>
              <a:t>(…) My entire philosophy is shaped by an abhorrence of suffering and cruelty. My grandparents actually went through the concentration camps, and my grandfather died there</a:t>
            </a:r>
            <a:r>
              <a:rPr lang="en-US" dirty="0" smtClean="0"/>
              <a:t>. (</a:t>
            </a:r>
            <a:r>
              <a:rPr lang="en-US" i="1" dirty="0" smtClean="0"/>
              <a:t>Psychology today</a:t>
            </a:r>
            <a:r>
              <a:rPr lang="en-US" dirty="0" smtClean="0"/>
              <a:t>, 1999)</a:t>
            </a:r>
            <a:endParaRPr lang="en-US" dirty="0"/>
          </a:p>
        </p:txBody>
      </p:sp>
      <p:pic>
        <p:nvPicPr>
          <p:cNvPr id="7170" name="Picture 2" descr="Résultat de recherche d'images pour &quot;animal liberation singer&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7948" y="444523"/>
            <a:ext cx="1618102" cy="243202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39208" y="4867632"/>
            <a:ext cx="9238192" cy="923330"/>
          </a:xfrm>
          <a:prstGeom prst="rect">
            <a:avLst/>
          </a:prstGeom>
        </p:spPr>
        <p:txBody>
          <a:bodyPr wrap="square">
            <a:spAutoFit/>
          </a:bodyPr>
          <a:lstStyle/>
          <a:p>
            <a:r>
              <a:rPr lang="en-US" dirty="0" smtClean="0"/>
              <a:t>Henry </a:t>
            </a:r>
            <a:r>
              <a:rPr lang="en-US" dirty="0" err="1" smtClean="0"/>
              <a:t>Spira</a:t>
            </a:r>
            <a:r>
              <a:rPr lang="en-US" dirty="0" smtClean="0"/>
              <a:t> (</a:t>
            </a:r>
            <a:r>
              <a:rPr lang="en-US" dirty="0"/>
              <a:t>1927-1998) </a:t>
            </a:r>
            <a:r>
              <a:rPr lang="en-US" dirty="0" err="1" smtClean="0"/>
              <a:t>fonde</a:t>
            </a:r>
            <a:r>
              <a:rPr lang="en-US" dirty="0" smtClean="0"/>
              <a:t> en 1974 “Animal </a:t>
            </a:r>
            <a:r>
              <a:rPr lang="en-US" dirty="0"/>
              <a:t>Rights </a:t>
            </a:r>
            <a:r>
              <a:rPr lang="en-US" dirty="0" smtClean="0"/>
              <a:t>International”. </a:t>
            </a:r>
          </a:p>
          <a:p>
            <a:r>
              <a:rPr lang="fr-FR" dirty="0" smtClean="0"/>
              <a:t>La libération animale est pour lui “la suite logique de ce qui a déterminé sa vie : l’identification avec les sans voix, les blessés, les opprimés et les persécutés.”</a:t>
            </a:r>
            <a:endParaRPr lang="fr-FR" dirty="0"/>
          </a:p>
        </p:txBody>
      </p:sp>
      <p:sp>
        <p:nvSpPr>
          <p:cNvPr id="7" name="ZoneTexte 6"/>
          <p:cNvSpPr txBox="1"/>
          <p:nvPr/>
        </p:nvSpPr>
        <p:spPr>
          <a:xfrm>
            <a:off x="439208" y="6057899"/>
            <a:ext cx="9362017" cy="646331"/>
          </a:xfrm>
          <a:prstGeom prst="rect">
            <a:avLst/>
          </a:prstGeom>
          <a:noFill/>
        </p:spPr>
        <p:txBody>
          <a:bodyPr wrap="square" rtlCol="0">
            <a:spAutoFit/>
          </a:bodyPr>
          <a:lstStyle/>
          <a:p>
            <a:r>
              <a:rPr lang="fr-FR" dirty="0" smtClean="0"/>
              <a:t>“Dans la mesure où on ne croit pas au principe fasciste selon lequel le pouvoir précède le droit, nous n’avons pas le droit d’infliger à d’autres de la douleur”. Citation extraite de…</a:t>
            </a:r>
            <a:endParaRPr lang="fr-FR" dirty="0"/>
          </a:p>
        </p:txBody>
      </p:sp>
      <p:pic>
        <p:nvPicPr>
          <p:cNvPr id="2050" name="Picture 2" descr="photo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2937" y="3500497"/>
            <a:ext cx="20955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22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build="p"/>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mages-na.ssl-images-amazon.com/images/I/41aA3TpGfuL._SX328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227012"/>
            <a:ext cx="1693383" cy="25606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0346" y="223321"/>
            <a:ext cx="3796104" cy="646331"/>
          </a:xfrm>
          <a:prstGeom prst="rect">
            <a:avLst/>
          </a:prstGeom>
        </p:spPr>
        <p:txBody>
          <a:bodyPr wrap="none">
            <a:spAutoFit/>
          </a:bodyPr>
          <a:lstStyle/>
          <a:p>
            <a:r>
              <a:rPr lang="de-AT" dirty="0"/>
              <a:t>Isaac </a:t>
            </a:r>
            <a:r>
              <a:rPr lang="de-AT" dirty="0" err="1"/>
              <a:t>Bashevis</a:t>
            </a:r>
            <a:r>
              <a:rPr lang="de-AT" dirty="0"/>
              <a:t> Singer (1902-1991</a:t>
            </a:r>
            <a:r>
              <a:rPr lang="de-AT" dirty="0" smtClean="0"/>
              <a:t>)</a:t>
            </a:r>
          </a:p>
          <a:p>
            <a:r>
              <a:rPr lang="de-AT" dirty="0" smtClean="0"/>
              <a:t>Nobel 1978, </a:t>
            </a:r>
            <a:r>
              <a:rPr lang="de-AT" dirty="0" err="1" smtClean="0"/>
              <a:t>écrivain</a:t>
            </a:r>
            <a:r>
              <a:rPr lang="de-AT" dirty="0" smtClean="0"/>
              <a:t> </a:t>
            </a:r>
            <a:r>
              <a:rPr lang="de-AT" dirty="0"/>
              <a:t>de </a:t>
            </a:r>
            <a:r>
              <a:rPr lang="de-AT" dirty="0" err="1"/>
              <a:t>langue</a:t>
            </a:r>
            <a:r>
              <a:rPr lang="de-AT" dirty="0"/>
              <a:t> </a:t>
            </a:r>
            <a:r>
              <a:rPr lang="de-AT" dirty="0" err="1"/>
              <a:t>yiddish</a:t>
            </a:r>
            <a:endParaRPr lang="en-US" dirty="0"/>
          </a:p>
        </p:txBody>
      </p:sp>
      <p:sp>
        <p:nvSpPr>
          <p:cNvPr id="5" name="Rectangle 4"/>
          <p:cNvSpPr/>
          <p:nvPr/>
        </p:nvSpPr>
        <p:spPr>
          <a:xfrm>
            <a:off x="2066923" y="852312"/>
            <a:ext cx="5172077" cy="2031325"/>
          </a:xfrm>
          <a:prstGeom prst="rect">
            <a:avLst/>
          </a:prstGeom>
        </p:spPr>
        <p:txBody>
          <a:bodyPr wrap="square">
            <a:spAutoFit/>
          </a:bodyPr>
          <a:lstStyle/>
          <a:p>
            <a:r>
              <a:rPr lang="fr-FR" dirty="0" smtClean="0"/>
              <a:t>« Ils se sont persuadés que l’homme, l’espèce la plus pécheresse entre toutes, est au sommet de la création. Toutes les autres créatures furent créées uniquement pour lui procurer de la nourriture, des peaux, pour être martyrisées, exterminées. Pour ces créatures, tous les humains sont des nazis ; pour les animaux, la vie est un éternel Treblinka. »</a:t>
            </a:r>
            <a:endParaRPr lang="fr-FR" dirty="0"/>
          </a:p>
        </p:txBody>
      </p:sp>
      <p:sp>
        <p:nvSpPr>
          <p:cNvPr id="6" name="Rectangle 5"/>
          <p:cNvSpPr/>
          <p:nvPr/>
        </p:nvSpPr>
        <p:spPr>
          <a:xfrm>
            <a:off x="241300" y="2904857"/>
            <a:ext cx="6369050" cy="646331"/>
          </a:xfrm>
          <a:prstGeom prst="rect">
            <a:avLst/>
          </a:prstGeom>
        </p:spPr>
        <p:txBody>
          <a:bodyPr wrap="square">
            <a:spAutoFit/>
          </a:bodyPr>
          <a:lstStyle/>
          <a:p>
            <a:r>
              <a:rPr lang="fr-FR" dirty="0" smtClean="0"/>
              <a:t>Comparaison audacieuse pour les uns, choquante pour les autres, cela dépend surtout du locuteur, de l’objectif et du contexte.</a:t>
            </a:r>
            <a:endParaRPr lang="fr-FR" dirty="0"/>
          </a:p>
        </p:txBody>
      </p:sp>
      <p:sp>
        <p:nvSpPr>
          <p:cNvPr id="7" name="Rectangle 6"/>
          <p:cNvSpPr/>
          <p:nvPr/>
        </p:nvSpPr>
        <p:spPr>
          <a:xfrm>
            <a:off x="241300" y="3683422"/>
            <a:ext cx="6096000" cy="646331"/>
          </a:xfrm>
          <a:prstGeom prst="rect">
            <a:avLst/>
          </a:prstGeom>
        </p:spPr>
        <p:txBody>
          <a:bodyPr>
            <a:spAutoFit/>
          </a:bodyPr>
          <a:lstStyle/>
          <a:p>
            <a:r>
              <a:rPr lang="fr-FR" dirty="0" err="1" smtClean="0"/>
              <a:t>Theodor</a:t>
            </a:r>
            <a:r>
              <a:rPr lang="fr-FR" dirty="0" smtClean="0"/>
              <a:t> Adorno « Auschwitz commence lorsque quelqu’un regarde un abattoir et se dit : ce ne sont que des animaux. »</a:t>
            </a:r>
            <a:endParaRPr lang="fr-FR" dirty="0"/>
          </a:p>
        </p:txBody>
      </p:sp>
      <p:sp>
        <p:nvSpPr>
          <p:cNvPr id="8" name="ZoneTexte 7"/>
          <p:cNvSpPr txBox="1"/>
          <p:nvPr/>
        </p:nvSpPr>
        <p:spPr>
          <a:xfrm>
            <a:off x="6114355" y="5052626"/>
            <a:ext cx="5201343" cy="1477328"/>
          </a:xfrm>
          <a:prstGeom prst="rect">
            <a:avLst/>
          </a:prstGeom>
          <a:noFill/>
        </p:spPr>
        <p:txBody>
          <a:bodyPr wrap="square" rtlCol="0">
            <a:spAutoFit/>
          </a:bodyPr>
          <a:lstStyle/>
          <a:p>
            <a:r>
              <a:rPr lang="fr-FR" dirty="0" smtClean="0"/>
              <a:t>Dans les deux cas, mélange de tromperie, d’intimidation, de violence corporelle et de rapidité nécessaire pour réduire autant que possible le risque de panique ou de résistance qui pourrait gêner le « bon déroulement » du procédé exécuté à la chaîne.</a:t>
            </a:r>
            <a:endParaRPr lang="fr-FR" dirty="0"/>
          </a:p>
        </p:txBody>
      </p:sp>
      <p:sp>
        <p:nvSpPr>
          <p:cNvPr id="9" name="ZoneTexte 8"/>
          <p:cNvSpPr txBox="1"/>
          <p:nvPr/>
        </p:nvSpPr>
        <p:spPr>
          <a:xfrm>
            <a:off x="241300" y="4963552"/>
            <a:ext cx="5429628" cy="923330"/>
          </a:xfrm>
          <a:prstGeom prst="rect">
            <a:avLst/>
          </a:prstGeom>
          <a:noFill/>
        </p:spPr>
        <p:txBody>
          <a:bodyPr wrap="none" rtlCol="0">
            <a:spAutoFit/>
          </a:bodyPr>
          <a:lstStyle/>
          <a:p>
            <a:r>
              <a:rPr lang="fr-FR" dirty="0" smtClean="0"/>
              <a:t>La mort à la chaîne : abattoirs de Chicago, années 1920s</a:t>
            </a:r>
            <a:br>
              <a:rPr lang="fr-FR" dirty="0" smtClean="0"/>
            </a:br>
            <a:r>
              <a:rPr lang="fr-FR" dirty="0" smtClean="0"/>
              <a:t>=&gt; Henry Ford (automobile, antisémitisme)</a:t>
            </a:r>
          </a:p>
          <a:p>
            <a:r>
              <a:rPr lang="fr-FR" dirty="0" smtClean="0"/>
              <a:t>=&gt; Diffusion en Allemagne</a:t>
            </a:r>
            <a:endParaRPr lang="fr-FR" dirty="0"/>
          </a:p>
        </p:txBody>
      </p:sp>
      <p:sp>
        <p:nvSpPr>
          <p:cNvPr id="10" name="ZoneTexte 9"/>
          <p:cNvSpPr txBox="1"/>
          <p:nvPr/>
        </p:nvSpPr>
        <p:spPr>
          <a:xfrm>
            <a:off x="241300" y="4461987"/>
            <a:ext cx="5604996" cy="369332"/>
          </a:xfrm>
          <a:prstGeom prst="rect">
            <a:avLst/>
          </a:prstGeom>
          <a:noFill/>
        </p:spPr>
        <p:txBody>
          <a:bodyPr wrap="none" rtlCol="0">
            <a:spAutoFit/>
          </a:bodyPr>
          <a:lstStyle/>
          <a:p>
            <a:r>
              <a:rPr lang="fr-FR" dirty="0" smtClean="0"/>
              <a:t>Eugénisme (</a:t>
            </a:r>
            <a:r>
              <a:rPr lang="fr-FR" dirty="0" err="1" smtClean="0"/>
              <a:t>déf</a:t>
            </a:r>
            <a:r>
              <a:rPr lang="fr-FR" dirty="0" smtClean="0"/>
              <a:t>.). Naissance avec les techniques d’élevage.</a:t>
            </a:r>
            <a:endParaRPr lang="fr-FR" dirty="0"/>
          </a:p>
        </p:txBody>
      </p:sp>
      <p:sp>
        <p:nvSpPr>
          <p:cNvPr id="11" name="ZoneTexte 10"/>
          <p:cNvSpPr txBox="1"/>
          <p:nvPr/>
        </p:nvSpPr>
        <p:spPr>
          <a:xfrm>
            <a:off x="241300" y="6019115"/>
            <a:ext cx="5306004" cy="646331"/>
          </a:xfrm>
          <a:prstGeom prst="rect">
            <a:avLst/>
          </a:prstGeom>
          <a:noFill/>
        </p:spPr>
        <p:txBody>
          <a:bodyPr wrap="none" rtlCol="0">
            <a:spAutoFit/>
          </a:bodyPr>
          <a:lstStyle/>
          <a:p>
            <a:r>
              <a:rPr lang="fr-FR" dirty="0" smtClean="0"/>
              <a:t>De l’opération T4 à Kurt Franz, dernier </a:t>
            </a:r>
            <a:r>
              <a:rPr lang="fr-FR" dirty="0" err="1" smtClean="0"/>
              <a:t>commmandant</a:t>
            </a:r>
            <a:r>
              <a:rPr lang="fr-FR" dirty="0" smtClean="0"/>
              <a:t> </a:t>
            </a:r>
          </a:p>
          <a:p>
            <a:r>
              <a:rPr lang="fr-FR" dirty="0" smtClean="0"/>
              <a:t>du camp de Treblinka.</a:t>
            </a:r>
            <a:endParaRPr lang="fr-FR" dirty="0"/>
          </a:p>
        </p:txBody>
      </p:sp>
      <p:sp>
        <p:nvSpPr>
          <p:cNvPr id="12" name="Rectangle 11"/>
          <p:cNvSpPr/>
          <p:nvPr/>
        </p:nvSpPr>
        <p:spPr>
          <a:xfrm>
            <a:off x="6686550" y="2904857"/>
            <a:ext cx="5505450" cy="1754326"/>
          </a:xfrm>
          <a:prstGeom prst="rect">
            <a:avLst/>
          </a:prstGeom>
        </p:spPr>
        <p:txBody>
          <a:bodyPr wrap="square">
            <a:spAutoFit/>
          </a:bodyPr>
          <a:lstStyle/>
          <a:p>
            <a:r>
              <a:rPr lang="fr-FR" dirty="0" smtClean="0"/>
              <a:t>« Les animaux doivent être respectés […]. Pas parce qu’ils sont ‘bons’ ou parce qu’ils nous sont utiles (tous ne le sont pas), mais parce qu’une loi gravée en nous, et reconnue par toutes les religions et codes de lois, suppose que nous évitions de causer de la douleur, aux humains et à toute créature capable de la ressentir. »</a:t>
            </a:r>
            <a:endParaRPr lang="fr-FR" dirty="0"/>
          </a:p>
        </p:txBody>
      </p:sp>
      <p:grpSp>
        <p:nvGrpSpPr>
          <p:cNvPr id="14" name="Groupe 13"/>
          <p:cNvGrpSpPr/>
          <p:nvPr/>
        </p:nvGrpSpPr>
        <p:grpSpPr>
          <a:xfrm>
            <a:off x="9143650" y="251896"/>
            <a:ext cx="2758337" cy="2437845"/>
            <a:chOff x="9143650" y="251896"/>
            <a:chExt cx="2758337" cy="2437845"/>
          </a:xfrm>
        </p:grpSpPr>
        <p:pic>
          <p:nvPicPr>
            <p:cNvPr id="3076" name="Picture 4" descr="Résultat de recherche d'images pour &quot;primo levi&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3650" y="251896"/>
              <a:ext cx="2758337" cy="2060612"/>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p:cNvSpPr txBox="1"/>
            <p:nvPr/>
          </p:nvSpPr>
          <p:spPr>
            <a:xfrm>
              <a:off x="9439275" y="2320409"/>
              <a:ext cx="2365199" cy="369332"/>
            </a:xfrm>
            <a:prstGeom prst="rect">
              <a:avLst/>
            </a:prstGeom>
            <a:noFill/>
          </p:spPr>
          <p:txBody>
            <a:bodyPr wrap="none" rtlCol="0">
              <a:spAutoFit/>
            </a:bodyPr>
            <a:lstStyle/>
            <a:p>
              <a:r>
                <a:rPr lang="en-US" dirty="0" smtClean="0"/>
                <a:t>Primo Levi (1919-1987)</a:t>
              </a:r>
              <a:endParaRPr lang="en-US" dirty="0"/>
            </a:p>
          </p:txBody>
        </p:sp>
      </p:grpSp>
      <p:grpSp>
        <p:nvGrpSpPr>
          <p:cNvPr id="17" name="Groupe 16"/>
          <p:cNvGrpSpPr/>
          <p:nvPr/>
        </p:nvGrpSpPr>
        <p:grpSpPr>
          <a:xfrm>
            <a:off x="7054651" y="200632"/>
            <a:ext cx="1941619" cy="2613359"/>
            <a:chOff x="9102526" y="1611310"/>
            <a:chExt cx="1941619" cy="2613359"/>
          </a:xfrm>
        </p:grpSpPr>
        <p:pic>
          <p:nvPicPr>
            <p:cNvPr id="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2526" y="1611310"/>
              <a:ext cx="1941619" cy="225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ZoneTexte 18"/>
            <p:cNvSpPr txBox="1"/>
            <p:nvPr/>
          </p:nvSpPr>
          <p:spPr>
            <a:xfrm>
              <a:off x="9517843" y="3886115"/>
              <a:ext cx="1080745" cy="338554"/>
            </a:xfrm>
            <a:prstGeom prst="rect">
              <a:avLst/>
            </a:prstGeom>
            <a:noFill/>
          </p:spPr>
          <p:txBody>
            <a:bodyPr wrap="none" rtlCol="0">
              <a:spAutoFit/>
            </a:bodyPr>
            <a:lstStyle/>
            <a:p>
              <a:r>
                <a:rPr lang="en-US" sz="1600" dirty="0" smtClean="0"/>
                <a:t>1902-1991</a:t>
              </a:r>
              <a:endParaRPr lang="en-US" sz="1600" dirty="0"/>
            </a:p>
          </p:txBody>
        </p:sp>
      </p:grpSp>
    </p:spTree>
    <p:extLst>
      <p:ext uri="{BB962C8B-B14F-4D97-AF65-F5344CB8AC3E}">
        <p14:creationId xmlns:p14="http://schemas.microsoft.com/office/powerpoint/2010/main" val="201836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8014" y="346842"/>
            <a:ext cx="7268593" cy="553998"/>
          </a:xfrm>
          <a:prstGeom prst="rect">
            <a:avLst/>
          </a:prstGeom>
          <a:noFill/>
        </p:spPr>
        <p:txBody>
          <a:bodyPr wrap="none" rtlCol="0">
            <a:spAutoFit/>
          </a:bodyPr>
          <a:lstStyle/>
          <a:p>
            <a:r>
              <a:rPr lang="fr-FR" sz="3000" u="sng" dirty="0" smtClean="0"/>
              <a:t>8. Juifs et </a:t>
            </a:r>
            <a:r>
              <a:rPr lang="fr-FR" sz="3000" u="sng" dirty="0" err="1" smtClean="0"/>
              <a:t>Roms</a:t>
            </a:r>
            <a:r>
              <a:rPr lang="fr-FR" sz="3000" u="sng" dirty="0" smtClean="0"/>
              <a:t>, apprendre les uns des autres</a:t>
            </a:r>
            <a:endParaRPr lang="fr-FR" sz="3000" u="sng" dirty="0"/>
          </a:p>
        </p:txBody>
      </p:sp>
      <p:pic>
        <p:nvPicPr>
          <p:cNvPr id="5" name="Picture 2" descr="Résultat de recherche d'images pour &quot;roma flag&quot;"/>
          <p:cNvPicPr>
            <a:picLocks noChangeAspect="1" noChangeArrowheads="1"/>
          </p:cNvPicPr>
          <p:nvPr/>
        </p:nvPicPr>
        <p:blipFill rotWithShape="1">
          <a:blip r:embed="rId2">
            <a:extLst>
              <a:ext uri="{28A0092B-C50C-407E-A947-70E740481C1C}">
                <a14:useLocalDpi xmlns:a14="http://schemas.microsoft.com/office/drawing/2010/main" val="0"/>
              </a:ext>
            </a:extLst>
          </a:blip>
          <a:srcRect t="16024" b="15320"/>
          <a:stretch/>
        </p:blipFill>
        <p:spPr bwMode="auto">
          <a:xfrm>
            <a:off x="9472718" y="623841"/>
            <a:ext cx="1879699" cy="1290522"/>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575040" y="1269102"/>
            <a:ext cx="8287653" cy="369332"/>
          </a:xfrm>
          <a:prstGeom prst="rect">
            <a:avLst/>
          </a:prstGeom>
          <a:noFill/>
        </p:spPr>
        <p:txBody>
          <a:bodyPr wrap="none" rtlCol="0">
            <a:spAutoFit/>
          </a:bodyPr>
          <a:lstStyle/>
          <a:p>
            <a:r>
              <a:rPr lang="fr-FR" dirty="0" smtClean="0"/>
              <a:t>Solidarité entre deux populations historiquement persécutées et de taille considérable</a:t>
            </a:r>
            <a:endParaRPr lang="fr-FR" dirty="0"/>
          </a:p>
        </p:txBody>
      </p:sp>
      <p:sp>
        <p:nvSpPr>
          <p:cNvPr id="7" name="Rectangle 6"/>
          <p:cNvSpPr/>
          <p:nvPr/>
        </p:nvSpPr>
        <p:spPr>
          <a:xfrm>
            <a:off x="575040" y="1890103"/>
            <a:ext cx="5870261" cy="646331"/>
          </a:xfrm>
          <a:prstGeom prst="rect">
            <a:avLst/>
          </a:prstGeom>
        </p:spPr>
        <p:txBody>
          <a:bodyPr wrap="none">
            <a:spAutoFit/>
          </a:bodyPr>
          <a:lstStyle/>
          <a:p>
            <a:r>
              <a:rPr lang="fr-FR" dirty="0"/>
              <a:t>La culture de la protestation </a:t>
            </a:r>
            <a:r>
              <a:rPr lang="fr-FR" dirty="0" smtClean="0"/>
              <a:t>interne et de la remise en cause</a:t>
            </a:r>
          </a:p>
          <a:p>
            <a:r>
              <a:rPr lang="fr-FR" dirty="0" smtClean="0"/>
              <a:t>des traditions, des Juifs aux </a:t>
            </a:r>
            <a:r>
              <a:rPr lang="fr-FR" dirty="0" err="1" smtClean="0"/>
              <a:t>Roms</a:t>
            </a:r>
            <a:endParaRPr lang="en-US" dirty="0"/>
          </a:p>
        </p:txBody>
      </p:sp>
      <p:sp>
        <p:nvSpPr>
          <p:cNvPr id="8" name="Rectangle 7"/>
          <p:cNvSpPr/>
          <p:nvPr/>
        </p:nvSpPr>
        <p:spPr>
          <a:xfrm>
            <a:off x="575040" y="2615879"/>
            <a:ext cx="4051494" cy="646331"/>
          </a:xfrm>
          <a:prstGeom prst="rect">
            <a:avLst/>
          </a:prstGeom>
        </p:spPr>
        <p:txBody>
          <a:bodyPr wrap="none">
            <a:spAutoFit/>
          </a:bodyPr>
          <a:lstStyle/>
          <a:p>
            <a:r>
              <a:rPr lang="fr-FR" dirty="0" smtClean="0"/>
              <a:t>La question nationale, des </a:t>
            </a:r>
            <a:r>
              <a:rPr lang="fr-FR" dirty="0" err="1" smtClean="0"/>
              <a:t>Roms</a:t>
            </a:r>
            <a:r>
              <a:rPr lang="fr-FR" dirty="0" smtClean="0"/>
              <a:t> aux Juifs</a:t>
            </a:r>
          </a:p>
          <a:p>
            <a:r>
              <a:rPr lang="fr-FR" dirty="0" smtClean="0"/>
              <a:t>(Arméniens, Kurdes…)</a:t>
            </a:r>
            <a:endParaRPr lang="en-US" dirty="0"/>
          </a:p>
        </p:txBody>
      </p:sp>
      <p:sp>
        <p:nvSpPr>
          <p:cNvPr id="11" name="Rectangle 10"/>
          <p:cNvSpPr/>
          <p:nvPr/>
        </p:nvSpPr>
        <p:spPr>
          <a:xfrm>
            <a:off x="5343525" y="2463790"/>
            <a:ext cx="6096000" cy="3693319"/>
          </a:xfrm>
          <a:prstGeom prst="rect">
            <a:avLst/>
          </a:prstGeom>
        </p:spPr>
        <p:txBody>
          <a:bodyPr>
            <a:spAutoFit/>
          </a:bodyPr>
          <a:lstStyle/>
          <a:p>
            <a:r>
              <a:rPr lang="fr-FR" dirty="0" smtClean="0"/>
              <a:t>« Eux</a:t>
            </a:r>
            <a:r>
              <a:rPr lang="fr-FR" dirty="0"/>
              <a:t>, les </a:t>
            </a:r>
            <a:r>
              <a:rPr lang="fr-FR" dirty="0" err="1"/>
              <a:t>Roms</a:t>
            </a:r>
            <a:r>
              <a:rPr lang="fr-FR" dirty="0"/>
              <a:t>, dans leur état permanent d’éparpillement, sont – à y regarder de plus près – européens dans le sens exact que nous devrions avoir en vue, alors que nous sommes prisonniers de nos œillères nationales, empêtrés dans une Europe économique monstrueuse et bureaucratique. Les Tsiganes ont déjà ça d’avance, avec cette mobilité transfrontalière, et ce sont eux qui devraient recevoir en premier les passeports européens leur garantissant le droit de s’installer partout, de la Roumanie au Portugal. Nés européens, ils sont en situation de nous apprendre avec leurs siècles d’expérience, à dépasser les frontières, et plus encore, à dépasser les frontières qui existent en nous et autour de </a:t>
            </a:r>
            <a:r>
              <a:rPr lang="fr-FR" dirty="0" smtClean="0"/>
              <a:t>nous. »</a:t>
            </a:r>
            <a:endParaRPr lang="en-US" dirty="0"/>
          </a:p>
        </p:txBody>
      </p:sp>
      <p:grpSp>
        <p:nvGrpSpPr>
          <p:cNvPr id="12" name="Groupe 11"/>
          <p:cNvGrpSpPr/>
          <p:nvPr/>
        </p:nvGrpSpPr>
        <p:grpSpPr>
          <a:xfrm>
            <a:off x="575040" y="3409104"/>
            <a:ext cx="4663710" cy="3135479"/>
            <a:chOff x="575040" y="3409104"/>
            <a:chExt cx="4663710" cy="3135479"/>
          </a:xfrm>
        </p:grpSpPr>
        <p:sp>
          <p:nvSpPr>
            <p:cNvPr id="9" name="Rectangle 8"/>
            <p:cNvSpPr/>
            <p:nvPr/>
          </p:nvSpPr>
          <p:spPr>
            <a:xfrm>
              <a:off x="575040" y="3409104"/>
              <a:ext cx="4663710" cy="923330"/>
            </a:xfrm>
            <a:prstGeom prst="rect">
              <a:avLst/>
            </a:prstGeom>
          </p:spPr>
          <p:txBody>
            <a:bodyPr wrap="square">
              <a:spAutoFit/>
            </a:bodyPr>
            <a:lstStyle/>
            <a:p>
              <a:r>
                <a:rPr lang="fr-FR" dirty="0" smtClean="0"/>
                <a:t>Günter  </a:t>
              </a:r>
              <a:r>
                <a:rPr lang="fr-FR" dirty="0"/>
                <a:t>Grass  (1927-2015),  </a:t>
              </a:r>
              <a:r>
                <a:rPr lang="fr-FR" dirty="0" smtClean="0"/>
                <a:t>a déclaré </a:t>
              </a:r>
              <a:r>
                <a:rPr lang="fr-FR" dirty="0"/>
                <a:t>à </a:t>
              </a:r>
              <a:endParaRPr lang="fr-FR" dirty="0" smtClean="0"/>
            </a:p>
            <a:p>
              <a:r>
                <a:rPr lang="fr-FR" dirty="0" smtClean="0"/>
                <a:t>plusieurs </a:t>
              </a:r>
              <a:r>
                <a:rPr lang="fr-FR" dirty="0"/>
                <a:t>reprises «  de nous tous, ils sont les </a:t>
              </a:r>
              <a:endParaRPr lang="fr-FR" dirty="0" smtClean="0"/>
            </a:p>
            <a:p>
              <a:r>
                <a:rPr lang="fr-FR" dirty="0" smtClean="0"/>
                <a:t>plus </a:t>
              </a:r>
              <a:r>
                <a:rPr lang="fr-FR" dirty="0"/>
                <a:t>européens  »</a:t>
              </a:r>
              <a:endParaRPr lang="en-US" dirty="0"/>
            </a:p>
          </p:txBody>
        </p:sp>
        <p:pic>
          <p:nvPicPr>
            <p:cNvPr id="4098" name="Picture 2" descr="Résultat de recherche d'images pour &quot;Günter Grass&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900" y="4391025"/>
              <a:ext cx="3230336" cy="21535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1394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jewishlaborcommittee.org/AbolishChildLab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1225" y="1646237"/>
            <a:ext cx="4667250" cy="3171826"/>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4483788" y="5238750"/>
            <a:ext cx="3078407" cy="369332"/>
          </a:xfrm>
          <a:prstGeom prst="rect">
            <a:avLst/>
          </a:prstGeom>
          <a:noFill/>
        </p:spPr>
        <p:txBody>
          <a:bodyPr wrap="none" rtlCol="0">
            <a:spAutoFit/>
          </a:bodyPr>
          <a:lstStyle/>
          <a:p>
            <a:r>
              <a:rPr lang="en-US" dirty="0" err="1" smtClean="0"/>
              <a:t>Athées</a:t>
            </a:r>
            <a:r>
              <a:rPr lang="en-US" dirty="0" smtClean="0"/>
              <a:t>, </a:t>
            </a:r>
            <a:r>
              <a:rPr lang="en-US" dirty="0" err="1" smtClean="0"/>
              <a:t>juives</a:t>
            </a:r>
            <a:r>
              <a:rPr lang="en-US" dirty="0" smtClean="0"/>
              <a:t>/</a:t>
            </a:r>
            <a:r>
              <a:rPr lang="en-US" dirty="0" err="1" smtClean="0"/>
              <a:t>juifs</a:t>
            </a:r>
            <a:r>
              <a:rPr lang="en-US" dirty="0" smtClean="0"/>
              <a:t>, </a:t>
            </a:r>
            <a:r>
              <a:rPr lang="en-US" dirty="0" err="1" smtClean="0"/>
              <a:t>solidaires</a:t>
            </a:r>
            <a:r>
              <a:rPr lang="en-US" dirty="0" smtClean="0"/>
              <a:t> !</a:t>
            </a:r>
            <a:endParaRPr lang="en-US" dirty="0"/>
          </a:p>
        </p:txBody>
      </p:sp>
    </p:spTree>
    <p:extLst>
      <p:ext uri="{BB962C8B-B14F-4D97-AF65-F5344CB8AC3E}">
        <p14:creationId xmlns:p14="http://schemas.microsoft.com/office/powerpoint/2010/main" val="3177007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8014" y="346842"/>
            <a:ext cx="4291881" cy="553998"/>
          </a:xfrm>
          <a:prstGeom prst="rect">
            <a:avLst/>
          </a:prstGeom>
          <a:noFill/>
        </p:spPr>
        <p:txBody>
          <a:bodyPr wrap="none" rtlCol="0">
            <a:spAutoFit/>
          </a:bodyPr>
          <a:lstStyle/>
          <a:p>
            <a:r>
              <a:rPr lang="fr-FR" sz="3000" u="sng" dirty="0" smtClean="0"/>
              <a:t>1. Comment et pourquoi ?</a:t>
            </a:r>
            <a:endParaRPr lang="fr-FR" sz="3000" u="sng" dirty="0"/>
          </a:p>
        </p:txBody>
      </p:sp>
      <p:sp>
        <p:nvSpPr>
          <p:cNvPr id="5" name="ZoneTexte 4"/>
          <p:cNvSpPr txBox="1"/>
          <p:nvPr/>
        </p:nvSpPr>
        <p:spPr>
          <a:xfrm>
            <a:off x="1056291" y="1229711"/>
            <a:ext cx="7938402" cy="1569660"/>
          </a:xfrm>
          <a:prstGeom prst="rect">
            <a:avLst/>
          </a:prstGeom>
          <a:noFill/>
        </p:spPr>
        <p:txBody>
          <a:bodyPr wrap="square" rtlCol="0">
            <a:spAutoFit/>
          </a:bodyPr>
          <a:lstStyle/>
          <a:p>
            <a:r>
              <a:rPr lang="fr-FR" sz="2400" dirty="0" smtClean="0"/>
              <a:t>Ma famille… </a:t>
            </a:r>
          </a:p>
          <a:p>
            <a:r>
              <a:rPr lang="fr-FR" sz="2400" dirty="0" smtClean="0"/>
              <a:t>Quatre anecdotes :</a:t>
            </a:r>
          </a:p>
          <a:p>
            <a:r>
              <a:rPr lang="fr-FR" sz="2400" dirty="0"/>
              <a:t>	</a:t>
            </a:r>
            <a:r>
              <a:rPr lang="fr-FR" sz="2400" dirty="0" smtClean="0"/>
              <a:t>- Ecole Centrale de Lyon</a:t>
            </a:r>
          </a:p>
          <a:p>
            <a:r>
              <a:rPr lang="fr-FR" sz="2400" dirty="0"/>
              <a:t>	</a:t>
            </a:r>
            <a:r>
              <a:rPr lang="fr-FR" sz="2400" dirty="0" smtClean="0"/>
              <a:t>- Jakob S. à Berlin</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593"/>
          <a:stretch/>
        </p:blipFill>
        <p:spPr bwMode="auto">
          <a:xfrm>
            <a:off x="9042317" y="127767"/>
            <a:ext cx="2911557" cy="4501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1057275" y="2647950"/>
            <a:ext cx="8397812" cy="3693319"/>
          </a:xfrm>
          <a:prstGeom prst="rect">
            <a:avLst/>
          </a:prstGeom>
          <a:noFill/>
        </p:spPr>
        <p:txBody>
          <a:bodyPr wrap="none" rtlCol="0">
            <a:spAutoFit/>
          </a:bodyPr>
          <a:lstStyle/>
          <a:p>
            <a:r>
              <a:rPr lang="fr-FR" sz="2400" dirty="0" smtClean="0"/>
              <a:t>	- </a:t>
            </a:r>
            <a:r>
              <a:rPr lang="fr-FR" sz="2400" dirty="0"/>
              <a:t>M. Cohen à Montreuil</a:t>
            </a:r>
          </a:p>
          <a:p>
            <a:r>
              <a:rPr lang="fr-FR" sz="2400" dirty="0"/>
              <a:t>	- Mon entrée à l’IKG… et ma sortie en février 2017</a:t>
            </a:r>
          </a:p>
          <a:p>
            <a:r>
              <a:rPr lang="fr-FR" sz="2400" dirty="0"/>
              <a:t>Divers engagements, notamment auprès des </a:t>
            </a:r>
            <a:r>
              <a:rPr lang="fr-FR" sz="2400" dirty="0" err="1"/>
              <a:t>Roms</a:t>
            </a:r>
            <a:endParaRPr lang="fr-FR" sz="2400" dirty="0"/>
          </a:p>
          <a:p>
            <a:r>
              <a:rPr lang="fr-FR" sz="2400" dirty="0"/>
              <a:t>L’arrivée à Vienne, un hasard de l’aléatoire administratif</a:t>
            </a:r>
          </a:p>
          <a:p>
            <a:r>
              <a:rPr lang="fr-FR" sz="2400" dirty="0"/>
              <a:t>Vienne comme lieu de passage du judaïsme à la judaïté (cf. 3.)</a:t>
            </a:r>
          </a:p>
          <a:p>
            <a:r>
              <a:rPr lang="fr-FR" sz="2400" dirty="0"/>
              <a:t>A Paris comme à Vienne, face à un monopole de l’expression juive</a:t>
            </a:r>
          </a:p>
          <a:p>
            <a:r>
              <a:rPr lang="fr-FR" sz="2400" dirty="0"/>
              <a:t>	95% (</a:t>
            </a:r>
            <a:r>
              <a:rPr lang="fr-FR" sz="2400" dirty="0" err="1"/>
              <a:t>Prasquier</a:t>
            </a:r>
            <a:r>
              <a:rPr lang="fr-FR" sz="2400" dirty="0"/>
              <a:t> hiver 2008-09)</a:t>
            </a:r>
          </a:p>
          <a:p>
            <a:r>
              <a:rPr lang="fr-FR" sz="2400" dirty="0"/>
              <a:t>	Vienne été 2014</a:t>
            </a:r>
          </a:p>
          <a:p>
            <a:r>
              <a:rPr lang="fr-FR" sz="2400" dirty="0"/>
              <a:t>2012, le jugement de Cologne. </a:t>
            </a:r>
            <a:r>
              <a:rPr lang="fr-FR" sz="2400" i="1" dirty="0"/>
              <a:t>WZ</a:t>
            </a:r>
            <a:r>
              <a:rPr lang="fr-FR" sz="2400" dirty="0"/>
              <a:t>, rue89, </a:t>
            </a:r>
            <a:r>
              <a:rPr lang="fr-FR" sz="2400" i="1" dirty="0" smtClean="0"/>
              <a:t>profil</a:t>
            </a:r>
            <a:r>
              <a:rPr lang="fr-FR" sz="2400" dirty="0" smtClean="0"/>
              <a:t>, </a:t>
            </a:r>
            <a:r>
              <a:rPr lang="fr-FR" sz="2400" i="1" dirty="0" smtClean="0"/>
              <a:t>Libération</a:t>
            </a:r>
            <a:r>
              <a:rPr lang="fr-FR" sz="2400" dirty="0" smtClean="0"/>
              <a:t>…</a:t>
            </a:r>
            <a:endParaRPr lang="fr-FR" sz="2400" dirty="0"/>
          </a:p>
          <a:p>
            <a:endParaRPr lang="en-US" dirty="0"/>
          </a:p>
        </p:txBody>
      </p:sp>
    </p:spTree>
    <p:extLst>
      <p:ext uri="{BB962C8B-B14F-4D97-AF65-F5344CB8AC3E}">
        <p14:creationId xmlns:p14="http://schemas.microsoft.com/office/powerpoint/2010/main" val="9182235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576263" y="282059"/>
            <a:ext cx="6219825" cy="5816084"/>
            <a:chOff x="576263" y="282059"/>
            <a:chExt cx="6219825" cy="5816084"/>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282059"/>
              <a:ext cx="6219825"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73104" y="5728811"/>
              <a:ext cx="1826141" cy="369332"/>
            </a:xfrm>
            <a:prstGeom prst="rect">
              <a:avLst/>
            </a:prstGeom>
          </p:spPr>
          <p:txBody>
            <a:bodyPr wrap="none">
              <a:spAutoFit/>
            </a:bodyPr>
            <a:lstStyle/>
            <a:p>
              <a:r>
                <a:rPr lang="fr-FR" i="1" dirty="0" smtClean="0"/>
                <a:t>Profil</a:t>
              </a:r>
              <a:r>
                <a:rPr lang="fr-FR" dirty="0" smtClean="0"/>
                <a:t>, 5 mai </a:t>
              </a:r>
              <a:r>
                <a:rPr lang="fr-FR" dirty="0"/>
                <a:t>2014</a:t>
              </a:r>
            </a:p>
          </p:txBody>
        </p:sp>
      </p:gr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7" y="945118"/>
            <a:ext cx="8353425" cy="557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374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25833" y="285913"/>
            <a:ext cx="3457575" cy="5781675"/>
          </a:xfrm>
          <a:prstGeom prst="rect">
            <a:avLst/>
          </a:prstGeom>
        </p:spPr>
      </p:pic>
      <p:sp>
        <p:nvSpPr>
          <p:cNvPr id="3" name="ZoneTexte 2"/>
          <p:cNvSpPr txBox="1"/>
          <p:nvPr/>
        </p:nvSpPr>
        <p:spPr>
          <a:xfrm>
            <a:off x="623078" y="6243145"/>
            <a:ext cx="3063083" cy="369332"/>
          </a:xfrm>
          <a:prstGeom prst="rect">
            <a:avLst/>
          </a:prstGeom>
          <a:noFill/>
        </p:spPr>
        <p:txBody>
          <a:bodyPr wrap="none" rtlCol="0">
            <a:spAutoFit/>
          </a:bodyPr>
          <a:lstStyle/>
          <a:p>
            <a:r>
              <a:rPr lang="fr-FR" i="1" dirty="0" smtClean="0"/>
              <a:t>Libération</a:t>
            </a:r>
            <a:r>
              <a:rPr lang="fr-FR" dirty="0" smtClean="0"/>
              <a:t>, 15 septembre 2014</a:t>
            </a:r>
            <a:endParaRPr lang="fr-FR" dirty="0"/>
          </a:p>
        </p:txBody>
      </p:sp>
      <p:sp>
        <p:nvSpPr>
          <p:cNvPr id="5" name="ZoneTexte 4"/>
          <p:cNvSpPr txBox="1"/>
          <p:nvPr/>
        </p:nvSpPr>
        <p:spPr>
          <a:xfrm>
            <a:off x="4051738" y="772510"/>
            <a:ext cx="7987315" cy="830997"/>
          </a:xfrm>
          <a:prstGeom prst="rect">
            <a:avLst/>
          </a:prstGeom>
          <a:noFill/>
        </p:spPr>
        <p:txBody>
          <a:bodyPr wrap="none" rtlCol="0">
            <a:spAutoFit/>
          </a:bodyPr>
          <a:lstStyle/>
          <a:p>
            <a:r>
              <a:rPr lang="fr-FR" sz="2400" dirty="0" smtClean="0"/>
              <a:t>Différents engagements (</a:t>
            </a:r>
            <a:r>
              <a:rPr lang="fr-FR" sz="2400" dirty="0" err="1" smtClean="0"/>
              <a:t>Roms</a:t>
            </a:r>
            <a:r>
              <a:rPr lang="fr-FR" sz="2400" dirty="0" smtClean="0"/>
              <a:t>, lutte contre l’</a:t>
            </a:r>
            <a:r>
              <a:rPr lang="fr-FR" sz="2400" dirty="0" err="1" smtClean="0"/>
              <a:t>extr</a:t>
            </a:r>
            <a:r>
              <a:rPr lang="fr-FR" sz="2400" dirty="0" smtClean="0"/>
              <a:t>. droite…)</a:t>
            </a:r>
          </a:p>
          <a:p>
            <a:r>
              <a:rPr lang="fr-FR" sz="2400" dirty="0" smtClean="0"/>
              <a:t>Réactions suite aux billets de mon blog (refus du nationalisme)</a:t>
            </a:r>
            <a:endParaRPr lang="fr-FR" sz="2400" dirty="0"/>
          </a:p>
        </p:txBody>
      </p:sp>
      <p:grpSp>
        <p:nvGrpSpPr>
          <p:cNvPr id="6" name="Groupe 5"/>
          <p:cNvGrpSpPr/>
          <p:nvPr/>
        </p:nvGrpSpPr>
        <p:grpSpPr>
          <a:xfrm>
            <a:off x="5014912" y="1853293"/>
            <a:ext cx="5036040" cy="4583627"/>
            <a:chOff x="5014912" y="1853293"/>
            <a:chExt cx="5036040" cy="4583627"/>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522"/>
            <a:stretch/>
          </p:blipFill>
          <p:spPr bwMode="auto">
            <a:xfrm>
              <a:off x="5014912" y="1853293"/>
              <a:ext cx="4791075" cy="4389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9282793" y="6067588"/>
              <a:ext cx="768159" cy="369332"/>
            </a:xfrm>
            <a:prstGeom prst="rect">
              <a:avLst/>
            </a:prstGeom>
            <a:noFill/>
          </p:spPr>
          <p:txBody>
            <a:bodyPr wrap="none" rtlCol="0">
              <a:spAutoFit/>
            </a:bodyPr>
            <a:lstStyle/>
            <a:p>
              <a:r>
                <a:rPr lang="en-US" dirty="0" smtClean="0"/>
                <a:t>p. 155</a:t>
              </a:r>
              <a:endParaRPr lang="en-US" dirty="0"/>
            </a:p>
          </p:txBody>
        </p:sp>
      </p:grpSp>
    </p:spTree>
    <p:extLst>
      <p:ext uri="{BB962C8B-B14F-4D97-AF65-F5344CB8AC3E}">
        <p14:creationId xmlns:p14="http://schemas.microsoft.com/office/powerpoint/2010/main" val="141238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00050" y="573643"/>
            <a:ext cx="3415037" cy="369332"/>
          </a:xfrm>
          <a:prstGeom prst="rect">
            <a:avLst/>
          </a:prstGeom>
          <a:noFill/>
        </p:spPr>
        <p:txBody>
          <a:bodyPr wrap="none" rtlCol="0">
            <a:spAutoFit/>
          </a:bodyPr>
          <a:lstStyle/>
          <a:p>
            <a:r>
              <a:rPr lang="en-US" u="sng" dirty="0" smtClean="0"/>
              <a:t>Essayer, de ne “</a:t>
            </a:r>
            <a:r>
              <a:rPr lang="en-US" u="sng" dirty="0" err="1" smtClean="0"/>
              <a:t>rien</a:t>
            </a:r>
            <a:r>
              <a:rPr lang="en-US" u="sng" dirty="0" smtClean="0"/>
              <a:t> </a:t>
            </a:r>
            <a:r>
              <a:rPr lang="en-US" u="sng" dirty="0" err="1" smtClean="0"/>
              <a:t>laisser</a:t>
            </a:r>
            <a:r>
              <a:rPr lang="en-US" u="sng" dirty="0" smtClean="0"/>
              <a:t> passer”</a:t>
            </a:r>
            <a:endParaRPr lang="en-US" u="sng" dirty="0"/>
          </a:p>
        </p:txBody>
      </p:sp>
      <p:sp>
        <p:nvSpPr>
          <p:cNvPr id="5" name="ZoneTexte 4"/>
          <p:cNvSpPr txBox="1"/>
          <p:nvPr/>
        </p:nvSpPr>
        <p:spPr>
          <a:xfrm>
            <a:off x="466726" y="1752600"/>
            <a:ext cx="4829174" cy="1200329"/>
          </a:xfrm>
          <a:prstGeom prst="rect">
            <a:avLst/>
          </a:prstGeom>
          <a:noFill/>
        </p:spPr>
        <p:txBody>
          <a:bodyPr wrap="square" rtlCol="0">
            <a:spAutoFit/>
          </a:bodyPr>
          <a:lstStyle/>
          <a:p>
            <a:r>
              <a:rPr lang="fr-FR" dirty="0"/>
              <a:t>En Autriche on a </a:t>
            </a:r>
            <a:r>
              <a:rPr lang="fr-FR" dirty="0" smtClean="0"/>
              <a:t>du </a:t>
            </a:r>
            <a:r>
              <a:rPr lang="fr-FR" dirty="0"/>
              <a:t>mal à admettre la surreprésentation des Autrichiens dans le nazisme : alors que les Autrichiens représentaient 8% de la population du </a:t>
            </a:r>
            <a:r>
              <a:rPr lang="fr-FR" dirty="0" smtClean="0"/>
              <a:t>Reich…</a:t>
            </a:r>
            <a:endParaRPr lang="en-US" dirty="0"/>
          </a:p>
        </p:txBody>
      </p:sp>
      <p:sp>
        <p:nvSpPr>
          <p:cNvPr id="6" name="Rectangle 5"/>
          <p:cNvSpPr/>
          <p:nvPr/>
        </p:nvSpPr>
        <p:spPr>
          <a:xfrm>
            <a:off x="466726" y="2983101"/>
            <a:ext cx="6438898" cy="369332"/>
          </a:xfrm>
          <a:prstGeom prst="rect">
            <a:avLst/>
          </a:prstGeom>
        </p:spPr>
        <p:txBody>
          <a:bodyPr wrap="square">
            <a:spAutoFit/>
          </a:bodyPr>
          <a:lstStyle/>
          <a:p>
            <a:r>
              <a:rPr lang="fr-FR" dirty="0" smtClean="0"/>
              <a:t>ils </a:t>
            </a:r>
            <a:r>
              <a:rPr lang="fr-FR" dirty="0"/>
              <a:t>constituaient 13% des SS, </a:t>
            </a:r>
            <a:endParaRPr lang="en-US" dirty="0"/>
          </a:p>
        </p:txBody>
      </p:sp>
      <p:sp>
        <p:nvSpPr>
          <p:cNvPr id="7" name="ZoneTexte 6"/>
          <p:cNvSpPr txBox="1"/>
          <p:nvPr/>
        </p:nvSpPr>
        <p:spPr>
          <a:xfrm>
            <a:off x="466726" y="3430230"/>
            <a:ext cx="4861096" cy="369332"/>
          </a:xfrm>
          <a:prstGeom prst="rect">
            <a:avLst/>
          </a:prstGeom>
          <a:noFill/>
        </p:spPr>
        <p:txBody>
          <a:bodyPr wrap="square" rtlCol="0">
            <a:spAutoFit/>
          </a:bodyPr>
          <a:lstStyle/>
          <a:p>
            <a:r>
              <a:rPr lang="fr-FR" dirty="0"/>
              <a:t>40% du personnel des camps </a:t>
            </a:r>
            <a:r>
              <a:rPr lang="fr-FR" dirty="0" smtClean="0"/>
              <a:t>d’extermination,</a:t>
            </a:r>
            <a:endParaRPr lang="en-US" dirty="0"/>
          </a:p>
        </p:txBody>
      </p:sp>
      <p:sp>
        <p:nvSpPr>
          <p:cNvPr id="8" name="Rectangle 7"/>
          <p:cNvSpPr/>
          <p:nvPr/>
        </p:nvSpPr>
        <p:spPr>
          <a:xfrm>
            <a:off x="466726" y="3915460"/>
            <a:ext cx="5778152" cy="646331"/>
          </a:xfrm>
          <a:prstGeom prst="rect">
            <a:avLst/>
          </a:prstGeom>
        </p:spPr>
        <p:txBody>
          <a:bodyPr wrap="square">
            <a:spAutoFit/>
          </a:bodyPr>
          <a:lstStyle/>
          <a:p>
            <a:r>
              <a:rPr lang="fr-FR" dirty="0"/>
              <a:t>et 70% des services responsables de la logistique de la solution finale sous la direction d’Eichmann.</a:t>
            </a:r>
            <a:endParaRPr lang="en-US" dirty="0"/>
          </a:p>
        </p:txBody>
      </p:sp>
      <p:grpSp>
        <p:nvGrpSpPr>
          <p:cNvPr id="10" name="Groupe 9"/>
          <p:cNvGrpSpPr/>
          <p:nvPr/>
        </p:nvGrpSpPr>
        <p:grpSpPr>
          <a:xfrm>
            <a:off x="6176963" y="439380"/>
            <a:ext cx="5648325" cy="6351032"/>
            <a:chOff x="6176963" y="439380"/>
            <a:chExt cx="5648325" cy="6351032"/>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6963" y="439380"/>
              <a:ext cx="5648325" cy="598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7604781" y="6421080"/>
              <a:ext cx="2792688" cy="369332"/>
            </a:xfrm>
            <a:prstGeom prst="rect">
              <a:avLst/>
            </a:prstGeom>
          </p:spPr>
          <p:txBody>
            <a:bodyPr wrap="none">
              <a:spAutoFit/>
            </a:bodyPr>
            <a:lstStyle/>
            <a:p>
              <a:r>
                <a:rPr lang="fr-FR" i="1" dirty="0"/>
                <a:t>Actualité Juive</a:t>
              </a:r>
              <a:r>
                <a:rPr lang="fr-FR" dirty="0"/>
                <a:t>, 9 mars 2017</a:t>
              </a:r>
              <a:endParaRPr lang="en-US" dirty="0"/>
            </a:p>
          </p:txBody>
        </p:sp>
      </p:grpSp>
    </p:spTree>
    <p:extLst>
      <p:ext uri="{BB962C8B-B14F-4D97-AF65-F5344CB8AC3E}">
        <p14:creationId xmlns:p14="http://schemas.microsoft.com/office/powerpoint/2010/main" val="318462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68014" y="346842"/>
            <a:ext cx="6090835" cy="553998"/>
          </a:xfrm>
          <a:prstGeom prst="rect">
            <a:avLst/>
          </a:prstGeom>
          <a:noFill/>
        </p:spPr>
        <p:txBody>
          <a:bodyPr wrap="none" rtlCol="0">
            <a:spAutoFit/>
          </a:bodyPr>
          <a:lstStyle/>
          <a:p>
            <a:r>
              <a:rPr lang="fr-FR" sz="3000" u="sng" dirty="0" smtClean="0"/>
              <a:t>2. Quels sont les objectifs de ce livre ?</a:t>
            </a:r>
            <a:endParaRPr lang="fr-FR" sz="3000" u="sng" dirty="0"/>
          </a:p>
        </p:txBody>
      </p:sp>
      <p:sp>
        <p:nvSpPr>
          <p:cNvPr id="4" name="Rectangle 3"/>
          <p:cNvSpPr/>
          <p:nvPr/>
        </p:nvSpPr>
        <p:spPr>
          <a:xfrm>
            <a:off x="339112" y="1201764"/>
            <a:ext cx="10116208" cy="830997"/>
          </a:xfrm>
          <a:prstGeom prst="rect">
            <a:avLst/>
          </a:prstGeom>
        </p:spPr>
        <p:txBody>
          <a:bodyPr wrap="square">
            <a:spAutoFit/>
          </a:bodyPr>
          <a:lstStyle/>
          <a:p>
            <a:pPr marL="342900" indent="-342900">
              <a:buFont typeface="Arial" panose="020B0604020202020204" pitchFamily="34" charset="0"/>
              <a:buChar char="•"/>
            </a:pPr>
            <a:r>
              <a:rPr lang="fr-FR" sz="2400" dirty="0" smtClean="0"/>
              <a:t>Ne pas se faire confisquer l’identité juive. Distinction essentielle entre </a:t>
            </a:r>
            <a:r>
              <a:rPr lang="fr-FR" sz="2400" b="1" dirty="0" smtClean="0"/>
              <a:t>judaïté</a:t>
            </a:r>
            <a:r>
              <a:rPr lang="fr-FR" sz="2400" dirty="0" smtClean="0"/>
              <a:t> (ou </a:t>
            </a:r>
            <a:r>
              <a:rPr lang="fr-FR" sz="2400" dirty="0" err="1" smtClean="0"/>
              <a:t>judéïté</a:t>
            </a:r>
            <a:r>
              <a:rPr lang="fr-FR" sz="2400" dirty="0" smtClean="0"/>
              <a:t>) et judaïsme. </a:t>
            </a:r>
            <a:endParaRPr lang="fr-FR" sz="2400" dirty="0"/>
          </a:p>
        </p:txBody>
      </p:sp>
      <p:sp>
        <p:nvSpPr>
          <p:cNvPr id="5" name="Rectangle 4"/>
          <p:cNvSpPr/>
          <p:nvPr/>
        </p:nvSpPr>
        <p:spPr>
          <a:xfrm>
            <a:off x="268014" y="2333685"/>
            <a:ext cx="11282856" cy="2308324"/>
          </a:xfrm>
          <a:prstGeom prst="rect">
            <a:avLst/>
          </a:prstGeom>
        </p:spPr>
        <p:txBody>
          <a:bodyPr wrap="square">
            <a:spAutoFit/>
          </a:bodyPr>
          <a:lstStyle/>
          <a:p>
            <a:pPr marL="342900" indent="-342900">
              <a:buFont typeface="Arial" panose="020B0604020202020204" pitchFamily="34" charset="0"/>
              <a:buChar char="•"/>
            </a:pPr>
            <a:r>
              <a:rPr lang="fr-FR" sz="2400" b="0" i="0" dirty="0" smtClean="0">
                <a:effectLst/>
              </a:rPr>
              <a:t>Faire entendre une parole athée qui est hélas souvent ensevelie par un discours laïque trop tiède qui dérive soit </a:t>
            </a:r>
            <a:br>
              <a:rPr lang="fr-FR" sz="2400" b="0" i="0" dirty="0" smtClean="0">
                <a:effectLst/>
              </a:rPr>
            </a:br>
            <a:r>
              <a:rPr lang="fr-FR" sz="2400" b="0" i="0" dirty="0" smtClean="0">
                <a:effectLst/>
              </a:rPr>
              <a:t>- dans </a:t>
            </a:r>
            <a:r>
              <a:rPr lang="fr-FR" sz="2400" b="1" i="0" dirty="0" smtClean="0">
                <a:effectLst/>
              </a:rPr>
              <a:t>l’œcuménisme</a:t>
            </a:r>
            <a:r>
              <a:rPr lang="fr-FR" sz="2400" b="0" i="0" dirty="0" smtClean="0">
                <a:effectLst/>
              </a:rPr>
              <a:t> (on insiste sur le fait les religions doivent se parler entre elles mais on oublie ceux qui n'en ont pas) </a:t>
            </a:r>
            <a:br>
              <a:rPr lang="fr-FR" sz="2400" b="0" i="0" dirty="0" smtClean="0">
                <a:effectLst/>
              </a:rPr>
            </a:br>
            <a:r>
              <a:rPr lang="fr-FR" sz="2400" b="0" i="0" dirty="0" smtClean="0">
                <a:effectLst/>
              </a:rPr>
              <a:t>- soit dans le </a:t>
            </a:r>
            <a:r>
              <a:rPr lang="fr-FR" sz="2400" b="1" i="0" dirty="0" smtClean="0">
                <a:effectLst/>
              </a:rPr>
              <a:t>communautarisme</a:t>
            </a:r>
            <a:r>
              <a:rPr lang="fr-FR" sz="2400" b="0" i="0" dirty="0" smtClean="0">
                <a:effectLst/>
              </a:rPr>
              <a:t> (on considère la religion comme relevant de la sphère privée mais on promeut les échanges entre individus sur cette base). </a:t>
            </a:r>
            <a:endParaRPr lang="fr-FR" sz="2400" dirty="0"/>
          </a:p>
        </p:txBody>
      </p:sp>
      <p:sp>
        <p:nvSpPr>
          <p:cNvPr id="3" name="ZoneTexte 2"/>
          <p:cNvSpPr txBox="1"/>
          <p:nvPr/>
        </p:nvSpPr>
        <p:spPr>
          <a:xfrm>
            <a:off x="402642" y="4735290"/>
            <a:ext cx="11027357" cy="1846659"/>
          </a:xfrm>
          <a:prstGeom prst="rect">
            <a:avLst/>
          </a:prstGeom>
          <a:noFill/>
        </p:spPr>
        <p:txBody>
          <a:bodyPr wrap="square" rtlCol="0">
            <a:spAutoFit/>
          </a:bodyPr>
          <a:lstStyle/>
          <a:p>
            <a:pPr marL="342900" indent="-342900">
              <a:buFont typeface="Arial" pitchFamily="34" charset="0"/>
              <a:buChar char="•"/>
            </a:pPr>
            <a:r>
              <a:rPr lang="fr-FR" sz="2400" dirty="0" smtClean="0"/>
              <a:t>Pour </a:t>
            </a:r>
            <a:r>
              <a:rPr lang="fr-FR" sz="2400" dirty="0"/>
              <a:t>la </a:t>
            </a:r>
            <a:r>
              <a:rPr lang="fr-FR" sz="2400" b="1" dirty="0"/>
              <a:t>laïcité</a:t>
            </a:r>
            <a:r>
              <a:rPr lang="fr-FR" sz="2400" dirty="0"/>
              <a:t>, </a:t>
            </a:r>
            <a:r>
              <a:rPr lang="fr-FR" sz="2400" dirty="0" smtClean="0"/>
              <a:t>entendue </a:t>
            </a:r>
            <a:r>
              <a:rPr lang="fr-FR" sz="2400" dirty="0"/>
              <a:t>comme égalité de traitement entre croyants, athées et agnostiques… </a:t>
            </a:r>
            <a:r>
              <a:rPr lang="fr-FR" sz="2400" dirty="0" smtClean="0"/>
              <a:t>Mais il </a:t>
            </a:r>
            <a:r>
              <a:rPr lang="fr-FR" sz="2400" dirty="0"/>
              <a:t>est important d'avoir le droit de critiquer les religions (ce que je fais pour certains aspects du judaïsme, dénonçant le sexisme ou les mutilations dont sont victimes les garçons). D’où ce titre </a:t>
            </a:r>
            <a:r>
              <a:rPr lang="fr-FR" sz="2400" b="1" i="1" dirty="0"/>
              <a:t>Athée &amp; Juif </a:t>
            </a:r>
            <a:r>
              <a:rPr lang="fr-FR" sz="2400" dirty="0"/>
              <a:t>(et pas Laïque et Juif).</a:t>
            </a:r>
          </a:p>
          <a:p>
            <a:endParaRPr lang="en-US" dirty="0"/>
          </a:p>
        </p:txBody>
      </p:sp>
    </p:spTree>
    <p:extLst>
      <p:ext uri="{BB962C8B-B14F-4D97-AF65-F5344CB8AC3E}">
        <p14:creationId xmlns:p14="http://schemas.microsoft.com/office/powerpoint/2010/main" val="84265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5515" y="413488"/>
            <a:ext cx="7094486" cy="4154984"/>
          </a:xfrm>
          <a:prstGeom prst="rect">
            <a:avLst/>
          </a:prstGeom>
        </p:spPr>
        <p:txBody>
          <a:bodyPr wrap="square">
            <a:spAutoFit/>
          </a:bodyPr>
          <a:lstStyle/>
          <a:p>
            <a:pPr marL="342900" indent="-342900">
              <a:buFont typeface="Arial" panose="020B0604020202020204" pitchFamily="34" charset="0"/>
              <a:buChar char="•"/>
            </a:pPr>
            <a:r>
              <a:rPr lang="fr-FR" sz="2400" b="1" i="0" dirty="0" smtClean="0">
                <a:effectLst/>
              </a:rPr>
              <a:t>L’émancipation vis-à-vis du religieux a été au cours du temps synonyme de progrès pour l'humanité</a:t>
            </a:r>
            <a:r>
              <a:rPr lang="fr-FR" sz="2400" b="0" i="0" dirty="0" smtClean="0">
                <a:effectLst/>
              </a:rPr>
              <a:t>. Historiquement la religion a certes servi la cohésion du groupe (Durkheim)… mais elle aussi a généré des </a:t>
            </a:r>
            <a:r>
              <a:rPr lang="fr-FR" sz="2400" b="1" i="0" dirty="0" smtClean="0">
                <a:effectLst/>
              </a:rPr>
              <a:t>névroses</a:t>
            </a:r>
            <a:r>
              <a:rPr lang="fr-FR" sz="2400" b="0" i="0" dirty="0" smtClean="0">
                <a:effectLst/>
              </a:rPr>
              <a:t> (cf. </a:t>
            </a:r>
            <a:r>
              <a:rPr lang="fr-FR" sz="2400" b="1" i="0" dirty="0" smtClean="0">
                <a:effectLst/>
              </a:rPr>
              <a:t>Freud</a:t>
            </a:r>
            <a:r>
              <a:rPr lang="fr-FR" sz="2400" b="0" i="0" dirty="0" smtClean="0">
                <a:effectLst/>
              </a:rPr>
              <a:t> 1916 </a:t>
            </a:r>
            <a:r>
              <a:rPr lang="fr-FR" sz="2400" b="0" i="0" dirty="0" err="1" smtClean="0">
                <a:effectLst/>
              </a:rPr>
              <a:t>a.s</a:t>
            </a:r>
            <a:r>
              <a:rPr lang="fr-FR" sz="2400" b="0" i="0" dirty="0" smtClean="0">
                <a:effectLst/>
              </a:rPr>
              <a:t>. de la circoncision, citation p. 79), des </a:t>
            </a:r>
            <a:r>
              <a:rPr lang="fr-FR" sz="2400" b="1" i="0" dirty="0" smtClean="0">
                <a:effectLst/>
              </a:rPr>
              <a:t>injustices</a:t>
            </a:r>
            <a:r>
              <a:rPr lang="fr-FR" sz="2400" b="0" i="0" dirty="0" smtClean="0">
                <a:effectLst/>
              </a:rPr>
              <a:t> (l’histoire de mon ami), des </a:t>
            </a:r>
            <a:r>
              <a:rPr lang="fr-FR" sz="2400" b="1" i="0" dirty="0" smtClean="0">
                <a:effectLst/>
              </a:rPr>
              <a:t>souffrances</a:t>
            </a:r>
            <a:r>
              <a:rPr lang="fr-FR" sz="2400" b="0" i="0" dirty="0" smtClean="0">
                <a:effectLst/>
              </a:rPr>
              <a:t>, et même parfois causé des mutilations et des morts (cf. chap. 3). En somme, il n’y a pas de textes qui doive être considéré par tous comme « sacrés », pas même la « Halakha » (la loi juive) qui est sexiste et logiquement inconsistante.</a:t>
            </a:r>
            <a:endParaRPr lang="fr-FR" sz="2400" dirty="0"/>
          </a:p>
        </p:txBody>
      </p:sp>
      <p:sp>
        <p:nvSpPr>
          <p:cNvPr id="3" name="ZoneTexte 2"/>
          <p:cNvSpPr txBox="1"/>
          <p:nvPr/>
        </p:nvSpPr>
        <p:spPr>
          <a:xfrm>
            <a:off x="525515" y="4772026"/>
            <a:ext cx="5399035" cy="1938992"/>
          </a:xfrm>
          <a:prstGeom prst="rect">
            <a:avLst/>
          </a:prstGeom>
          <a:noFill/>
        </p:spPr>
        <p:txBody>
          <a:bodyPr wrap="square" rtlCol="0">
            <a:spAutoFit/>
          </a:bodyPr>
          <a:lstStyle/>
          <a:p>
            <a:pPr marL="342900" indent="-342900">
              <a:buFont typeface="Arial" panose="020B0604020202020204" pitchFamily="34" charset="0"/>
              <a:buChar char="•"/>
            </a:pPr>
            <a:r>
              <a:rPr lang="fr-FR" sz="2400" dirty="0"/>
              <a:t>Il s’agit aussi de dénoncer un autre danger : la bible utilisée comme manuel de géopolitique (cf. conflit israélo-palestinien</a:t>
            </a:r>
            <a:r>
              <a:rPr lang="fr-FR" sz="2400" dirty="0" smtClean="0"/>
              <a:t>). </a:t>
            </a:r>
            <a:r>
              <a:rPr lang="fr-FR" sz="2400" i="1" dirty="0" smtClean="0"/>
              <a:t>Charlie</a:t>
            </a:r>
            <a:r>
              <a:rPr lang="fr-FR" sz="2400" dirty="0" smtClean="0"/>
              <a:t> 18 janvier 2017.</a:t>
            </a:r>
            <a:endParaRPr lang="fr-FR" sz="2400"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1803" y="375932"/>
            <a:ext cx="4295775" cy="3750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1802" y="2903317"/>
            <a:ext cx="4295775" cy="3705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648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4876800" y="203965"/>
            <a:ext cx="6624802" cy="2677656"/>
          </a:xfrm>
          <a:prstGeom prst="rect">
            <a:avLst/>
          </a:prstGeom>
          <a:noFill/>
        </p:spPr>
        <p:txBody>
          <a:bodyPr wrap="square" rtlCol="0">
            <a:spAutoFit/>
          </a:bodyPr>
          <a:lstStyle/>
          <a:p>
            <a:pPr marL="342900" indent="-342900">
              <a:buFont typeface="Arial" panose="020B0604020202020204" pitchFamily="34" charset="0"/>
              <a:buChar char="•"/>
            </a:pPr>
            <a:r>
              <a:rPr lang="fr-FR" sz="2400" dirty="0"/>
              <a:t>Faire revivre l’esprit le « </a:t>
            </a:r>
            <a:r>
              <a:rPr lang="fr-FR" sz="2400" b="1" dirty="0"/>
              <a:t>Bund</a:t>
            </a:r>
            <a:r>
              <a:rPr lang="fr-FR" sz="2400" dirty="0"/>
              <a:t> », l’Union générale des travailleurs juifs de Lituanie, de Pologne et de Russie (1897). Ils avaient développé (au même moment que l'essor du sionisme) une identité juive résolument athée et marxiste. Ce sont eux les premières victimes de masses dans les Terres de sang (Snyder).</a:t>
            </a:r>
          </a:p>
        </p:txBody>
      </p:sp>
      <p:pic>
        <p:nvPicPr>
          <p:cNvPr id="2054" name="Picture 6" descr="https://upload.wikimedia.org/wikipedia/commons/1/18/Ac.manif19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3849" y="3385719"/>
            <a:ext cx="4664076" cy="309161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ésultat de recherche d'images pour &quot;General Jewish Labour Bund in Lithuania, Poland and Russia&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203965"/>
            <a:ext cx="4427403" cy="6548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8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8278" y="614981"/>
            <a:ext cx="9233339" cy="3785652"/>
          </a:xfrm>
          <a:prstGeom prst="rect">
            <a:avLst/>
          </a:prstGeom>
        </p:spPr>
        <p:txBody>
          <a:bodyPr wrap="square">
            <a:spAutoFit/>
          </a:bodyPr>
          <a:lstStyle/>
          <a:p>
            <a:pPr marL="342900" indent="-342900">
              <a:buFont typeface="Arial" panose="020B0604020202020204" pitchFamily="34" charset="0"/>
              <a:buChar char="•"/>
            </a:pPr>
            <a:r>
              <a:rPr lang="fr-FR" sz="2400" b="0" i="0" dirty="0" smtClean="0">
                <a:effectLst/>
              </a:rPr>
              <a:t>Sortir des communautarismes, visée universaliste. Apaiser les tensions entre communautés sans pour autant renier la judaïté.</a:t>
            </a:r>
            <a:br>
              <a:rPr lang="fr-FR" sz="2400" b="0" i="0" dirty="0" smtClean="0">
                <a:effectLst/>
              </a:rPr>
            </a:br>
            <a:endParaRPr lang="fr-FR" sz="2400" b="0" i="0" dirty="0" smtClean="0">
              <a:effectLst/>
            </a:endParaRPr>
          </a:p>
          <a:p>
            <a:pPr marL="342900" indent="-342900">
              <a:buFont typeface="Arial" panose="020B0604020202020204" pitchFamily="34" charset="0"/>
              <a:buChar char="•"/>
            </a:pPr>
            <a:r>
              <a:rPr lang="fr-FR" sz="2400" b="0" i="0" dirty="0" smtClean="0">
                <a:effectLst/>
              </a:rPr>
              <a:t>Qui est juif ? Pour une définition non-</a:t>
            </a:r>
            <a:r>
              <a:rPr lang="fr-FR" sz="2400" b="0" i="0" dirty="0" err="1" smtClean="0">
                <a:effectLst/>
              </a:rPr>
              <a:t>excluante</a:t>
            </a:r>
            <a:r>
              <a:rPr lang="fr-FR" sz="2400" b="0" i="0" dirty="0" smtClean="0">
                <a:effectLst/>
              </a:rPr>
              <a:t> : est juif qui se dit juif, que ce soit pour des raisons philosophiques, familiales ou culturelles (exemple mes amis italiens, Arno Klarsfeld…).</a:t>
            </a:r>
            <a:r>
              <a:rPr lang="fr-FR" sz="2400" b="0" i="0" dirty="0" smtClean="0">
                <a:solidFill>
                  <a:srgbClr val="4B4F56"/>
                </a:solidFill>
                <a:effectLst/>
              </a:rPr>
              <a:t/>
            </a:r>
            <a:br>
              <a:rPr lang="fr-FR" sz="2400" b="0" i="0" dirty="0" smtClean="0">
                <a:solidFill>
                  <a:srgbClr val="4B4F56"/>
                </a:solidFill>
                <a:effectLst/>
              </a:rPr>
            </a:br>
            <a:endParaRPr lang="fr-FR" sz="2400" b="0" i="0" dirty="0" smtClean="0">
              <a:solidFill>
                <a:srgbClr val="4B4F56"/>
              </a:solidFill>
              <a:effectLst/>
            </a:endParaRPr>
          </a:p>
          <a:p>
            <a:pPr marL="342900" indent="-342900">
              <a:buFont typeface="Arial" panose="020B0604020202020204" pitchFamily="34" charset="0"/>
              <a:buChar char="•"/>
            </a:pPr>
            <a:r>
              <a:rPr lang="fr-FR" sz="2400" dirty="0" smtClean="0"/>
              <a:t> Le peuple juif est un peuple construit (le peuple français aussi), même </a:t>
            </a:r>
            <a:r>
              <a:rPr lang="fr-FR" sz="2400" dirty="0"/>
              <a:t>si localement </a:t>
            </a:r>
            <a:r>
              <a:rPr lang="fr-FR" sz="2400" dirty="0" smtClean="0"/>
              <a:t>il existe des particularités génétiques dues à une forte endogamie.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8978" y="3493023"/>
            <a:ext cx="1982997" cy="316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400050" y="4476750"/>
            <a:ext cx="8305800" cy="1107996"/>
          </a:xfrm>
          <a:prstGeom prst="rect">
            <a:avLst/>
          </a:prstGeom>
          <a:noFill/>
        </p:spPr>
        <p:txBody>
          <a:bodyPr wrap="square" rtlCol="0">
            <a:spAutoFit/>
          </a:bodyPr>
          <a:lstStyle/>
          <a:p>
            <a:pPr marL="342900" indent="-342900">
              <a:buFont typeface="Arial" pitchFamily="34" charset="0"/>
              <a:buChar char="•"/>
            </a:pPr>
            <a:r>
              <a:rPr lang="fr-FR" sz="2400" dirty="0"/>
              <a:t>Délivrer un message humaniste et universaliste </a:t>
            </a:r>
            <a:r>
              <a:rPr lang="fr-FR" sz="2400" dirty="0" smtClean="0"/>
              <a:t/>
            </a:r>
            <a:br>
              <a:rPr lang="fr-FR" sz="2400" dirty="0" smtClean="0"/>
            </a:br>
            <a:r>
              <a:rPr lang="fr-FR" sz="2400" dirty="0" smtClean="0"/>
              <a:t>(</a:t>
            </a:r>
            <a:r>
              <a:rPr lang="fr-FR" sz="2400" dirty="0"/>
              <a:t>cf. </a:t>
            </a:r>
            <a:r>
              <a:rPr lang="fr-FR" sz="2400" i="1" dirty="0"/>
              <a:t>Le Siècle juif </a:t>
            </a:r>
            <a:r>
              <a:rPr lang="fr-FR" sz="2400" dirty="0"/>
              <a:t>de </a:t>
            </a:r>
            <a:r>
              <a:rPr lang="fr-FR" sz="2400" dirty="0" err="1"/>
              <a:t>Selzkine</a:t>
            </a:r>
            <a:r>
              <a:rPr lang="fr-FR" sz="2400" dirty="0"/>
              <a:t>)</a:t>
            </a:r>
          </a:p>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8978" y="228600"/>
            <a:ext cx="1935372"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249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1458</Words>
  <Application>Microsoft Office PowerPoint</Application>
  <PresentationFormat>Personnalisé</PresentationFormat>
  <Paragraphs>115</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francfor5</dc:creator>
  <cp:lastModifiedBy>Jerome</cp:lastModifiedBy>
  <cp:revision>55</cp:revision>
  <dcterms:created xsi:type="dcterms:W3CDTF">2017-01-04T14:28:23Z</dcterms:created>
  <dcterms:modified xsi:type="dcterms:W3CDTF">2017-04-22T22:15:44Z</dcterms:modified>
</cp:coreProperties>
</file>