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5" r:id="rId7"/>
    <p:sldId id="263" r:id="rId8"/>
    <p:sldId id="261" r:id="rId9"/>
    <p:sldId id="262" r:id="rId10"/>
    <p:sldId id="264" r:id="rId11"/>
    <p:sldId id="265" r:id="rId12"/>
    <p:sldId id="272" r:id="rId13"/>
    <p:sldId id="273" r:id="rId14"/>
    <p:sldId id="274" r:id="rId15"/>
    <p:sldId id="266" r:id="rId16"/>
    <p:sldId id="270" r:id="rId17"/>
    <p:sldId id="276" r:id="rId18"/>
    <p:sldId id="267" r:id="rId19"/>
    <p:sldId id="268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A8924-6ED3-4522-BC93-05E7F19B45D6}" type="datetimeFigureOut">
              <a:rPr lang="fr-FR" smtClean="0"/>
              <a:t>15/10/2021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B3E08-F96C-4B31-B9C6-1A7D08A3491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A8924-6ED3-4522-BC93-05E7F19B45D6}" type="datetimeFigureOut">
              <a:rPr lang="fr-FR" smtClean="0"/>
              <a:t>15/10/2021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B3E08-F96C-4B31-B9C6-1A7D08A3491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A8924-6ED3-4522-BC93-05E7F19B45D6}" type="datetimeFigureOut">
              <a:rPr lang="fr-FR" smtClean="0"/>
              <a:t>15/10/2021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B3E08-F96C-4B31-B9C6-1A7D08A3491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A8924-6ED3-4522-BC93-05E7F19B45D6}" type="datetimeFigureOut">
              <a:rPr lang="fr-FR" smtClean="0"/>
              <a:t>15/10/2021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B3E08-F96C-4B31-B9C6-1A7D08A3491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A8924-6ED3-4522-BC93-05E7F19B45D6}" type="datetimeFigureOut">
              <a:rPr lang="fr-FR" smtClean="0"/>
              <a:t>15/10/2021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B3E08-F96C-4B31-B9C6-1A7D08A3491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A8924-6ED3-4522-BC93-05E7F19B45D6}" type="datetimeFigureOut">
              <a:rPr lang="fr-FR" smtClean="0"/>
              <a:t>15/10/2021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B3E08-F96C-4B31-B9C6-1A7D08A3491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A8924-6ED3-4522-BC93-05E7F19B45D6}" type="datetimeFigureOut">
              <a:rPr lang="fr-FR" smtClean="0"/>
              <a:t>15/10/2021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B3E08-F96C-4B31-B9C6-1A7D08A3491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A8924-6ED3-4522-BC93-05E7F19B45D6}" type="datetimeFigureOut">
              <a:rPr lang="fr-FR" smtClean="0"/>
              <a:t>15/10/2021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B3E08-F96C-4B31-B9C6-1A7D08A3491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A8924-6ED3-4522-BC93-05E7F19B45D6}" type="datetimeFigureOut">
              <a:rPr lang="fr-FR" smtClean="0"/>
              <a:t>15/10/2021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B3E08-F96C-4B31-B9C6-1A7D08A3491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A8924-6ED3-4522-BC93-05E7F19B45D6}" type="datetimeFigureOut">
              <a:rPr lang="fr-FR" smtClean="0"/>
              <a:t>15/10/2021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B3E08-F96C-4B31-B9C6-1A7D08A3491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A8924-6ED3-4522-BC93-05E7F19B45D6}" type="datetimeFigureOut">
              <a:rPr lang="fr-FR" smtClean="0"/>
              <a:t>15/10/2021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B3E08-F96C-4B31-B9C6-1A7D08A3491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A8924-6ED3-4522-BC93-05E7F19B45D6}" type="datetimeFigureOut">
              <a:rPr lang="fr-FR" smtClean="0"/>
              <a:t>15/10/2021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B3E08-F96C-4B31-B9C6-1A7D08A34915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end-of-fishing.org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8.jpeg"/><Relationship Id="rId7" Type="http://schemas.openxmlformats.org/officeDocument/2006/relationships/image" Target="../media/image5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hyperlink" Target="https://bit.ly/alimenvironnemen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ishkahenner.com/Feedlots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nextnature.net/2006/10/featherless-chicken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o.org/faostat/en/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ined.fr/fr/tout-savoir-population/memos-demo/faq/combien-humainsdepuis-origines/" TargetMode="Externa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8640"/>
            <a:ext cx="802005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Jerome\Downloads\livre-lux.jpg"/>
          <p:cNvPicPr>
            <a:picLocks noChangeAspect="1" noChangeArrowheads="1"/>
          </p:cNvPicPr>
          <p:nvPr/>
        </p:nvPicPr>
        <p:blipFill>
          <a:blip r:embed="rId3" cstate="print"/>
          <a:srcRect l="4849" t="1415" r="4276" b="2477"/>
          <a:stretch>
            <a:fillRect/>
          </a:stretch>
        </p:blipFill>
        <p:spPr bwMode="auto">
          <a:xfrm rot="19725089">
            <a:off x="4016206" y="4651016"/>
            <a:ext cx="1136589" cy="2061733"/>
          </a:xfrm>
          <a:prstGeom prst="rect">
            <a:avLst/>
          </a:prstGeom>
          <a:noFill/>
        </p:spPr>
      </p:pic>
      <p:pic>
        <p:nvPicPr>
          <p:cNvPr id="6" name="Picture 4" descr="C:\Users\Jerome\Downloads\10qsl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269" y="4293096"/>
            <a:ext cx="1305003" cy="2158893"/>
          </a:xfrm>
          <a:prstGeom prst="rect">
            <a:avLst/>
          </a:prstGeom>
          <a:noFill/>
        </p:spPr>
      </p:pic>
      <p:pic>
        <p:nvPicPr>
          <p:cNvPr id="7" name="Picture 5" descr="C:\Users\Jerome\Downloads\T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72434">
            <a:off x="7378857" y="4554657"/>
            <a:ext cx="1278533" cy="2070299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4941168"/>
            <a:ext cx="16002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532859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/>
              <a:buChar char="F"/>
            </a:pPr>
            <a:r>
              <a:rPr lang="fr-FR" dirty="0" smtClean="0"/>
              <a:t> Pêche</a:t>
            </a:r>
            <a:br>
              <a:rPr lang="fr-FR" dirty="0" smtClean="0"/>
            </a:br>
            <a:r>
              <a:rPr lang="fr-FR" dirty="0" smtClean="0"/>
              <a:t>- 20% des poissons pêchés servent à faire de l’huile ou de la « farine » pour les animaux </a:t>
            </a:r>
            <a:r>
              <a:rPr lang="fr-FR" dirty="0" smtClean="0"/>
              <a:t>d’élevages</a:t>
            </a:r>
          </a:p>
          <a:p>
            <a:pPr>
              <a:buFont typeface="Wingdings"/>
              <a:buChar char="F"/>
            </a:pPr>
            <a:endParaRPr lang="fr-FR" dirty="0"/>
          </a:p>
          <a:p>
            <a:pPr>
              <a:buFont typeface="Wingdings"/>
              <a:buChar char="F"/>
            </a:pPr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53</a:t>
            </a:r>
            <a:r>
              <a:rPr lang="fr-FR" dirty="0" smtClean="0"/>
              <a:t>% </a:t>
            </a:r>
            <a:r>
              <a:rPr lang="fr-FR" b="1" dirty="0" smtClean="0"/>
              <a:t>aquaculture</a:t>
            </a:r>
          </a:p>
          <a:p>
            <a:pPr>
              <a:buFontTx/>
              <a:buChar char="-"/>
            </a:pPr>
            <a:endParaRPr lang="fr-FR" b="1" dirty="0"/>
          </a:p>
          <a:p>
            <a:pPr>
              <a:buFontTx/>
              <a:buChar char="-"/>
            </a:pPr>
            <a:endParaRPr lang="fr-FR" b="1" dirty="0" smtClean="0"/>
          </a:p>
          <a:p>
            <a:pPr>
              <a:buFontTx/>
              <a:buChar char="-"/>
            </a:pPr>
            <a:r>
              <a:rPr lang="fr-FR" dirty="0" smtClean="0"/>
              <a:t> Comme chasser dans une forêt avec une arme nucléaire : 25% de </a:t>
            </a:r>
            <a:r>
              <a:rPr lang="fr-FR" b="1" dirty="0" smtClean="0"/>
              <a:t>pêche « accessoire »</a:t>
            </a:r>
            <a:r>
              <a:rPr lang="fr-FR" dirty="0" smtClean="0"/>
              <a:t>, 80% pour la pêche à la crevette. </a:t>
            </a:r>
          </a:p>
          <a:p>
            <a:pPr>
              <a:buFont typeface="Symbol"/>
              <a:buChar char="Þ"/>
            </a:pPr>
            <a:r>
              <a:rPr lang="fr-FR" dirty="0" smtClean="0"/>
              <a:t>À </a:t>
            </a:r>
            <a:r>
              <a:rPr lang="fr-FR" dirty="0" smtClean="0"/>
              <a:t>la personne qui achète 500g de </a:t>
            </a:r>
            <a:r>
              <a:rPr lang="fr-FR" b="1" dirty="0" smtClean="0"/>
              <a:t>crevettes</a:t>
            </a:r>
            <a:r>
              <a:rPr lang="fr-FR" dirty="0" smtClean="0"/>
              <a:t> pêchées dans l’océan, on devrait donner les deux kilos de </a:t>
            </a:r>
            <a:r>
              <a:rPr lang="fr-FR" b="1" dirty="0" smtClean="0"/>
              <a:t>petits poissons</a:t>
            </a:r>
            <a:r>
              <a:rPr lang="fr-FR" dirty="0" smtClean="0"/>
              <a:t>, </a:t>
            </a:r>
            <a:r>
              <a:rPr lang="fr-FR" b="1" dirty="0" smtClean="0"/>
              <a:t>hippocampes</a:t>
            </a:r>
            <a:r>
              <a:rPr lang="fr-FR" dirty="0" smtClean="0"/>
              <a:t> et </a:t>
            </a:r>
            <a:r>
              <a:rPr lang="fr-FR" b="1" dirty="0" smtClean="0"/>
              <a:t>tortues de mer</a:t>
            </a:r>
            <a:r>
              <a:rPr lang="fr-FR" dirty="0" smtClean="0"/>
              <a:t> tués</a:t>
            </a:r>
            <a:r>
              <a:rPr lang="fr-FR" dirty="0" smtClean="0"/>
              <a:t>.</a:t>
            </a:r>
          </a:p>
          <a:p>
            <a:pPr>
              <a:buFont typeface="Symbol"/>
              <a:buChar char="Þ"/>
            </a:pPr>
            <a:endParaRPr lang="fr-FR" dirty="0"/>
          </a:p>
          <a:p>
            <a:pPr>
              <a:buFont typeface="Symbol"/>
              <a:buChar char="Þ"/>
            </a:pPr>
            <a:endParaRPr lang="fr-FR" dirty="0" smtClean="0"/>
          </a:p>
          <a:p>
            <a:r>
              <a:rPr lang="fr-FR" dirty="0" smtClean="0"/>
              <a:t> À l’échelle mondiale la </a:t>
            </a:r>
            <a:r>
              <a:rPr lang="fr-FR" b="1" dirty="0" smtClean="0"/>
              <a:t>pêche artisanale</a:t>
            </a:r>
            <a:r>
              <a:rPr lang="fr-FR" dirty="0" smtClean="0"/>
              <a:t> fait autant de prise que la pêche industrielle pour la consommation humaine</a:t>
            </a:r>
            <a:endParaRPr lang="fr-FR" dirty="0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60648"/>
            <a:ext cx="25908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3"/>
          <p:cNvGrpSpPr/>
          <p:nvPr/>
        </p:nvGrpSpPr>
        <p:grpSpPr>
          <a:xfrm>
            <a:off x="4283968" y="3707740"/>
            <a:ext cx="4752527" cy="2745596"/>
            <a:chOff x="4644008" y="2060848"/>
            <a:chExt cx="4383376" cy="231354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60309" y="2060848"/>
              <a:ext cx="3267075" cy="2276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4644008" y="4005064"/>
              <a:ext cx="9491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(</a:t>
              </a:r>
              <a:r>
                <a:rPr lang="fr-FR" dirty="0" smtClean="0">
                  <a:hlinkClick r:id="rId4"/>
                </a:rPr>
                <a:t>source</a:t>
              </a:r>
              <a:r>
                <a:rPr lang="fr-FR" dirty="0" smtClean="0"/>
                <a:t>)</a:t>
              </a:r>
              <a:endParaRPr lang="fr-FR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Jerome\Documents\Articles et LIVRES\ANIMAL STUDIES\Véganisme et antispécisme (ressources)\Koala poul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88640"/>
            <a:ext cx="3016857" cy="2781164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899592" y="5805264"/>
            <a:ext cx="4536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/>
              <a:buChar char="F"/>
            </a:pPr>
            <a:r>
              <a:rPr lang="fr-FR" dirty="0" smtClean="0"/>
              <a:t> Deux grands types de réactions possibles</a:t>
            </a:r>
            <a:br>
              <a:rPr lang="fr-FR" dirty="0" smtClean="0"/>
            </a:br>
            <a:r>
              <a:rPr lang="fr-FR" dirty="0" smtClean="0"/>
              <a:t>1</a:t>
            </a:r>
            <a:r>
              <a:rPr lang="fr-FR" baseline="30000" dirty="0" smtClean="0"/>
              <a:t>ère</a:t>
            </a:r>
            <a:r>
              <a:rPr lang="fr-FR" dirty="0" smtClean="0"/>
              <a:t> réaction : « dissonance cognitive » (rarement consciente)</a:t>
            </a:r>
          </a:p>
          <a:p>
            <a:pPr>
              <a:buFont typeface="Wingdings"/>
              <a:buChar char="F"/>
            </a:pPr>
            <a:endParaRPr lang="fr-FR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9912" y="3172147"/>
            <a:ext cx="3048552" cy="3569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C:\Users\Jerome\Documents\Articles et LIVRES\ANIMAL STUDIES\Véganisme et antispécisme (ressources)\Biomas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620688"/>
            <a:ext cx="5287144" cy="503242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51520" y="188640"/>
            <a:ext cx="13345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ym typeface="Wingdings"/>
              </a:rPr>
              <a:t> </a:t>
            </a:r>
            <a:r>
              <a:rPr lang="fr-FR" dirty="0" smtClean="0"/>
              <a:t>Évolution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95341-8BDF-40FE-A9F5-D1CFABCC940C}" type="slidenum">
              <a:rPr lang="fr-FR" smtClean="0"/>
              <a:pPr/>
              <a:t>12</a:t>
            </a:fld>
            <a:r>
              <a:rPr lang="fr-FR" dirty="0" smtClean="0"/>
              <a:t>/27</a:t>
            </a:r>
            <a:endParaRPr lang="fr-FR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303039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 smtClean="0"/>
              <a:t>Deux </a:t>
            </a:r>
            <a:r>
              <a:rPr lang="fr-FR" sz="2400" u="sng" dirty="0" smtClean="0"/>
              <a:t>notions clés : </a:t>
            </a:r>
            <a:r>
              <a:rPr lang="fr-FR" sz="2400" u="sng" dirty="0" smtClean="0"/>
              <a:t>antispécisme (2ème réaction !) </a:t>
            </a:r>
            <a:r>
              <a:rPr lang="fr-FR" sz="2400" u="sng" dirty="0" smtClean="0"/>
              <a:t>et sentience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27784" y="980728"/>
            <a:ext cx="61926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Tract de 1970 : “Since </a:t>
            </a:r>
            <a:r>
              <a:rPr lang="en-US" b="1" dirty="0" smtClean="0"/>
              <a:t>Darwin</a:t>
            </a:r>
            <a:r>
              <a:rPr lang="en-US" dirty="0" smtClean="0"/>
              <a:t>, scientists have agreed that there is no ‘magical’ essential difference between human and other animals, biologically-speaking. Why then do we make an almost total </a:t>
            </a:r>
            <a:r>
              <a:rPr lang="en-US" b="1" dirty="0" smtClean="0"/>
              <a:t>distinction morally</a:t>
            </a:r>
            <a:r>
              <a:rPr lang="en-US" dirty="0" smtClean="0"/>
              <a:t>? If all organisms are on one physical continuum, then we should also be on the same moral </a:t>
            </a:r>
            <a:r>
              <a:rPr lang="en-US" b="1" dirty="0" smtClean="0"/>
              <a:t>continuum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word ‘species’, like the word ‘race’, is not precisely definable. Lions and tigers can interbreed. Under special laboratory conditions it may soon prove possible to mate a gorilla with a professor of biology – will the hairy offspring be kept in a </a:t>
            </a:r>
            <a:r>
              <a:rPr lang="en-US" b="1" dirty="0" smtClean="0"/>
              <a:t>cage</a:t>
            </a:r>
            <a:r>
              <a:rPr lang="en-US" dirty="0" smtClean="0"/>
              <a:t> or a </a:t>
            </a:r>
            <a:r>
              <a:rPr lang="en-US" b="1" dirty="0" smtClean="0"/>
              <a:t>cradle</a:t>
            </a:r>
            <a:r>
              <a:rPr lang="en-US" dirty="0" smtClean="0"/>
              <a:t>?”</a:t>
            </a:r>
            <a:endParaRPr lang="fr-FR" dirty="0"/>
          </a:p>
        </p:txBody>
      </p:sp>
      <p:grpSp>
        <p:nvGrpSpPr>
          <p:cNvPr id="2" name="Group 12"/>
          <p:cNvGrpSpPr/>
          <p:nvPr/>
        </p:nvGrpSpPr>
        <p:grpSpPr>
          <a:xfrm>
            <a:off x="251520" y="980728"/>
            <a:ext cx="2047875" cy="3024336"/>
            <a:chOff x="251520" y="980728"/>
            <a:chExt cx="2047875" cy="3024336"/>
          </a:xfrm>
        </p:grpSpPr>
        <p:pic>
          <p:nvPicPr>
            <p:cNvPr id="43016" name="Picture 8" descr="Dr Richard D Ryder | Compassion in World Farmi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1520" y="980728"/>
              <a:ext cx="2047875" cy="2371726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405669" y="3358733"/>
              <a:ext cx="178555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dirty="0" smtClean="0"/>
                <a:t>Richard D. </a:t>
              </a:r>
              <a:r>
                <a:rPr lang="fr-FR" dirty="0" err="1" smtClean="0"/>
                <a:t>Ryder</a:t>
              </a:r>
              <a:r>
                <a:rPr lang="fr-FR" dirty="0" smtClean="0"/>
                <a:t> </a:t>
              </a:r>
            </a:p>
            <a:p>
              <a:pPr algn="ctr"/>
              <a:r>
                <a:rPr lang="fr-FR" dirty="0" smtClean="0"/>
                <a:t>(né en 1940)</a:t>
              </a:r>
              <a:endParaRPr lang="fr-FR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51521" y="4293096"/>
            <a:ext cx="52565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Racisme</a:t>
            </a:r>
            <a:r>
              <a:rPr lang="fr-FR" dirty="0" smtClean="0"/>
              <a:t>, </a:t>
            </a:r>
            <a:r>
              <a:rPr lang="fr-FR" b="1" dirty="0" smtClean="0"/>
              <a:t>sexisme</a:t>
            </a:r>
            <a:r>
              <a:rPr lang="fr-FR" dirty="0" smtClean="0"/>
              <a:t>… spécisme : discriminations arbitraires.</a:t>
            </a:r>
          </a:p>
          <a:p>
            <a:r>
              <a:rPr lang="fr-FR" u="sng" dirty="0" smtClean="0"/>
              <a:t>Antispécisme</a:t>
            </a:r>
            <a:r>
              <a:rPr lang="fr-FR" dirty="0" smtClean="0"/>
              <a:t> : lutte contre toute discrimination fondée sur l’appartenance à une espèce animale.</a:t>
            </a:r>
          </a:p>
          <a:p>
            <a:r>
              <a:rPr lang="fr-FR" dirty="0" smtClean="0"/>
              <a:t>Prendre en compte les intérêts propres des animaux (à commencer par l’intérêt à vivre).</a:t>
            </a:r>
          </a:p>
          <a:p>
            <a:r>
              <a:rPr lang="fr-FR" dirty="0" smtClean="0"/>
              <a:t>Cela devient aussi une lutte contre </a:t>
            </a:r>
            <a:r>
              <a:rPr lang="fr-FR" b="1" dirty="0" smtClean="0"/>
              <a:t>l’humanisme </a:t>
            </a:r>
            <a:r>
              <a:rPr lang="fr-FR" dirty="0" smtClean="0"/>
              <a:t>devenu une forme de </a:t>
            </a:r>
            <a:r>
              <a:rPr lang="fr-FR" b="1" dirty="0" smtClean="0"/>
              <a:t>suprémacisme humain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4301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933056"/>
            <a:ext cx="2767267" cy="2403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nterrogations sur l'antispécisme et ses intersections – Mrs Roots"/>
          <p:cNvPicPr>
            <a:picLocks noChangeAspect="1" noChangeArrowheads="1"/>
          </p:cNvPicPr>
          <p:nvPr/>
        </p:nvPicPr>
        <p:blipFill>
          <a:blip r:embed="rId2" cstate="print"/>
          <a:srcRect r="209" b="16695"/>
          <a:stretch>
            <a:fillRect/>
          </a:stretch>
        </p:blipFill>
        <p:spPr bwMode="auto">
          <a:xfrm>
            <a:off x="3923928" y="188640"/>
            <a:ext cx="4752528" cy="288032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572000" y="377280"/>
            <a:ext cx="1067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Spécisme</a:t>
            </a:r>
            <a:endParaRPr lang="fr-FR" dirty="0"/>
          </a:p>
        </p:txBody>
      </p:sp>
      <p:sp>
        <p:nvSpPr>
          <p:cNvPr id="10" name="TextBox 9"/>
          <p:cNvSpPr txBox="1"/>
          <p:nvPr/>
        </p:nvSpPr>
        <p:spPr>
          <a:xfrm>
            <a:off x="6948264" y="332656"/>
            <a:ext cx="1434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Antispécisme</a:t>
            </a:r>
            <a:endParaRPr lang="fr-FR" dirty="0"/>
          </a:p>
        </p:txBody>
      </p:sp>
      <p:pic>
        <p:nvPicPr>
          <p:cNvPr id="44036" name="Picture 4" descr="Animal Liberation, 1975 edi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996952"/>
            <a:ext cx="2337048" cy="3388721"/>
          </a:xfrm>
          <a:prstGeom prst="rect">
            <a:avLst/>
          </a:prstGeom>
          <a:noFill/>
        </p:spPr>
      </p:pic>
      <p:grpSp>
        <p:nvGrpSpPr>
          <p:cNvPr id="2" name="Group 16"/>
          <p:cNvGrpSpPr/>
          <p:nvPr/>
        </p:nvGrpSpPr>
        <p:grpSpPr>
          <a:xfrm>
            <a:off x="3491880" y="2996952"/>
            <a:ext cx="2085975" cy="3670667"/>
            <a:chOff x="3491880" y="2996952"/>
            <a:chExt cx="2085975" cy="3670667"/>
          </a:xfrm>
        </p:grpSpPr>
        <p:pic>
          <p:nvPicPr>
            <p:cNvPr id="44038" name="Picture 6" descr="Peter Singer no Fronteiras do Pensamento Porto Alegre (9619604688) (cropped)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91880" y="2996952"/>
              <a:ext cx="2085975" cy="3048001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3851920" y="6021288"/>
              <a:ext cx="13718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dirty="0" smtClean="0"/>
                <a:t>Peter Singer </a:t>
              </a:r>
            </a:p>
            <a:p>
              <a:pPr algn="ctr"/>
              <a:r>
                <a:rPr lang="fr-FR" dirty="0" smtClean="0"/>
                <a:t>(né en 1946)</a:t>
              </a:r>
              <a:endParaRPr lang="fr-FR" dirty="0"/>
            </a:p>
          </p:txBody>
        </p:sp>
      </p:grpSp>
      <p:grpSp>
        <p:nvGrpSpPr>
          <p:cNvPr id="3" name="Group 18"/>
          <p:cNvGrpSpPr/>
          <p:nvPr/>
        </p:nvGrpSpPr>
        <p:grpSpPr>
          <a:xfrm>
            <a:off x="395536" y="188640"/>
            <a:ext cx="2808312" cy="4833828"/>
            <a:chOff x="395536" y="188640"/>
            <a:chExt cx="2808312" cy="4833828"/>
          </a:xfrm>
        </p:grpSpPr>
        <p:pic>
          <p:nvPicPr>
            <p:cNvPr id="44034" name="Picture 2" descr="File:Animals, Men and Morals (paperback)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5536" y="188640"/>
              <a:ext cx="2808312" cy="4320480"/>
            </a:xfrm>
            <a:prstGeom prst="rect">
              <a:avLst/>
            </a:prstGeom>
            <a:noFill/>
          </p:spPr>
        </p:pic>
        <p:sp>
          <p:nvSpPr>
            <p:cNvPr id="18" name="TextBox 17"/>
            <p:cNvSpPr txBox="1"/>
            <p:nvPr/>
          </p:nvSpPr>
          <p:spPr>
            <a:xfrm>
              <a:off x="1470985" y="4653136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1971</a:t>
              </a:r>
              <a:endParaRPr lang="fr-FR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95341-8BDF-40FE-A9F5-D1CFABCC940C}" type="slidenum">
              <a:rPr lang="fr-FR" smtClean="0"/>
              <a:pPr/>
              <a:t>14</a:t>
            </a:fld>
            <a:r>
              <a:rPr lang="fr-FR" dirty="0" smtClean="0"/>
              <a:t>/27</a:t>
            </a:r>
            <a:endParaRPr lang="fr-FR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3645024"/>
            <a:ext cx="48245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Sentience</a:t>
            </a:r>
            <a:r>
              <a:rPr lang="fr-FR" dirty="0" smtClean="0"/>
              <a:t> (du lat. </a:t>
            </a:r>
            <a:r>
              <a:rPr lang="fr-FR" dirty="0" err="1" smtClean="0"/>
              <a:t>sentiens</a:t>
            </a:r>
            <a:r>
              <a:rPr lang="fr-FR" dirty="0" smtClean="0"/>
              <a:t>, ressentant) : pour un être vivant, capacité à ressentir les émotions, la douleur, le bien-être, etc. et à percevoir de façon subjective son environnement et ses expériences de vie.</a:t>
            </a:r>
            <a:endParaRPr lang="fr-FR" dirty="0"/>
          </a:p>
        </p:txBody>
      </p:sp>
      <p:pic>
        <p:nvPicPr>
          <p:cNvPr id="6" name="Picture 6" descr="https://www.fondation-droit-animal.org/medias/2019/07/PLI-2020.png"/>
          <p:cNvPicPr>
            <a:picLocks noChangeAspect="1" noChangeArrowheads="1"/>
          </p:cNvPicPr>
          <p:nvPr/>
        </p:nvPicPr>
        <p:blipFill>
          <a:blip r:embed="rId2" cstate="print"/>
          <a:srcRect r="2950"/>
          <a:stretch>
            <a:fillRect/>
          </a:stretch>
        </p:blipFill>
        <p:spPr bwMode="auto">
          <a:xfrm>
            <a:off x="0" y="0"/>
            <a:ext cx="2454440" cy="357301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699792" y="2636912"/>
            <a:ext cx="2129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Autre mot en 2020…</a:t>
            </a:r>
            <a:endParaRPr lang="fr-FR" dirty="0"/>
          </a:p>
        </p:txBody>
      </p:sp>
      <p:sp>
        <p:nvSpPr>
          <p:cNvPr id="9" name="TextBox 8"/>
          <p:cNvSpPr txBox="1"/>
          <p:nvPr/>
        </p:nvSpPr>
        <p:spPr>
          <a:xfrm>
            <a:off x="2555776" y="260648"/>
            <a:ext cx="64087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Antispécisme</a:t>
            </a:r>
            <a:r>
              <a:rPr lang="fr-FR" dirty="0" smtClean="0"/>
              <a:t> : « Vision du monde qui récuse, la notion de hiérarchie entre les espèces animales et, particulièrement, la supériorité de l’être humain sur les animaux. (Accordant à tous les individus, indépendamment de l’espèce à laquelle ils appartiennent, un même statut moral, l’antispécisme combat toutes les formes de maltraitance et d’exploitation animales.) »</a:t>
            </a:r>
          </a:p>
        </p:txBody>
      </p:sp>
      <p:pic>
        <p:nvPicPr>
          <p:cNvPr id="45058" name="Picture 2" descr="Épinglé sur 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3935" y="2204864"/>
            <a:ext cx="3670553" cy="3965104"/>
          </a:xfrm>
          <a:prstGeom prst="rect">
            <a:avLst/>
          </a:prstGeom>
          <a:noFill/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13259" y="5050680"/>
            <a:ext cx="2206813" cy="183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23528" y="5301208"/>
            <a:ext cx="34783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Tom </a:t>
            </a:r>
            <a:r>
              <a:rPr lang="fr-FR" dirty="0" err="1" smtClean="0"/>
              <a:t>Regan</a:t>
            </a:r>
            <a:r>
              <a:rPr lang="fr-FR" dirty="0" smtClean="0"/>
              <a:t> : « Être sujet de sa vie »</a:t>
            </a:r>
          </a:p>
          <a:p>
            <a:endParaRPr lang="fr-FR" dirty="0" smtClean="0"/>
          </a:p>
          <a:p>
            <a:r>
              <a:rPr lang="fr-FR" dirty="0" smtClean="0"/>
              <a:t>Réponse au « cri de la carotte »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332656"/>
            <a:ext cx="82089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fr-FR" sz="3000" dirty="0" smtClean="0"/>
              <a:t>3. </a:t>
            </a:r>
            <a:r>
              <a:rPr lang="fr-FR" sz="3000" u="sng" dirty="0" smtClean="0"/>
              <a:t>Antispécisme et écologie : « C’est compliqué ! »</a:t>
            </a:r>
          </a:p>
        </p:txBody>
      </p:sp>
      <p:pic>
        <p:nvPicPr>
          <p:cNvPr id="4097" name="Picture 1" descr="C:\Users\Jerome\Documents\Articles et LIVRES\ANIMAL STUDIES\Véganisme et antispécisme (ressources)\Empreinte carbone des Français.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052736"/>
            <a:ext cx="7248525" cy="5419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Jerome\Documents\Articles et LIVRES\ANIMAL STUDIES\Véganisme et antispécisme (ressources)\Soy (soja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188" y="798513"/>
            <a:ext cx="7315200" cy="52768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3528" y="260648"/>
            <a:ext cx="2876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Concernant l’usage du soja…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Jerome\Documents\Articles et LIVRES\ANIMAL STUDIES\Véganisme et antispécisme (ressources)\élev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88640"/>
            <a:ext cx="3703027" cy="561662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3528" y="2492896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ym typeface="Wingdings"/>
              </a:rPr>
              <a:t> </a:t>
            </a:r>
            <a:r>
              <a:rPr lang="fr-FR" dirty="0" smtClean="0"/>
              <a:t>Divergences  profondes entre antispécistes et écologistes</a:t>
            </a:r>
            <a:endParaRPr lang="fr-FR" dirty="0"/>
          </a:p>
        </p:txBody>
      </p:sp>
      <p:sp>
        <p:nvSpPr>
          <p:cNvPr id="7" name="TextBox 6"/>
          <p:cNvSpPr txBox="1"/>
          <p:nvPr/>
        </p:nvSpPr>
        <p:spPr>
          <a:xfrm>
            <a:off x="496155" y="5795972"/>
            <a:ext cx="741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RWAS</a:t>
            </a:r>
            <a:endParaRPr lang="fr-FR" dirty="0"/>
          </a:p>
        </p:txBody>
      </p:sp>
      <p:sp>
        <p:nvSpPr>
          <p:cNvPr id="8" name="TextBox 7"/>
          <p:cNvSpPr txBox="1"/>
          <p:nvPr/>
        </p:nvSpPr>
        <p:spPr>
          <a:xfrm>
            <a:off x="496155" y="4571836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Chasse</a:t>
            </a:r>
            <a:endParaRPr lang="fr-FR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188640"/>
            <a:ext cx="4608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ym typeface="Wingdings"/>
              </a:rPr>
              <a:t> </a:t>
            </a:r>
            <a:r>
              <a:rPr lang="fr-FR" dirty="0" smtClean="0"/>
              <a:t>La réponse « </a:t>
            </a:r>
            <a:r>
              <a:rPr lang="fr-FR" i="1" dirty="0" smtClean="0"/>
              <a:t>je-ne-mange-que-de-la-viande-des-petits-éleveurs-qui-font-des-bisous-à-leurs-vaches</a:t>
            </a:r>
            <a:r>
              <a:rPr lang="fr-FR" dirty="0" smtClean="0"/>
              <a:t> » est-elle éthiquement acceptable 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6155" y="3419708"/>
            <a:ext cx="767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Forêts</a:t>
            </a:r>
            <a:endParaRPr lang="fr-FR" dirty="0"/>
          </a:p>
        </p:txBody>
      </p:sp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045971"/>
            <a:ext cx="1937796" cy="1319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3645024"/>
            <a:ext cx="166687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4653136"/>
            <a:ext cx="2036068" cy="1877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007416" y="6165304"/>
            <a:ext cx="4309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Défense des « écosystèmes », </a:t>
            </a:r>
            <a:r>
              <a:rPr lang="fr-FR" i="1" dirty="0" err="1" smtClean="0"/>
              <a:t>naturôlatrie</a:t>
            </a:r>
            <a:r>
              <a:rPr lang="fr-FR" dirty="0" smtClean="0"/>
              <a:t>…</a:t>
            </a:r>
            <a:endParaRPr lang="fr-FR" dirty="0"/>
          </a:p>
        </p:txBody>
      </p:sp>
      <p:sp>
        <p:nvSpPr>
          <p:cNvPr id="15" name="TextBox 14"/>
          <p:cNvSpPr txBox="1"/>
          <p:nvPr/>
        </p:nvSpPr>
        <p:spPr>
          <a:xfrm>
            <a:off x="395536" y="1052736"/>
            <a:ext cx="42477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- Rappel s./ pêche artisanale </a:t>
            </a:r>
          </a:p>
          <a:p>
            <a:r>
              <a:rPr lang="fr-FR" dirty="0" smtClean="0"/>
              <a:t>- Plus de surfaces encore, plus d’eau</a:t>
            </a:r>
          </a:p>
          <a:p>
            <a:r>
              <a:rPr lang="fr-FR" dirty="0" smtClean="0"/>
              <a:t>- Bonne conscience et le reste…pâtisseries, </a:t>
            </a:r>
          </a:p>
          <a:p>
            <a:r>
              <a:rPr lang="fr-FR" dirty="0" smtClean="0"/>
              <a:t>- Ethique 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4" grpId="0"/>
      <p:bldP spid="1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Jerome\Documents\Articles et LIVRES\ANIMAL STUDIES\Véganisme et antispécisme (ressources)\Certains verront un chevreuil qui traverse la route, d'autres une route qui traverse la forêt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32656"/>
            <a:ext cx="6413500" cy="50673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23928" y="5517232"/>
            <a:ext cx="1825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Que voyez-vous ?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7645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Qui veut gagner des millions (de </a:t>
            </a:r>
            <a:r>
              <a:rPr lang="fr-FR" dirty="0" err="1" smtClean="0"/>
              <a:t>falafels</a:t>
            </a:r>
            <a:r>
              <a:rPr lang="fr-FR" dirty="0" smtClean="0"/>
              <a:t>) en se souvenant de cette conférence ?</a:t>
            </a:r>
            <a:endParaRPr lang="fr-FR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5419725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Image associée"/>
          <p:cNvPicPr>
            <a:picLocks noChangeAspect="1" noChangeArrowheads="1"/>
          </p:cNvPicPr>
          <p:nvPr/>
        </p:nvPicPr>
        <p:blipFill>
          <a:blip r:embed="rId3" cstate="print"/>
          <a:srcRect l="7791" t="6925" r="9109" b="7667"/>
          <a:stretch>
            <a:fillRect/>
          </a:stretch>
        </p:blipFill>
        <p:spPr bwMode="auto">
          <a:xfrm>
            <a:off x="6228184" y="5085184"/>
            <a:ext cx="2740196" cy="15841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9552" y="6021288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Ou </a:t>
            </a:r>
            <a:r>
              <a:rPr lang="fr-FR" smtClean="0">
                <a:hlinkClick r:id="rId4"/>
              </a:rPr>
              <a:t>bit.ly/</a:t>
            </a:r>
            <a:r>
              <a:rPr lang="fr-FR" dirty="0" err="1" smtClean="0">
                <a:hlinkClick r:id="rId4"/>
              </a:rPr>
              <a:t>alimenvironnement</a:t>
            </a:r>
            <a:r>
              <a:rPr lang="fr-FR" dirty="0" smtClean="0"/>
              <a:t> </a:t>
            </a:r>
            <a:endParaRPr lang="fr-FR" dirty="0"/>
          </a:p>
        </p:txBody>
      </p:sp>
      <p:grpSp>
        <p:nvGrpSpPr>
          <p:cNvPr id="10" name="Group 9"/>
          <p:cNvGrpSpPr/>
          <p:nvPr/>
        </p:nvGrpSpPr>
        <p:grpSpPr>
          <a:xfrm>
            <a:off x="5796136" y="764704"/>
            <a:ext cx="2160240" cy="2592288"/>
            <a:chOff x="467544" y="4581128"/>
            <a:chExt cx="1943100" cy="2374523"/>
          </a:xfrm>
        </p:grpSpPr>
        <p:pic>
          <p:nvPicPr>
            <p:cNvPr id="11" name="Picture 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7544" y="4581128"/>
              <a:ext cx="1943100" cy="1771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11"/>
            <p:cNvSpPr/>
            <p:nvPr/>
          </p:nvSpPr>
          <p:spPr>
            <a:xfrm>
              <a:off x="772272" y="6309320"/>
              <a:ext cx="133241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dirty="0" smtClean="0"/>
                <a:t>Galilée</a:t>
              </a:r>
            </a:p>
            <a:p>
              <a:pPr algn="ctr"/>
              <a:r>
                <a:rPr lang="fr-FR" dirty="0" smtClean="0"/>
                <a:t>(1564-1642)</a:t>
              </a:r>
              <a:endParaRPr lang="fr-FR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156176" y="1124744"/>
            <a:ext cx="2376264" cy="2808312"/>
            <a:chOff x="2627784" y="4581128"/>
            <a:chExt cx="1952625" cy="2374523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627784" y="4581128"/>
              <a:ext cx="1952625" cy="1790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2627784" y="6309320"/>
              <a:ext cx="194655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dirty="0" smtClean="0"/>
                <a:t>Frederick Douglass</a:t>
              </a:r>
            </a:p>
            <a:p>
              <a:pPr algn="ctr"/>
              <a:r>
                <a:rPr lang="fr-FR" dirty="0" smtClean="0"/>
                <a:t>(1818-1995)</a:t>
              </a:r>
              <a:endParaRPr lang="fr-FR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588224" y="1772816"/>
            <a:ext cx="2376264" cy="2664296"/>
            <a:chOff x="4693029" y="4221088"/>
            <a:chExt cx="2111219" cy="2374523"/>
          </a:xfrm>
        </p:grpSpPr>
        <p:sp>
          <p:nvSpPr>
            <p:cNvPr id="15" name="TextBox 14"/>
            <p:cNvSpPr txBox="1"/>
            <p:nvPr/>
          </p:nvSpPr>
          <p:spPr>
            <a:xfrm>
              <a:off x="4693029" y="5949280"/>
              <a:ext cx="21112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dirty="0" err="1" smtClean="0"/>
                <a:t>Emmeline</a:t>
              </a:r>
              <a:r>
                <a:rPr lang="fr-FR" dirty="0" smtClean="0"/>
                <a:t> </a:t>
              </a:r>
              <a:r>
                <a:rPr lang="fr-FR" dirty="0" err="1" smtClean="0"/>
                <a:t>Pankhurst</a:t>
              </a:r>
              <a:endParaRPr lang="fr-FR" dirty="0" smtClean="0"/>
            </a:p>
            <a:p>
              <a:pPr algn="ctr"/>
              <a:r>
                <a:rPr lang="fr-FR" dirty="0" smtClean="0"/>
                <a:t>(1858-1928)</a:t>
              </a:r>
              <a:endParaRPr lang="fr-FR" dirty="0"/>
            </a:p>
          </p:txBody>
        </p:sp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788024" y="4221088"/>
              <a:ext cx="1914525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8" cstate="print"/>
          <a:srcRect b="8485"/>
          <a:stretch>
            <a:fillRect/>
          </a:stretch>
        </p:blipFill>
        <p:spPr bwMode="auto">
          <a:xfrm>
            <a:off x="6007850" y="2852936"/>
            <a:ext cx="259659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68552" y="727536"/>
            <a:ext cx="4211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fr-FR" sz="3000" dirty="0" smtClean="0"/>
              <a:t>1. La place de la consommation de viande dans le changement climatique</a:t>
            </a:r>
            <a:endParaRPr lang="fr-FR" sz="3000" dirty="0"/>
          </a:p>
        </p:txBody>
      </p:sp>
      <p:sp>
        <p:nvSpPr>
          <p:cNvPr id="3" name="TextBox 2"/>
          <p:cNvSpPr txBox="1"/>
          <p:nvPr/>
        </p:nvSpPr>
        <p:spPr>
          <a:xfrm>
            <a:off x="4968552" y="3025405"/>
            <a:ext cx="3888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fr-FR" sz="3000" dirty="0" smtClean="0"/>
              <a:t>2. L’antispécisme et le souci des « </a:t>
            </a:r>
            <a:r>
              <a:rPr lang="fr-FR" sz="3000" dirty="0" err="1" smtClean="0"/>
              <a:t>zootres</a:t>
            </a:r>
            <a:r>
              <a:rPr lang="fr-FR" sz="3000" dirty="0" smtClean="0"/>
              <a:t> »</a:t>
            </a:r>
            <a:endParaRPr lang="fr-FR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4968552" y="4399944"/>
            <a:ext cx="39604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fr-FR" sz="3000" dirty="0" smtClean="0"/>
              <a:t>3. Antispécisme et écologie : « C’est compliqué ! »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31676"/>
            <a:ext cx="4382059" cy="6365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 rot="16200000">
            <a:off x="2807707" y="4617035"/>
            <a:ext cx="37968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>
                <a:hlinkClick r:id="rId3"/>
              </a:rPr>
              <a:t>Mishka</a:t>
            </a:r>
            <a:r>
              <a:rPr lang="fr-FR" sz="1400" dirty="0" smtClean="0">
                <a:hlinkClick r:id="rId3"/>
              </a:rPr>
              <a:t> Henner, </a:t>
            </a:r>
            <a:r>
              <a:rPr lang="fr-FR" sz="1400" dirty="0" err="1" smtClean="0">
                <a:hlinkClick r:id="rId3"/>
              </a:rPr>
              <a:t>Coronado</a:t>
            </a:r>
            <a:r>
              <a:rPr lang="fr-FR" sz="1400" dirty="0" smtClean="0">
                <a:hlinkClick r:id="rId3"/>
              </a:rPr>
              <a:t> Feeders, </a:t>
            </a:r>
            <a:r>
              <a:rPr lang="fr-FR" sz="1400" dirty="0" err="1" smtClean="0">
                <a:hlinkClick r:id="rId3"/>
              </a:rPr>
              <a:t>Dalhart</a:t>
            </a:r>
            <a:r>
              <a:rPr lang="fr-FR" sz="1400" dirty="0" smtClean="0">
                <a:hlinkClick r:id="rId3"/>
              </a:rPr>
              <a:t>, Texas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fr-FR" sz="3000" dirty="0" smtClean="0"/>
              <a:t>1. </a:t>
            </a:r>
            <a:r>
              <a:rPr lang="fr-FR" sz="3000" u="sng" dirty="0" smtClean="0"/>
              <a:t>La place de la consommation de viande dans le changement climatique</a:t>
            </a:r>
            <a:endParaRPr lang="fr-FR" sz="3000" u="sng" dirty="0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5451844" cy="48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940152" y="1412776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L’élevage représente </a:t>
            </a:r>
            <a:r>
              <a:rPr lang="fr-FR" dirty="0"/>
              <a:t>14,5 % de l’ensemble de ces</a:t>
            </a:r>
            <a:br>
              <a:rPr lang="fr-FR" dirty="0"/>
            </a:br>
            <a:r>
              <a:rPr lang="fr-FR" dirty="0"/>
              <a:t>gaz, soit </a:t>
            </a:r>
            <a:r>
              <a:rPr lang="fr-FR" b="1" dirty="0"/>
              <a:t>plus que tous les </a:t>
            </a:r>
            <a:r>
              <a:rPr lang="fr-FR" b="1" dirty="0" smtClean="0"/>
              <a:t>transports réunis </a:t>
            </a:r>
            <a:r>
              <a:rPr lang="fr-FR" dirty="0"/>
              <a:t>(14,1 %)</a:t>
            </a:r>
            <a:r>
              <a:rPr lang="fr-FR" dirty="0" smtClean="0"/>
              <a:t> !</a:t>
            </a:r>
            <a:endParaRPr lang="fr-FR" dirty="0"/>
          </a:p>
        </p:txBody>
      </p:sp>
      <p:sp>
        <p:nvSpPr>
          <p:cNvPr id="5" name="TextBox 4"/>
          <p:cNvSpPr txBox="1"/>
          <p:nvPr/>
        </p:nvSpPr>
        <p:spPr>
          <a:xfrm>
            <a:off x="6012160" y="3219941"/>
            <a:ext cx="30243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Une </a:t>
            </a:r>
            <a:r>
              <a:rPr lang="fr-FR" dirty="0"/>
              <a:t>calorie </a:t>
            </a:r>
            <a:r>
              <a:rPr lang="fr-FR" dirty="0" smtClean="0"/>
              <a:t>de viande </a:t>
            </a:r>
            <a:r>
              <a:rPr lang="fr-FR" dirty="0"/>
              <a:t>de bœuf ou d’autre ruminant</a:t>
            </a:r>
            <a:br>
              <a:rPr lang="fr-FR" dirty="0"/>
            </a:br>
            <a:r>
              <a:rPr lang="fr-FR" dirty="0"/>
              <a:t>(comme le mouton) cause </a:t>
            </a:r>
            <a:r>
              <a:rPr lang="fr-FR" b="1" dirty="0"/>
              <a:t>280 fois </a:t>
            </a:r>
            <a:r>
              <a:rPr lang="fr-FR" b="1" dirty="0" smtClean="0"/>
              <a:t>plus de </a:t>
            </a:r>
            <a:r>
              <a:rPr lang="fr-FR" b="1" dirty="0"/>
              <a:t>gaz à effet de serre</a:t>
            </a:r>
            <a:r>
              <a:rPr lang="fr-FR" dirty="0"/>
              <a:t> qu’une calorie de</a:t>
            </a:r>
            <a:br>
              <a:rPr lang="fr-FR" dirty="0"/>
            </a:br>
            <a:r>
              <a:rPr lang="fr-FR" dirty="0"/>
              <a:t>légume</a:t>
            </a:r>
            <a:r>
              <a:rPr lang="fr-FR" dirty="0" smtClean="0"/>
              <a:t> .</a:t>
            </a:r>
          </a:p>
          <a:p>
            <a:r>
              <a:rPr lang="fr-FR" dirty="0" smtClean="0"/>
              <a:t>Avec les volailles, cela reste</a:t>
            </a:r>
          </a:p>
          <a:p>
            <a:r>
              <a:rPr lang="fr-FR" b="1" dirty="0" smtClean="0"/>
              <a:t>65 fois plus</a:t>
            </a:r>
            <a:r>
              <a:rPr lang="fr-FR" dirty="0" smtClean="0"/>
              <a:t>.</a:t>
            </a:r>
            <a:br>
              <a:rPr lang="fr-FR" dirty="0" smtClean="0"/>
            </a:b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C:\Users\Jerome\Documents\Articles et LIVRES\ANIMAL STUDIES\Véganisme et antispécisme (ressources)\Alimentation et gaz à effet de serre.jpg"/>
          <p:cNvPicPr>
            <a:picLocks noChangeAspect="1" noChangeArrowheads="1"/>
          </p:cNvPicPr>
          <p:nvPr/>
        </p:nvPicPr>
        <p:blipFill>
          <a:blip r:embed="rId2" cstate="print"/>
          <a:srcRect b="5468"/>
          <a:stretch>
            <a:fillRect/>
          </a:stretch>
        </p:blipFill>
        <p:spPr bwMode="auto">
          <a:xfrm>
            <a:off x="35496" y="44624"/>
            <a:ext cx="8928992" cy="6696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16632"/>
            <a:ext cx="2567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Utilisation des ressources</a:t>
            </a:r>
            <a:endParaRPr lang="fr-FR" dirty="0"/>
          </a:p>
        </p:txBody>
      </p:sp>
      <p:grpSp>
        <p:nvGrpSpPr>
          <p:cNvPr id="9" name="Group 8"/>
          <p:cNvGrpSpPr/>
          <p:nvPr/>
        </p:nvGrpSpPr>
        <p:grpSpPr>
          <a:xfrm>
            <a:off x="1691680" y="476672"/>
            <a:ext cx="6912768" cy="1724025"/>
            <a:chOff x="1691680" y="620688"/>
            <a:chExt cx="6912768" cy="1724025"/>
          </a:xfrm>
        </p:grpSpPr>
        <p:sp>
          <p:nvSpPr>
            <p:cNvPr id="3" name="Rectangle 2"/>
            <p:cNvSpPr/>
            <p:nvPr/>
          </p:nvSpPr>
          <p:spPr>
            <a:xfrm>
              <a:off x="3635896" y="1292567"/>
              <a:ext cx="49685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fr-FR" dirty="0" smtClean="0"/>
                <a:t> FAO : 70 % des </a:t>
              </a:r>
              <a:r>
                <a:rPr lang="fr-FR" b="1" dirty="0"/>
                <a:t>terres</a:t>
              </a:r>
              <a:r>
                <a:rPr lang="fr-FR" dirty="0"/>
                <a:t> utilisées par l’homme qui </a:t>
              </a:r>
              <a:r>
                <a:rPr lang="fr-FR" dirty="0" smtClean="0"/>
                <a:t>le sont </a:t>
              </a:r>
              <a:r>
                <a:rPr lang="fr-FR" dirty="0"/>
                <a:t>pour nourrir le bétail </a:t>
              </a:r>
            </a:p>
          </p:txBody>
        </p:sp>
        <p:pic>
          <p:nvPicPr>
            <p:cNvPr id="10241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91680" y="620688"/>
              <a:ext cx="1600200" cy="1724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9"/>
          <p:cNvGrpSpPr/>
          <p:nvPr/>
        </p:nvGrpSpPr>
        <p:grpSpPr>
          <a:xfrm>
            <a:off x="251520" y="2132856"/>
            <a:ext cx="8784976" cy="1533525"/>
            <a:chOff x="251520" y="2132856"/>
            <a:chExt cx="8784976" cy="1533525"/>
          </a:xfrm>
        </p:grpSpPr>
        <p:sp>
          <p:nvSpPr>
            <p:cNvPr id="4" name="TextBox 3"/>
            <p:cNvSpPr txBox="1"/>
            <p:nvPr/>
          </p:nvSpPr>
          <p:spPr>
            <a:xfrm>
              <a:off x="3635896" y="2291387"/>
              <a:ext cx="54006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fr-FR" dirty="0" smtClean="0"/>
                <a:t> 40 </a:t>
              </a:r>
              <a:r>
                <a:rPr lang="fr-FR" dirty="0"/>
                <a:t>% des </a:t>
              </a:r>
              <a:r>
                <a:rPr lang="fr-FR" b="1" dirty="0" smtClean="0"/>
                <a:t>céréales</a:t>
              </a:r>
              <a:r>
                <a:rPr lang="fr-FR" dirty="0" smtClean="0"/>
                <a:t> produites </a:t>
              </a:r>
              <a:r>
                <a:rPr lang="fr-FR" dirty="0"/>
                <a:t>et récoltées dans le </a:t>
              </a:r>
              <a:r>
                <a:rPr lang="fr-FR" dirty="0" smtClean="0"/>
                <a:t>monde servent </a:t>
              </a:r>
              <a:r>
                <a:rPr lang="fr-FR" dirty="0"/>
                <a:t>à nourrir le bétail alors que </a:t>
              </a:r>
              <a:r>
                <a:rPr lang="fr-FR" dirty="0" smtClean="0"/>
                <a:t>selon un </a:t>
              </a:r>
              <a:r>
                <a:rPr lang="fr-FR" dirty="0"/>
                <a:t>rapport de l’OMS paru fin 2019, </a:t>
              </a:r>
              <a:r>
                <a:rPr lang="fr-FR" dirty="0" smtClean="0"/>
                <a:t>on compte </a:t>
              </a:r>
              <a:r>
                <a:rPr lang="fr-FR" dirty="0"/>
                <a:t>820 millions d’humains qui </a:t>
              </a:r>
              <a:r>
                <a:rPr lang="fr-FR" dirty="0" smtClean="0"/>
                <a:t>ne mangent </a:t>
              </a:r>
              <a:r>
                <a:rPr lang="fr-FR" dirty="0"/>
                <a:t>pas à leur faim.</a:t>
              </a:r>
              <a:r>
                <a:rPr lang="fr-FR" dirty="0" smtClean="0"/>
                <a:t> </a:t>
              </a:r>
              <a:endParaRPr lang="fr-FR" dirty="0"/>
            </a:p>
          </p:txBody>
        </p:sp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520" y="2132856"/>
              <a:ext cx="2914650" cy="1533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13"/>
          <p:cNvGrpSpPr/>
          <p:nvPr/>
        </p:nvGrpSpPr>
        <p:grpSpPr>
          <a:xfrm>
            <a:off x="1750715" y="3844205"/>
            <a:ext cx="6997749" cy="1200329"/>
            <a:chOff x="1750715" y="3844205"/>
            <a:chExt cx="6997749" cy="1200329"/>
          </a:xfrm>
        </p:grpSpPr>
        <p:sp>
          <p:nvSpPr>
            <p:cNvPr id="5" name="Rectangle 4"/>
            <p:cNvSpPr/>
            <p:nvPr/>
          </p:nvSpPr>
          <p:spPr>
            <a:xfrm>
              <a:off x="3635896" y="3844205"/>
              <a:ext cx="511256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fr-FR" dirty="0" smtClean="0"/>
                <a:t> Gabegie : il faut 11 </a:t>
              </a:r>
              <a:r>
                <a:rPr lang="fr-FR" dirty="0"/>
                <a:t>calories d’origine </a:t>
              </a:r>
              <a:r>
                <a:rPr lang="fr-FR" dirty="0" smtClean="0"/>
                <a:t>végétale </a:t>
              </a:r>
              <a:r>
                <a:rPr lang="fr-FR" dirty="0"/>
                <a:t>pour produire </a:t>
              </a:r>
              <a:r>
                <a:rPr lang="fr-FR" b="1" dirty="0"/>
                <a:t>1 calorie de bœuf </a:t>
              </a:r>
              <a:r>
                <a:rPr lang="fr-FR" dirty="0" smtClean="0"/>
                <a:t>ou de </a:t>
              </a:r>
              <a:r>
                <a:rPr lang="fr-FR" dirty="0"/>
                <a:t>mouton, 8 pour produire 1 calorie </a:t>
              </a:r>
              <a:r>
                <a:rPr lang="fr-FR" dirty="0" smtClean="0"/>
                <a:t>de lait</a:t>
              </a:r>
              <a:r>
                <a:rPr lang="fr-FR" dirty="0"/>
                <a:t>, 4 pour produire 1 calorie de porc</a:t>
              </a:r>
              <a:r>
                <a:rPr lang="fr-FR" dirty="0" smtClean="0"/>
                <a:t> </a:t>
              </a:r>
              <a:r>
                <a:rPr lang="fr-FR" dirty="0"/>
                <a:t>de volaille, ou </a:t>
              </a:r>
              <a:r>
                <a:rPr lang="fr-FR" dirty="0" smtClean="0"/>
                <a:t>d’œuf.</a:t>
              </a:r>
              <a:endParaRPr lang="fr-FR" dirty="0"/>
            </a:p>
          </p:txBody>
        </p:sp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50715" y="3861048"/>
              <a:ext cx="1381125" cy="1181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oup 12"/>
          <p:cNvGrpSpPr/>
          <p:nvPr/>
        </p:nvGrpSpPr>
        <p:grpSpPr>
          <a:xfrm>
            <a:off x="539552" y="5157192"/>
            <a:ext cx="8424936" cy="1485900"/>
            <a:chOff x="539552" y="5157192"/>
            <a:chExt cx="8424936" cy="1485900"/>
          </a:xfrm>
        </p:grpSpPr>
        <p:sp>
          <p:nvSpPr>
            <p:cNvPr id="6" name="Rectangle 5"/>
            <p:cNvSpPr/>
            <p:nvPr/>
          </p:nvSpPr>
          <p:spPr>
            <a:xfrm>
              <a:off x="3635896" y="5397023"/>
              <a:ext cx="532859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fr-FR" dirty="0" smtClean="0"/>
                <a:t> 1 </a:t>
              </a:r>
              <a:r>
                <a:rPr lang="fr-FR" dirty="0"/>
                <a:t>kilo de bœuf </a:t>
              </a:r>
              <a:r>
                <a:rPr lang="fr-FR" dirty="0" smtClean="0"/>
                <a:t>nécessite </a:t>
              </a:r>
              <a:r>
                <a:rPr lang="fr-FR" u="sng" dirty="0"/>
                <a:t>15 400 </a:t>
              </a:r>
              <a:r>
                <a:rPr lang="fr-FR" dirty="0"/>
                <a:t>litres </a:t>
              </a:r>
              <a:r>
                <a:rPr lang="fr-FR" b="1" dirty="0"/>
                <a:t>d’eau</a:t>
              </a:r>
              <a:r>
                <a:rPr lang="fr-FR" dirty="0"/>
                <a:t> ! </a:t>
              </a:r>
              <a:r>
                <a:rPr lang="fr-FR" dirty="0" smtClean="0"/>
                <a:t>Pour le </a:t>
              </a:r>
              <a:r>
                <a:rPr lang="fr-FR" dirty="0"/>
                <a:t>kilo </a:t>
              </a:r>
              <a:r>
                <a:rPr lang="fr-FR" b="1" dirty="0"/>
                <a:t>d’agneau</a:t>
              </a:r>
              <a:r>
                <a:rPr lang="fr-FR" dirty="0"/>
                <a:t>, 10 400 litres et </a:t>
              </a:r>
              <a:r>
                <a:rPr lang="fr-FR" dirty="0" smtClean="0"/>
                <a:t>encore 6 </a:t>
              </a:r>
              <a:r>
                <a:rPr lang="fr-FR" dirty="0"/>
                <a:t>000 litres pour le kilo de </a:t>
              </a:r>
              <a:r>
                <a:rPr lang="fr-FR" b="1" dirty="0"/>
                <a:t>porc</a:t>
              </a:r>
              <a:r>
                <a:rPr lang="fr-FR" dirty="0"/>
                <a:t>. </a:t>
              </a:r>
              <a:r>
                <a:rPr lang="fr-FR" dirty="0" smtClean="0"/>
                <a:t>Alors que </a:t>
              </a:r>
              <a:r>
                <a:rPr lang="fr-FR" dirty="0"/>
                <a:t>1 kilo de </a:t>
              </a:r>
              <a:r>
                <a:rPr lang="fr-FR" b="1" dirty="0"/>
                <a:t>fruits</a:t>
              </a:r>
              <a:r>
                <a:rPr lang="fr-FR" dirty="0"/>
                <a:t> ne </a:t>
              </a:r>
              <a:r>
                <a:rPr lang="fr-FR" dirty="0" smtClean="0"/>
                <a:t>nécessite que </a:t>
              </a:r>
              <a:r>
                <a:rPr lang="fr-FR" dirty="0"/>
                <a:t>962 litres d’eau et 1 kilo de </a:t>
              </a:r>
              <a:r>
                <a:rPr lang="fr-FR" b="1" dirty="0"/>
                <a:t>légumes</a:t>
              </a:r>
              <a:r>
                <a:rPr lang="fr-FR" dirty="0" smtClean="0"/>
                <a:t>, </a:t>
              </a:r>
              <a:r>
                <a:rPr lang="fr-FR" u="sng" dirty="0" smtClean="0"/>
                <a:t>322</a:t>
              </a:r>
              <a:r>
                <a:rPr lang="fr-FR" dirty="0" smtClean="0"/>
                <a:t> </a:t>
              </a:r>
              <a:r>
                <a:rPr lang="fr-FR" dirty="0"/>
                <a:t>litres.</a:t>
              </a:r>
              <a:r>
                <a:rPr lang="fr-FR" dirty="0" smtClean="0"/>
                <a:t> </a:t>
              </a:r>
              <a:endParaRPr lang="fr-FR" dirty="0"/>
            </a:p>
          </p:txBody>
        </p:sp>
        <p:pic>
          <p:nvPicPr>
            <p:cNvPr id="10244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9552" y="5157192"/>
              <a:ext cx="2609850" cy="148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39952" y="620688"/>
            <a:ext cx="4320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 91% de la destruction de la forêt amazonienne, pour l’élevage (soja)</a:t>
            </a:r>
            <a:endParaRPr lang="fr-FR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1614" y="5070644"/>
            <a:ext cx="2255434" cy="1597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429000"/>
            <a:ext cx="4698820" cy="1300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owspiracy: The Sustainability Secret - film 2014 - AlloCiné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068" y="3356992"/>
            <a:ext cx="2249764" cy="3329651"/>
          </a:xfrm>
          <a:prstGeom prst="rect">
            <a:avLst/>
          </a:prstGeom>
          <a:noFill/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116632"/>
            <a:ext cx="2376264" cy="1419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/>
          <p:cNvGrpSpPr/>
          <p:nvPr/>
        </p:nvGrpSpPr>
        <p:grpSpPr>
          <a:xfrm>
            <a:off x="1187624" y="1628800"/>
            <a:ext cx="7524328" cy="1628775"/>
            <a:chOff x="1187624" y="1628800"/>
            <a:chExt cx="7524328" cy="1628775"/>
          </a:xfrm>
        </p:grpSpPr>
        <p:sp>
          <p:nvSpPr>
            <p:cNvPr id="5" name="Rectangle 4"/>
            <p:cNvSpPr/>
            <p:nvPr/>
          </p:nvSpPr>
          <p:spPr>
            <a:xfrm>
              <a:off x="4139952" y="1916832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fr-FR" dirty="0" smtClean="0"/>
                <a:t> 400 litres de lisier pour un kilo de « viande » de porc (algues vertes)</a:t>
              </a:r>
              <a:endParaRPr lang="fr-FR" dirty="0"/>
            </a:p>
          </p:txBody>
        </p:sp>
        <p:pic>
          <p:nvPicPr>
            <p:cNvPr id="29699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87624" y="1628800"/>
              <a:ext cx="2076450" cy="1628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76672"/>
            <a:ext cx="3495675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80728"/>
            <a:ext cx="493395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11560" y="476672"/>
            <a:ext cx="3711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D’où le succès des burgers végétaux…</a:t>
            </a:r>
            <a:endParaRPr lang="fr-FR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4005064"/>
            <a:ext cx="2780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… et de la viande de culture</a:t>
            </a:r>
            <a:endParaRPr lang="fr-FR" dirty="0"/>
          </a:p>
        </p:txBody>
      </p:sp>
      <p:pic>
        <p:nvPicPr>
          <p:cNvPr id="7172" name="Picture 4" descr="Plaidoyer pour une viande sans anim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3789040"/>
            <a:ext cx="1944216" cy="2970519"/>
          </a:xfrm>
          <a:prstGeom prst="rect">
            <a:avLst/>
          </a:prstGeom>
          <a:noFill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581128"/>
            <a:ext cx="364778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995936" y="6084004"/>
            <a:ext cx="2649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Singapour décembre 2000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3501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L’argument écologique ne suffit pas</a:t>
            </a:r>
            <a:endParaRPr lang="fr-FR" dirty="0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26554"/>
            <a:ext cx="613410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3"/>
          <p:cNvGrpSpPr/>
          <p:nvPr/>
        </p:nvGrpSpPr>
        <p:grpSpPr>
          <a:xfrm>
            <a:off x="5112568" y="2782669"/>
            <a:ext cx="3707904" cy="4030707"/>
            <a:chOff x="5076056" y="1268760"/>
            <a:chExt cx="3707904" cy="4030707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20072" y="1268760"/>
              <a:ext cx="3476240" cy="3313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5076056" y="4653136"/>
              <a:ext cx="37079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hlinkClick r:id="rId4"/>
                </a:rPr>
                <a:t>Poulet</a:t>
              </a:r>
              <a:r>
                <a:rPr lang="en-US" dirty="0" smtClean="0">
                  <a:hlinkClick r:id="rId4"/>
                </a:rPr>
                <a:t> sans plume</a:t>
              </a:r>
              <a:r>
                <a:rPr lang="en-US" dirty="0" smtClean="0"/>
                <a:t>, Hebrew University, </a:t>
              </a:r>
              <a:r>
                <a:rPr lang="en-US" dirty="0" err="1" smtClean="0"/>
                <a:t>Rehovot</a:t>
              </a:r>
              <a:endParaRPr lang="fr-FR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77768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fr-FR" sz="3000" dirty="0" smtClean="0"/>
              <a:t>2. </a:t>
            </a:r>
            <a:r>
              <a:rPr lang="fr-FR" sz="3000" u="sng" dirty="0" smtClean="0"/>
              <a:t>L’antispécisme et le souci des « </a:t>
            </a:r>
            <a:r>
              <a:rPr lang="fr-FR" sz="3000" u="sng" dirty="0" err="1" smtClean="0"/>
              <a:t>zootres</a:t>
            </a:r>
            <a:r>
              <a:rPr lang="fr-FR" sz="3000" u="sng" dirty="0" smtClean="0"/>
              <a:t> »</a:t>
            </a:r>
            <a:endParaRPr lang="fr-FR" sz="3000" u="sng" dirty="0"/>
          </a:p>
        </p:txBody>
      </p:sp>
      <p:pic>
        <p:nvPicPr>
          <p:cNvPr id="8193" name="Picture 1" descr="C:\Users\Jerome\Documents\Articles et LIVRES\ANIMAL STUDIES\Véganisme et antispécisme (ressources)\Extra-terrestres.JPG"/>
          <p:cNvPicPr>
            <a:picLocks noChangeAspect="1" noChangeArrowheads="1"/>
          </p:cNvPicPr>
          <p:nvPr/>
        </p:nvPicPr>
        <p:blipFill>
          <a:blip r:embed="rId2" cstate="print"/>
          <a:srcRect b="37856"/>
          <a:stretch>
            <a:fillRect/>
          </a:stretch>
        </p:blipFill>
        <p:spPr bwMode="auto">
          <a:xfrm>
            <a:off x="251520" y="1196752"/>
            <a:ext cx="4752975" cy="456374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220072" y="1124744"/>
            <a:ext cx="3600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u="sng" dirty="0" smtClean="0"/>
              <a:t> 70 milliards</a:t>
            </a:r>
            <a:r>
              <a:rPr lang="fr-FR" dirty="0" smtClean="0"/>
              <a:t> d’animaux terrestres sont tués chaque année par l’Homme (90% de poulets), 1000 milliards en comptant les animaux aquatiques (</a:t>
            </a:r>
            <a:r>
              <a:rPr lang="fr-FR" dirty="0" smtClean="0">
                <a:hlinkClick r:id="rId3"/>
              </a:rPr>
              <a:t>FAO</a:t>
            </a:r>
            <a:r>
              <a:rPr lang="fr-FR" dirty="0" smtClean="0"/>
              <a:t>).</a:t>
            </a:r>
          </a:p>
          <a:p>
            <a:r>
              <a:rPr lang="fr-FR" dirty="0" smtClean="0"/>
              <a:t>2 000 </a:t>
            </a:r>
            <a:r>
              <a:rPr lang="fr-FR" dirty="0" err="1" smtClean="0"/>
              <a:t>000</a:t>
            </a:r>
            <a:r>
              <a:rPr lang="fr-FR" dirty="0" smtClean="0"/>
              <a:t> animaux par minute !</a:t>
            </a:r>
            <a:endParaRPr lang="fr-FR" dirty="0"/>
          </a:p>
        </p:txBody>
      </p:sp>
      <p:pic>
        <p:nvPicPr>
          <p:cNvPr id="5" name="Picture 4" descr="Carnage: Pour en finir avec l'anthropocentrisme (French Edition) - Kindle  edition by Gancille, Jean-Marc. Literature &amp; Fiction Kindle eBooks @  Amazon.com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90749" y="4077072"/>
            <a:ext cx="1745874" cy="253025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220072" y="3068960"/>
            <a:ext cx="3528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 Le nombre d'humains nés sur Terre depuis les origines se situe autour de </a:t>
            </a:r>
            <a:r>
              <a:rPr lang="fr-FR" u="sng" dirty="0" smtClean="0"/>
              <a:t>80 milliards</a:t>
            </a:r>
            <a:r>
              <a:rPr lang="fr-FR" dirty="0" smtClean="0"/>
              <a:t> (</a:t>
            </a:r>
            <a:r>
              <a:rPr lang="fr-FR" dirty="0" smtClean="0">
                <a:hlinkClick r:id="rId5"/>
              </a:rPr>
              <a:t>INED</a:t>
            </a:r>
            <a:r>
              <a:rPr lang="fr-FR" dirty="0" smtClean="0"/>
              <a:t>).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681</Words>
  <Application>Microsoft Office PowerPoint</Application>
  <PresentationFormat>On-screen Show (4:3)</PresentationFormat>
  <Paragraphs>82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Jerome</dc:creator>
  <cp:lastModifiedBy>Jerome</cp:lastModifiedBy>
  <cp:revision>14</cp:revision>
  <dcterms:created xsi:type="dcterms:W3CDTF">2021-10-15T07:55:37Z</dcterms:created>
  <dcterms:modified xsi:type="dcterms:W3CDTF">2021-10-15T15:48:52Z</dcterms:modified>
</cp:coreProperties>
</file>