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57" r:id="rId4"/>
    <p:sldId id="271" r:id="rId5"/>
    <p:sldId id="262" r:id="rId6"/>
    <p:sldId id="259" r:id="rId7"/>
    <p:sldId id="258" r:id="rId8"/>
    <p:sldId id="266" r:id="rId9"/>
    <p:sldId id="260" r:id="rId10"/>
    <p:sldId id="263" r:id="rId11"/>
    <p:sldId id="264" r:id="rId12"/>
    <p:sldId id="267"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9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1566BCD4-48D8-4812-9BB1-09C82566274C}" type="datetimeFigureOut">
              <a:rPr lang="fr-FR" smtClean="0"/>
              <a:pPr/>
              <a:t>25/11/2017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F0D53FE-EFA2-4FB5-9646-3F1B3620F13D}"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566BCD4-48D8-4812-9BB1-09C82566274C}" type="datetimeFigureOut">
              <a:rPr lang="fr-FR" smtClean="0"/>
              <a:pPr/>
              <a:t>25/11/2017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F0D53FE-EFA2-4FB5-9646-3F1B3620F13D}"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566BCD4-48D8-4812-9BB1-09C82566274C}" type="datetimeFigureOut">
              <a:rPr lang="fr-FR" smtClean="0"/>
              <a:pPr/>
              <a:t>25/11/2017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F0D53FE-EFA2-4FB5-9646-3F1B3620F13D}"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566BCD4-48D8-4812-9BB1-09C82566274C}" type="datetimeFigureOut">
              <a:rPr lang="fr-FR" smtClean="0"/>
              <a:pPr/>
              <a:t>25/11/2017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F0D53FE-EFA2-4FB5-9646-3F1B3620F13D}"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66BCD4-48D8-4812-9BB1-09C82566274C}" type="datetimeFigureOut">
              <a:rPr lang="fr-FR" smtClean="0"/>
              <a:pPr/>
              <a:t>25/11/2017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F0D53FE-EFA2-4FB5-9646-3F1B3620F13D}"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1566BCD4-48D8-4812-9BB1-09C82566274C}" type="datetimeFigureOut">
              <a:rPr lang="fr-FR" smtClean="0"/>
              <a:pPr/>
              <a:t>25/11/2017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F0D53FE-EFA2-4FB5-9646-3F1B3620F13D}"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1566BCD4-48D8-4812-9BB1-09C82566274C}" type="datetimeFigureOut">
              <a:rPr lang="fr-FR" smtClean="0"/>
              <a:pPr/>
              <a:t>25/11/2017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F0D53FE-EFA2-4FB5-9646-3F1B3620F13D}"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1566BCD4-48D8-4812-9BB1-09C82566274C}" type="datetimeFigureOut">
              <a:rPr lang="fr-FR" smtClean="0"/>
              <a:pPr/>
              <a:t>25/11/2017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F0D53FE-EFA2-4FB5-9646-3F1B3620F13D}"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66BCD4-48D8-4812-9BB1-09C82566274C}" type="datetimeFigureOut">
              <a:rPr lang="fr-FR" smtClean="0"/>
              <a:pPr/>
              <a:t>25/11/2017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F0D53FE-EFA2-4FB5-9646-3F1B3620F13D}"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66BCD4-48D8-4812-9BB1-09C82566274C}" type="datetimeFigureOut">
              <a:rPr lang="fr-FR" smtClean="0"/>
              <a:pPr/>
              <a:t>25/11/2017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F0D53FE-EFA2-4FB5-9646-3F1B3620F13D}"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66BCD4-48D8-4812-9BB1-09C82566274C}" type="datetimeFigureOut">
              <a:rPr lang="fr-FR" smtClean="0"/>
              <a:pPr/>
              <a:t>25/11/2017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F0D53FE-EFA2-4FB5-9646-3F1B3620F13D}"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66BCD4-48D8-4812-9BB1-09C82566274C}" type="datetimeFigureOut">
              <a:rPr lang="fr-FR" smtClean="0"/>
              <a:pPr/>
              <a:t>25/11/2017</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0D53FE-EFA2-4FB5-9646-3F1B3620F13D}"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mailto:Jerome.Segal@espe-paris.fr" TargetMode="External"/><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hyperlink" Target="http://forward.com/culture/10981/remembering-drohobych-00009/" TargetMode="Externa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870720" y="2420888"/>
            <a:ext cx="5402560" cy="3824649"/>
          </a:xfrm>
          <a:prstGeom prst="rect">
            <a:avLst/>
          </a:prstGeom>
          <a:noFill/>
          <a:ln w="9525">
            <a:noFill/>
            <a:miter lim="800000"/>
            <a:headEnd/>
            <a:tailEnd/>
          </a:ln>
        </p:spPr>
      </p:pic>
      <p:sp>
        <p:nvSpPr>
          <p:cNvPr id="3" name="TextBox 2"/>
          <p:cNvSpPr txBox="1"/>
          <p:nvPr/>
        </p:nvSpPr>
        <p:spPr>
          <a:xfrm>
            <a:off x="798652" y="6237312"/>
            <a:ext cx="7517764" cy="646331"/>
          </a:xfrm>
          <a:prstGeom prst="rect">
            <a:avLst/>
          </a:prstGeom>
          <a:noFill/>
        </p:spPr>
        <p:txBody>
          <a:bodyPr wrap="none" rtlCol="0">
            <a:spAutoFit/>
          </a:bodyPr>
          <a:lstStyle/>
          <a:p>
            <a:pPr algn="ctr"/>
            <a:r>
              <a:rPr lang="fr-FR" dirty="0" smtClean="0"/>
              <a:t>Jérôme </a:t>
            </a:r>
            <a:r>
              <a:rPr lang="fr-FR" dirty="0" err="1" smtClean="0"/>
              <a:t>Segal</a:t>
            </a:r>
            <a:r>
              <a:rPr lang="fr-FR" dirty="0" smtClean="0"/>
              <a:t>, maître de conférences à l’ESPE Paris (Université Paris-Sorbonne)</a:t>
            </a:r>
          </a:p>
          <a:p>
            <a:pPr algn="ctr"/>
            <a:r>
              <a:rPr lang="fr-FR" dirty="0" smtClean="0">
                <a:hlinkClick r:id="rId3"/>
              </a:rPr>
              <a:t>Jerome.Segal@espe-paris.fr</a:t>
            </a:r>
            <a:endParaRPr lang="fr-FR" dirty="0"/>
          </a:p>
        </p:txBody>
      </p:sp>
      <p:sp>
        <p:nvSpPr>
          <p:cNvPr id="5" name="TextBox 4"/>
          <p:cNvSpPr txBox="1"/>
          <p:nvPr/>
        </p:nvSpPr>
        <p:spPr>
          <a:xfrm>
            <a:off x="1384381" y="188640"/>
            <a:ext cx="6355971" cy="553998"/>
          </a:xfrm>
          <a:prstGeom prst="rect">
            <a:avLst/>
          </a:prstGeom>
          <a:noFill/>
          <a:ln w="25400">
            <a:solidFill>
              <a:schemeClr val="tx1"/>
            </a:solidFill>
          </a:ln>
        </p:spPr>
        <p:txBody>
          <a:bodyPr wrap="none" rtlCol="0">
            <a:spAutoFit/>
          </a:bodyPr>
          <a:lstStyle/>
          <a:p>
            <a:r>
              <a:rPr lang="fr-FR" sz="3000" dirty="0" smtClean="0"/>
              <a:t>Une judaïté </a:t>
            </a:r>
            <a:r>
              <a:rPr lang="fr-FR" sz="3000" dirty="0" smtClean="0"/>
              <a:t>en </a:t>
            </a:r>
            <a:r>
              <a:rPr lang="fr-FR" sz="3000" dirty="0" smtClean="0"/>
              <a:t>opposition à la nostalgie</a:t>
            </a:r>
            <a:endParaRPr lang="fr-FR" sz="3000" dirty="0"/>
          </a:p>
        </p:txBody>
      </p:sp>
      <p:pic>
        <p:nvPicPr>
          <p:cNvPr id="9" name="Picture 4"/>
          <p:cNvPicPr>
            <a:picLocks noChangeAspect="1" noChangeArrowheads="1"/>
          </p:cNvPicPr>
          <p:nvPr/>
        </p:nvPicPr>
        <p:blipFill>
          <a:blip r:embed="rId4" cstate="print"/>
          <a:srcRect r="1721" b="3648"/>
          <a:stretch>
            <a:fillRect/>
          </a:stretch>
        </p:blipFill>
        <p:spPr bwMode="auto">
          <a:xfrm rot="-1020000">
            <a:off x="385438" y="4427015"/>
            <a:ext cx="1656184" cy="1656184"/>
          </a:xfrm>
          <a:prstGeom prst="rect">
            <a:avLst/>
          </a:prstGeom>
          <a:noFill/>
          <a:ln w="9525">
            <a:noFill/>
            <a:miter lim="800000"/>
            <a:headEnd/>
            <a:tailEnd/>
          </a:ln>
        </p:spPr>
      </p:pic>
      <p:pic>
        <p:nvPicPr>
          <p:cNvPr id="10" name="Picture 2" descr="Résultat de recherche d'images pour &quot;récits d'ellis island&quot;"/>
          <p:cNvPicPr>
            <a:picLocks noChangeAspect="1" noChangeArrowheads="1"/>
          </p:cNvPicPr>
          <p:nvPr/>
        </p:nvPicPr>
        <p:blipFill>
          <a:blip r:embed="rId5" cstate="print"/>
          <a:srcRect/>
          <a:stretch>
            <a:fillRect/>
          </a:stretch>
        </p:blipFill>
        <p:spPr bwMode="auto">
          <a:xfrm rot="-480000">
            <a:off x="93153" y="2787186"/>
            <a:ext cx="2264203" cy="1496993"/>
          </a:xfrm>
          <a:prstGeom prst="rect">
            <a:avLst/>
          </a:prstGeom>
          <a:noFill/>
        </p:spPr>
      </p:pic>
      <p:pic>
        <p:nvPicPr>
          <p:cNvPr id="16385" name="Picture 1"/>
          <p:cNvPicPr>
            <a:picLocks noChangeAspect="1" noChangeArrowheads="1"/>
          </p:cNvPicPr>
          <p:nvPr/>
        </p:nvPicPr>
        <p:blipFill>
          <a:blip r:embed="rId6" cstate="print"/>
          <a:srcRect/>
          <a:stretch>
            <a:fillRect/>
          </a:stretch>
        </p:blipFill>
        <p:spPr bwMode="auto">
          <a:xfrm rot="-300000">
            <a:off x="1178360" y="1185208"/>
            <a:ext cx="1453133" cy="1503241"/>
          </a:xfrm>
          <a:prstGeom prst="rect">
            <a:avLst/>
          </a:prstGeom>
          <a:noFill/>
          <a:ln w="9525">
            <a:noFill/>
            <a:miter lim="800000"/>
            <a:headEnd/>
            <a:tailEnd/>
          </a:ln>
        </p:spPr>
      </p:pic>
      <p:pic>
        <p:nvPicPr>
          <p:cNvPr id="16386" name="Picture 2"/>
          <p:cNvPicPr>
            <a:picLocks noChangeAspect="1" noChangeArrowheads="1"/>
          </p:cNvPicPr>
          <p:nvPr/>
        </p:nvPicPr>
        <p:blipFill>
          <a:blip r:embed="rId7" cstate="print"/>
          <a:srcRect/>
          <a:stretch>
            <a:fillRect/>
          </a:stretch>
        </p:blipFill>
        <p:spPr bwMode="auto">
          <a:xfrm>
            <a:off x="3782938" y="764704"/>
            <a:ext cx="1581150" cy="1743075"/>
          </a:xfrm>
          <a:prstGeom prst="rect">
            <a:avLst/>
          </a:prstGeom>
          <a:noFill/>
          <a:ln w="9525">
            <a:noFill/>
            <a:miter lim="800000"/>
            <a:headEnd/>
            <a:tailEnd/>
          </a:ln>
        </p:spPr>
      </p:pic>
      <p:pic>
        <p:nvPicPr>
          <p:cNvPr id="13" name="Picture 4" descr="Résultat de recherche d'images pour &quot;Rosa Luxemburg (1871–1919)&quot;"/>
          <p:cNvPicPr>
            <a:picLocks noChangeAspect="1" noChangeArrowheads="1"/>
          </p:cNvPicPr>
          <p:nvPr/>
        </p:nvPicPr>
        <p:blipFill>
          <a:blip r:embed="rId8" cstate="print"/>
          <a:srcRect/>
          <a:stretch>
            <a:fillRect/>
          </a:stretch>
        </p:blipFill>
        <p:spPr bwMode="auto">
          <a:xfrm rot="22260000" flipH="1">
            <a:off x="6525703" y="833757"/>
            <a:ext cx="1571084" cy="2160240"/>
          </a:xfrm>
          <a:prstGeom prst="rect">
            <a:avLst/>
          </a:prstGeom>
          <a:noFill/>
        </p:spPr>
      </p:pic>
      <p:pic>
        <p:nvPicPr>
          <p:cNvPr id="16" name="Picture 2"/>
          <p:cNvPicPr>
            <a:picLocks noChangeAspect="1" noChangeArrowheads="1"/>
          </p:cNvPicPr>
          <p:nvPr/>
        </p:nvPicPr>
        <p:blipFill>
          <a:blip r:embed="rId9" cstate="print"/>
          <a:srcRect/>
          <a:stretch>
            <a:fillRect/>
          </a:stretch>
        </p:blipFill>
        <p:spPr bwMode="auto">
          <a:xfrm rot="1260000">
            <a:off x="7171661" y="2288820"/>
            <a:ext cx="1656184" cy="2071371"/>
          </a:xfrm>
          <a:prstGeom prst="rect">
            <a:avLst/>
          </a:prstGeom>
          <a:noFill/>
          <a:ln w="9525">
            <a:noFill/>
            <a:miter lim="800000"/>
            <a:headEnd/>
            <a:tailEnd/>
          </a:ln>
        </p:spPr>
      </p:pic>
      <p:pic>
        <p:nvPicPr>
          <p:cNvPr id="12" name="Picture 2" descr="Résultat de recherche d'images pour &quot;herzl&quot;"/>
          <p:cNvPicPr>
            <a:picLocks noChangeAspect="1" noChangeArrowheads="1"/>
          </p:cNvPicPr>
          <p:nvPr/>
        </p:nvPicPr>
        <p:blipFill>
          <a:blip r:embed="rId10" cstate="print"/>
          <a:srcRect/>
          <a:stretch>
            <a:fillRect/>
          </a:stretch>
        </p:blipFill>
        <p:spPr bwMode="auto">
          <a:xfrm rot="480000">
            <a:off x="7075529" y="4182387"/>
            <a:ext cx="1649395" cy="194421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332656"/>
            <a:ext cx="5105115" cy="461665"/>
          </a:xfrm>
          <a:prstGeom prst="rect">
            <a:avLst/>
          </a:prstGeom>
          <a:noFill/>
        </p:spPr>
        <p:txBody>
          <a:bodyPr wrap="none" rtlCol="0">
            <a:spAutoFit/>
          </a:bodyPr>
          <a:lstStyle/>
          <a:p>
            <a:r>
              <a:rPr lang="fr-FR" sz="2400" dirty="0" smtClean="0"/>
              <a:t>III – </a:t>
            </a:r>
            <a:r>
              <a:rPr lang="fr-FR" sz="2400" u="sng" dirty="0" smtClean="0"/>
              <a:t>Une injonction : </a:t>
            </a:r>
            <a:r>
              <a:rPr lang="fr-FR" sz="2400" u="sng" dirty="0" err="1" smtClean="0"/>
              <a:t>pass</a:t>
            </a:r>
            <a:r>
              <a:rPr lang="fr-FR" sz="2400" u="sng" dirty="0" smtClean="0"/>
              <a:t>(é/er) au futur</a:t>
            </a:r>
            <a:endParaRPr lang="fr-FR" sz="2400" u="sng" dirty="0"/>
          </a:p>
        </p:txBody>
      </p:sp>
      <p:sp>
        <p:nvSpPr>
          <p:cNvPr id="5" name="TextBox 4"/>
          <p:cNvSpPr txBox="1"/>
          <p:nvPr/>
        </p:nvSpPr>
        <p:spPr>
          <a:xfrm>
            <a:off x="2555776" y="1070734"/>
            <a:ext cx="6516216" cy="2862322"/>
          </a:xfrm>
          <a:prstGeom prst="rect">
            <a:avLst/>
          </a:prstGeom>
          <a:noFill/>
        </p:spPr>
        <p:txBody>
          <a:bodyPr wrap="square" rtlCol="0">
            <a:spAutoFit/>
          </a:bodyPr>
          <a:lstStyle/>
          <a:p>
            <a:r>
              <a:rPr lang="fr-FR" dirty="0" smtClean="0"/>
              <a:t>Voltaire </a:t>
            </a:r>
            <a:r>
              <a:rPr lang="fr-FR" dirty="0" smtClean="0"/>
              <a:t>dénonce une instrumentalisation de </a:t>
            </a:r>
            <a:r>
              <a:rPr lang="fr-FR" dirty="0" smtClean="0"/>
              <a:t>la nostalgie </a:t>
            </a:r>
            <a:r>
              <a:rPr lang="fr-FR" dirty="0" smtClean="0"/>
              <a:t>par la </a:t>
            </a:r>
            <a:r>
              <a:rPr lang="fr-FR" dirty="0" smtClean="0"/>
              <a:t>religion pour justifier la </a:t>
            </a:r>
            <a:r>
              <a:rPr lang="fr-FR" dirty="0" smtClean="0"/>
              <a:t>violence. </a:t>
            </a:r>
            <a:endParaRPr lang="fr-FR" dirty="0" smtClean="0"/>
          </a:p>
          <a:p>
            <a:r>
              <a:rPr lang="fr-FR" i="1" dirty="0" smtClean="0"/>
              <a:t>Essai sur les </a:t>
            </a:r>
            <a:r>
              <a:rPr lang="fr-FR" i="1" dirty="0" smtClean="0"/>
              <a:t>mœurs et l’esprit des nations</a:t>
            </a:r>
            <a:r>
              <a:rPr lang="fr-FR" dirty="0" smtClean="0"/>
              <a:t> </a:t>
            </a:r>
            <a:r>
              <a:rPr lang="fr-FR" dirty="0" smtClean="0"/>
              <a:t>(1756), à propos de la chute de Jéricho : </a:t>
            </a:r>
          </a:p>
          <a:p>
            <a:endParaRPr lang="fr-FR" dirty="0" smtClean="0"/>
          </a:p>
          <a:p>
            <a:r>
              <a:rPr lang="fr-FR" dirty="0" smtClean="0"/>
              <a:t>« Je </a:t>
            </a:r>
            <a:r>
              <a:rPr lang="fr-FR" dirty="0" smtClean="0"/>
              <a:t>n’examine point de quel droit Josué venait </a:t>
            </a:r>
            <a:r>
              <a:rPr lang="fr-FR" dirty="0" smtClean="0"/>
              <a:t>détruire des </a:t>
            </a:r>
            <a:r>
              <a:rPr lang="fr-FR" dirty="0" smtClean="0"/>
              <a:t>villages qui n’avaient jamais entendu parler de lui. Les </a:t>
            </a:r>
            <a:r>
              <a:rPr lang="fr-FR" dirty="0" smtClean="0"/>
              <a:t>juifs disaient</a:t>
            </a:r>
            <a:r>
              <a:rPr lang="fr-FR" dirty="0" smtClean="0"/>
              <a:t>: </a:t>
            </a:r>
            <a:r>
              <a:rPr lang="fr-FR" dirty="0" smtClean="0"/>
              <a:t>ˈNous </a:t>
            </a:r>
            <a:r>
              <a:rPr lang="fr-FR" dirty="0" smtClean="0"/>
              <a:t>descendons </a:t>
            </a:r>
            <a:r>
              <a:rPr lang="fr-FR" dirty="0" smtClean="0"/>
              <a:t>d’Abraham ; </a:t>
            </a:r>
            <a:r>
              <a:rPr lang="fr-FR" dirty="0" smtClean="0"/>
              <a:t>Abraham voyagea </a:t>
            </a:r>
            <a:r>
              <a:rPr lang="fr-FR" dirty="0" smtClean="0"/>
              <a:t>chez vous </a:t>
            </a:r>
            <a:r>
              <a:rPr lang="fr-FR" dirty="0" smtClean="0"/>
              <a:t>il y a quatre cent quarante </a:t>
            </a:r>
            <a:r>
              <a:rPr lang="fr-FR" dirty="0" smtClean="0"/>
              <a:t>années ; </a:t>
            </a:r>
            <a:r>
              <a:rPr lang="fr-FR" dirty="0" smtClean="0"/>
              <a:t>donc votre pays </a:t>
            </a:r>
            <a:r>
              <a:rPr lang="fr-FR" dirty="0" smtClean="0"/>
              <a:t>nous appartient</a:t>
            </a:r>
            <a:r>
              <a:rPr lang="fr-FR" dirty="0" smtClean="0"/>
              <a:t>, et nous devons égorger vos mères, vos femmes et </a:t>
            </a:r>
            <a:r>
              <a:rPr lang="fr-FR" dirty="0" smtClean="0"/>
              <a:t>vos enfants.ˈ » </a:t>
            </a:r>
            <a:endParaRPr lang="fr-FR" dirty="0"/>
          </a:p>
        </p:txBody>
      </p:sp>
      <p:grpSp>
        <p:nvGrpSpPr>
          <p:cNvPr id="12" name="Group 11"/>
          <p:cNvGrpSpPr/>
          <p:nvPr/>
        </p:nvGrpSpPr>
        <p:grpSpPr>
          <a:xfrm>
            <a:off x="683568" y="1052736"/>
            <a:ext cx="1759782" cy="2806571"/>
            <a:chOff x="683568" y="1052736"/>
            <a:chExt cx="1759782" cy="2806571"/>
          </a:xfrm>
        </p:grpSpPr>
        <p:sp>
          <p:nvSpPr>
            <p:cNvPr id="8" name="TextBox 7"/>
            <p:cNvSpPr txBox="1"/>
            <p:nvPr/>
          </p:nvSpPr>
          <p:spPr>
            <a:xfrm>
              <a:off x="899592" y="3212976"/>
              <a:ext cx="1332416" cy="646331"/>
            </a:xfrm>
            <a:prstGeom prst="rect">
              <a:avLst/>
            </a:prstGeom>
            <a:noFill/>
          </p:spPr>
          <p:txBody>
            <a:bodyPr wrap="none" rtlCol="0">
              <a:spAutoFit/>
            </a:bodyPr>
            <a:lstStyle/>
            <a:p>
              <a:pPr algn="ctr"/>
              <a:r>
                <a:rPr lang="fr-FR" dirty="0" smtClean="0"/>
                <a:t>Voltaire </a:t>
              </a:r>
              <a:endParaRPr lang="fr-FR" dirty="0" smtClean="0"/>
            </a:p>
            <a:p>
              <a:pPr algn="ctr"/>
              <a:r>
                <a:rPr lang="fr-FR" dirty="0" smtClean="0"/>
                <a:t>(</a:t>
              </a:r>
              <a:r>
                <a:rPr lang="fr-FR" dirty="0" smtClean="0"/>
                <a:t>1694-1778</a:t>
              </a:r>
              <a:r>
                <a:rPr lang="fr-FR" dirty="0" smtClean="0"/>
                <a:t>)</a:t>
              </a:r>
              <a:endParaRPr lang="fr-FR" dirty="0"/>
            </a:p>
          </p:txBody>
        </p:sp>
        <p:pic>
          <p:nvPicPr>
            <p:cNvPr id="9" name="Picture 7" descr="Résultat de recherche d'images pour &quot;voltaire&quot;"/>
            <p:cNvPicPr>
              <a:picLocks noChangeAspect="1" noChangeArrowheads="1"/>
            </p:cNvPicPr>
            <p:nvPr/>
          </p:nvPicPr>
          <p:blipFill>
            <a:blip r:embed="rId2" cstate="print"/>
            <a:srcRect/>
            <a:stretch>
              <a:fillRect/>
            </a:stretch>
          </p:blipFill>
          <p:spPr bwMode="auto">
            <a:xfrm>
              <a:off x="683568" y="1052736"/>
              <a:ext cx="1759782" cy="2132856"/>
            </a:xfrm>
            <a:prstGeom prst="rect">
              <a:avLst/>
            </a:prstGeom>
            <a:noFill/>
          </p:spPr>
        </p:pic>
      </p:grpSp>
      <p:sp>
        <p:nvSpPr>
          <p:cNvPr id="10" name="TextBox 9"/>
          <p:cNvSpPr txBox="1"/>
          <p:nvPr/>
        </p:nvSpPr>
        <p:spPr>
          <a:xfrm>
            <a:off x="611560" y="4039904"/>
            <a:ext cx="8280920" cy="1477328"/>
          </a:xfrm>
          <a:prstGeom prst="rect">
            <a:avLst/>
          </a:prstGeom>
          <a:noFill/>
        </p:spPr>
        <p:txBody>
          <a:bodyPr wrap="square" rtlCol="0">
            <a:spAutoFit/>
          </a:bodyPr>
          <a:lstStyle/>
          <a:p>
            <a:r>
              <a:rPr lang="fr-FR" dirty="0" smtClean="0"/>
              <a:t>« Fabricius </a:t>
            </a:r>
            <a:r>
              <a:rPr lang="fr-FR" dirty="0" smtClean="0"/>
              <a:t>et </a:t>
            </a:r>
            <a:r>
              <a:rPr lang="fr-FR" dirty="0" err="1" smtClean="0"/>
              <a:t>Holstenius</a:t>
            </a:r>
            <a:r>
              <a:rPr lang="fr-FR" dirty="0" smtClean="0"/>
              <a:t> se sont fait l’objection suivante: </a:t>
            </a:r>
            <a:r>
              <a:rPr lang="fr-FR" dirty="0" smtClean="0"/>
              <a:t>Que dirait-on </a:t>
            </a:r>
            <a:r>
              <a:rPr lang="fr-FR" dirty="0" smtClean="0"/>
              <a:t>si un Norvégien venait en Allemagne avec </a:t>
            </a:r>
            <a:r>
              <a:rPr lang="fr-FR" dirty="0" smtClean="0"/>
              <a:t>quelques centaines </a:t>
            </a:r>
            <a:r>
              <a:rPr lang="fr-FR" dirty="0" smtClean="0"/>
              <a:t>de ses compatriotes, et disait aux Allemands: </a:t>
            </a:r>
            <a:r>
              <a:rPr lang="fr-FR" dirty="0" smtClean="0"/>
              <a:t>‘Il </a:t>
            </a:r>
            <a:r>
              <a:rPr lang="fr-FR" dirty="0" smtClean="0"/>
              <a:t>y </a:t>
            </a:r>
            <a:r>
              <a:rPr lang="fr-FR" dirty="0" smtClean="0"/>
              <a:t>a quatre </a:t>
            </a:r>
            <a:r>
              <a:rPr lang="fr-FR" dirty="0" smtClean="0"/>
              <a:t>cents ans qu’un homme de notre pays, </a:t>
            </a:r>
            <a:r>
              <a:rPr lang="fr-FR" dirty="0" smtClean="0"/>
              <a:t>fils </a:t>
            </a:r>
            <a:r>
              <a:rPr lang="fr-FR" dirty="0" smtClean="0"/>
              <a:t>d’un potier,</a:t>
            </a:r>
            <a:br>
              <a:rPr lang="fr-FR" dirty="0" smtClean="0"/>
            </a:br>
            <a:r>
              <a:rPr lang="fr-FR" dirty="0" smtClean="0"/>
              <a:t>voyagea près de </a:t>
            </a:r>
            <a:r>
              <a:rPr lang="fr-FR" dirty="0" smtClean="0"/>
              <a:t>Vienne ; </a:t>
            </a:r>
            <a:r>
              <a:rPr lang="fr-FR" dirty="0" smtClean="0"/>
              <a:t>ainsi l’Autriche nous appartient, et </a:t>
            </a:r>
            <a:r>
              <a:rPr lang="fr-FR" dirty="0" smtClean="0"/>
              <a:t>nous venons </a:t>
            </a:r>
            <a:r>
              <a:rPr lang="fr-FR" dirty="0" smtClean="0"/>
              <a:t>tout massacrer au nom du </a:t>
            </a:r>
            <a:r>
              <a:rPr lang="fr-FR" dirty="0" smtClean="0"/>
              <a:t>Seigneur ?’ » </a:t>
            </a:r>
            <a:endParaRPr lang="fr-FR" dirty="0"/>
          </a:p>
        </p:txBody>
      </p:sp>
      <p:sp>
        <p:nvSpPr>
          <p:cNvPr id="11" name="TextBox 10"/>
          <p:cNvSpPr txBox="1"/>
          <p:nvPr/>
        </p:nvSpPr>
        <p:spPr>
          <a:xfrm>
            <a:off x="652344" y="5733256"/>
            <a:ext cx="8528168" cy="369332"/>
          </a:xfrm>
          <a:prstGeom prst="rect">
            <a:avLst/>
          </a:prstGeom>
          <a:noFill/>
        </p:spPr>
        <p:txBody>
          <a:bodyPr wrap="none" rtlCol="0">
            <a:spAutoFit/>
          </a:bodyPr>
          <a:lstStyle/>
          <a:p>
            <a:r>
              <a:rPr lang="fr-FR" b="1" dirty="0" smtClean="0"/>
              <a:t>S’émancipant de la religion, les Juifs athées se sont départis de toute nostalgie biblique.</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Résultat de recherche d'images pour &quot;zamenhof esperanto&quot;"/>
          <p:cNvPicPr>
            <a:picLocks noChangeAspect="1" noChangeArrowheads="1"/>
          </p:cNvPicPr>
          <p:nvPr/>
        </p:nvPicPr>
        <p:blipFill>
          <a:blip r:embed="rId2" cstate="print"/>
          <a:srcRect/>
          <a:stretch>
            <a:fillRect/>
          </a:stretch>
        </p:blipFill>
        <p:spPr bwMode="auto">
          <a:xfrm>
            <a:off x="2483768" y="260648"/>
            <a:ext cx="1768504" cy="2448272"/>
          </a:xfrm>
          <a:prstGeom prst="rect">
            <a:avLst/>
          </a:prstGeom>
          <a:noFill/>
        </p:spPr>
      </p:pic>
      <p:grpSp>
        <p:nvGrpSpPr>
          <p:cNvPr id="8" name="Group 7"/>
          <p:cNvGrpSpPr/>
          <p:nvPr/>
        </p:nvGrpSpPr>
        <p:grpSpPr>
          <a:xfrm>
            <a:off x="-180528" y="260648"/>
            <a:ext cx="2808312" cy="2734563"/>
            <a:chOff x="-180528" y="260648"/>
            <a:chExt cx="2808312" cy="2734563"/>
          </a:xfrm>
        </p:grpSpPr>
        <p:sp>
          <p:nvSpPr>
            <p:cNvPr id="2" name="Rectangle 1"/>
            <p:cNvSpPr/>
            <p:nvPr/>
          </p:nvSpPr>
          <p:spPr>
            <a:xfrm>
              <a:off x="-180528" y="2348880"/>
              <a:ext cx="2808312" cy="646331"/>
            </a:xfrm>
            <a:prstGeom prst="rect">
              <a:avLst/>
            </a:prstGeom>
          </p:spPr>
          <p:txBody>
            <a:bodyPr wrap="square">
              <a:spAutoFit/>
            </a:bodyPr>
            <a:lstStyle/>
            <a:p>
              <a:pPr algn="ctr"/>
              <a:r>
                <a:rPr lang="fr-FR" dirty="0" err="1" smtClean="0"/>
                <a:t>Ludwik</a:t>
              </a:r>
              <a:r>
                <a:rPr lang="fr-FR" dirty="0" smtClean="0"/>
                <a:t> </a:t>
              </a:r>
              <a:r>
                <a:rPr lang="fr-FR" dirty="0" err="1" smtClean="0"/>
                <a:t>Lejzer</a:t>
              </a:r>
              <a:r>
                <a:rPr lang="fr-FR" dirty="0" smtClean="0"/>
                <a:t> </a:t>
              </a:r>
              <a:r>
                <a:rPr lang="fr-FR" b="1" dirty="0" smtClean="0"/>
                <a:t>Zamenhof</a:t>
              </a:r>
              <a:r>
                <a:rPr lang="fr-FR" dirty="0" smtClean="0"/>
                <a:t> </a:t>
              </a:r>
              <a:endParaRPr lang="fr-FR" dirty="0" smtClean="0"/>
            </a:p>
            <a:p>
              <a:pPr algn="ctr"/>
              <a:r>
                <a:rPr lang="fr-FR" dirty="0" smtClean="0"/>
                <a:t>(</a:t>
              </a:r>
              <a:r>
                <a:rPr lang="fr-FR" dirty="0" smtClean="0"/>
                <a:t>1859-1917</a:t>
              </a:r>
              <a:r>
                <a:rPr lang="fr-FR" dirty="0" smtClean="0"/>
                <a:t>)</a:t>
              </a:r>
              <a:endParaRPr lang="fr-FR" dirty="0"/>
            </a:p>
          </p:txBody>
        </p:sp>
        <p:pic>
          <p:nvPicPr>
            <p:cNvPr id="8193" name="Picture 1"/>
            <p:cNvPicPr>
              <a:picLocks noChangeAspect="1" noChangeArrowheads="1"/>
            </p:cNvPicPr>
            <p:nvPr/>
          </p:nvPicPr>
          <p:blipFill>
            <a:blip r:embed="rId3" cstate="print"/>
            <a:srcRect/>
            <a:stretch>
              <a:fillRect/>
            </a:stretch>
          </p:blipFill>
          <p:spPr bwMode="auto">
            <a:xfrm>
              <a:off x="467544" y="260648"/>
              <a:ext cx="1512168" cy="2027182"/>
            </a:xfrm>
            <a:prstGeom prst="rect">
              <a:avLst/>
            </a:prstGeom>
            <a:noFill/>
            <a:ln w="9525">
              <a:noFill/>
              <a:miter lim="800000"/>
              <a:headEnd/>
              <a:tailEnd/>
            </a:ln>
          </p:spPr>
        </p:pic>
      </p:grpSp>
      <p:grpSp>
        <p:nvGrpSpPr>
          <p:cNvPr id="10" name="Group 9"/>
          <p:cNvGrpSpPr/>
          <p:nvPr/>
        </p:nvGrpSpPr>
        <p:grpSpPr>
          <a:xfrm>
            <a:off x="5148064" y="260648"/>
            <a:ext cx="3995936" cy="3648601"/>
            <a:chOff x="5148064" y="260648"/>
            <a:chExt cx="3995936" cy="3648601"/>
          </a:xfrm>
        </p:grpSpPr>
        <p:pic>
          <p:nvPicPr>
            <p:cNvPr id="5" name="Picture 4" descr="Résultat de recherche d'images pour &quot;Emma Goldman (1869-1940)&quot;"/>
            <p:cNvPicPr>
              <a:picLocks noChangeAspect="1" noChangeArrowheads="1"/>
            </p:cNvPicPr>
            <p:nvPr/>
          </p:nvPicPr>
          <p:blipFill>
            <a:blip r:embed="rId4" cstate="print"/>
            <a:srcRect/>
            <a:stretch>
              <a:fillRect/>
            </a:stretch>
          </p:blipFill>
          <p:spPr bwMode="auto">
            <a:xfrm>
              <a:off x="5148064" y="260648"/>
              <a:ext cx="3810000" cy="2381250"/>
            </a:xfrm>
            <a:prstGeom prst="rect">
              <a:avLst/>
            </a:prstGeom>
            <a:noFill/>
          </p:spPr>
        </p:pic>
        <p:sp>
          <p:nvSpPr>
            <p:cNvPr id="6" name="TextBox 5"/>
            <p:cNvSpPr txBox="1"/>
            <p:nvPr/>
          </p:nvSpPr>
          <p:spPr>
            <a:xfrm>
              <a:off x="6156176" y="2708920"/>
              <a:ext cx="2987824" cy="1200329"/>
            </a:xfrm>
            <a:prstGeom prst="rect">
              <a:avLst/>
            </a:prstGeom>
            <a:noFill/>
          </p:spPr>
          <p:txBody>
            <a:bodyPr wrap="square" rtlCol="0">
              <a:spAutoFit/>
            </a:bodyPr>
            <a:lstStyle/>
            <a:p>
              <a:r>
                <a:rPr lang="de-DE" dirty="0" smtClean="0"/>
                <a:t>Emma Goldman </a:t>
              </a:r>
              <a:r>
                <a:rPr lang="de-DE" dirty="0" smtClean="0"/>
                <a:t>et </a:t>
              </a:r>
              <a:r>
                <a:rPr lang="de-DE" dirty="0" smtClean="0"/>
                <a:t>Alexandre Berkman, </a:t>
              </a:r>
              <a:r>
                <a:rPr lang="de-DE" dirty="0" smtClean="0"/>
                <a:t>arrivés aux Etats-Unis resp. en1885 et 1888... sans aucune nostalgie.</a:t>
              </a:r>
              <a:endParaRPr lang="fr-FR" dirty="0"/>
            </a:p>
          </p:txBody>
        </p:sp>
      </p:grpSp>
      <p:sp>
        <p:nvSpPr>
          <p:cNvPr id="7" name="Rectangle 6"/>
          <p:cNvSpPr/>
          <p:nvPr/>
        </p:nvSpPr>
        <p:spPr>
          <a:xfrm>
            <a:off x="107504" y="3048049"/>
            <a:ext cx="6120680" cy="3693319"/>
          </a:xfrm>
          <a:prstGeom prst="rect">
            <a:avLst/>
          </a:prstGeom>
        </p:spPr>
        <p:txBody>
          <a:bodyPr wrap="square">
            <a:spAutoFit/>
          </a:bodyPr>
          <a:lstStyle/>
          <a:p>
            <a:r>
              <a:rPr lang="fr-FR" dirty="0" smtClean="0"/>
              <a:t>« Aucun </a:t>
            </a:r>
            <a:r>
              <a:rPr lang="fr-FR" dirty="0" smtClean="0"/>
              <a:t>autre groupe ethnique n’était aussi doué pour </a:t>
            </a:r>
            <a:r>
              <a:rPr lang="fr-FR" dirty="0" smtClean="0"/>
              <a:t>être soviétique</a:t>
            </a:r>
            <a:r>
              <a:rPr lang="fr-FR" dirty="0" smtClean="0"/>
              <a:t>, et aucun autre n’était aussi enclin à abandonner </a:t>
            </a:r>
            <a:r>
              <a:rPr lang="fr-FR" dirty="0" smtClean="0"/>
              <a:t>son langage</a:t>
            </a:r>
            <a:r>
              <a:rPr lang="fr-FR" dirty="0" smtClean="0"/>
              <a:t>, ses </a:t>
            </a:r>
            <a:r>
              <a:rPr lang="fr-FR" b="1" dirty="0" smtClean="0"/>
              <a:t>rituels</a:t>
            </a:r>
            <a:r>
              <a:rPr lang="fr-FR" dirty="0" smtClean="0"/>
              <a:t> et ses zones traditionnelles d’implantation.</a:t>
            </a:r>
            <a:br>
              <a:rPr lang="fr-FR" dirty="0" smtClean="0"/>
            </a:br>
            <a:r>
              <a:rPr lang="fr-FR" dirty="0" smtClean="0"/>
              <a:t>Autrement dit, aucune autre nationalité n’était aussi </a:t>
            </a:r>
            <a:r>
              <a:rPr lang="fr-FR" b="1" dirty="0" smtClean="0"/>
              <a:t>mercurienne</a:t>
            </a:r>
            <a:r>
              <a:rPr lang="fr-FR" dirty="0" smtClean="0"/>
              <a:t> (tout </a:t>
            </a:r>
            <a:r>
              <a:rPr lang="fr-FR" dirty="0" smtClean="0"/>
              <a:t>pour la tête et rien pour le corps) ou aussi </a:t>
            </a:r>
            <a:r>
              <a:rPr lang="fr-FR" dirty="0" smtClean="0"/>
              <a:t>révolutionnaire (</a:t>
            </a:r>
            <a:r>
              <a:rPr lang="fr-FR" dirty="0" smtClean="0"/>
              <a:t>tout pour la jeunesse et rien pour la tradition). […] Les </a:t>
            </a:r>
            <a:r>
              <a:rPr lang="fr-FR" dirty="0" smtClean="0"/>
              <a:t>Juifs étaient </a:t>
            </a:r>
            <a:r>
              <a:rPr lang="fr-FR" dirty="0" smtClean="0"/>
              <a:t>déjà si fortement urbanisés, si bien éduqués et si </a:t>
            </a:r>
            <a:r>
              <a:rPr lang="fr-FR" dirty="0" smtClean="0"/>
              <a:t>désireux de </a:t>
            </a:r>
            <a:r>
              <a:rPr lang="fr-FR" dirty="0" smtClean="0"/>
              <a:t>devenir </a:t>
            </a:r>
            <a:r>
              <a:rPr lang="fr-FR" b="1" dirty="0" smtClean="0"/>
              <a:t>cosmopolites</a:t>
            </a:r>
            <a:r>
              <a:rPr lang="fr-FR" dirty="0" smtClean="0"/>
              <a:t> (par le biais de la sécularisation, </a:t>
            </a:r>
            <a:r>
              <a:rPr lang="fr-FR" dirty="0" smtClean="0"/>
              <a:t>des mariages </a:t>
            </a:r>
            <a:r>
              <a:rPr lang="fr-FR" dirty="0" smtClean="0"/>
              <a:t>mixtes et de l’assimilation </a:t>
            </a:r>
            <a:r>
              <a:rPr lang="fr-FR" dirty="0" smtClean="0"/>
              <a:t>linguistique</a:t>
            </a:r>
            <a:r>
              <a:rPr lang="fr-FR" dirty="0" smtClean="0"/>
              <a:t>) qu’en ce qui </a:t>
            </a:r>
            <a:r>
              <a:rPr lang="fr-FR" dirty="0" smtClean="0"/>
              <a:t>les concernait</a:t>
            </a:r>
            <a:r>
              <a:rPr lang="fr-FR" dirty="0" smtClean="0"/>
              <a:t>, la politique des nationalités paraissait dénuée de sens</a:t>
            </a:r>
            <a:r>
              <a:rPr lang="fr-FR" dirty="0" smtClean="0"/>
              <a:t>, soit </a:t>
            </a:r>
            <a:r>
              <a:rPr lang="fr-FR" dirty="0" smtClean="0"/>
              <a:t>contre-productive […]. Les Juifs semblaient être </a:t>
            </a:r>
            <a:r>
              <a:rPr lang="fr-FR" dirty="0" smtClean="0"/>
              <a:t>beaucoup plus </a:t>
            </a:r>
            <a:r>
              <a:rPr lang="fr-FR" dirty="0" smtClean="0"/>
              <a:t>soviétiques que le reste de l’Union </a:t>
            </a:r>
            <a:r>
              <a:rPr lang="fr-FR" dirty="0" smtClean="0"/>
              <a:t>soviétique. »</a:t>
            </a:r>
            <a:endParaRPr lang="fr-FR" dirty="0"/>
          </a:p>
        </p:txBody>
      </p:sp>
      <p:pic>
        <p:nvPicPr>
          <p:cNvPr id="9" name="Picture 2"/>
          <p:cNvPicPr>
            <a:picLocks noChangeAspect="1" noChangeArrowheads="1"/>
          </p:cNvPicPr>
          <p:nvPr/>
        </p:nvPicPr>
        <p:blipFill>
          <a:blip r:embed="rId5" cstate="print"/>
          <a:srcRect/>
          <a:stretch>
            <a:fillRect/>
          </a:stretch>
        </p:blipFill>
        <p:spPr bwMode="auto">
          <a:xfrm>
            <a:off x="6300192" y="4005064"/>
            <a:ext cx="1489560" cy="2046943"/>
          </a:xfrm>
          <a:prstGeom prst="rect">
            <a:avLst/>
          </a:prstGeom>
          <a:noFill/>
          <a:ln w="9525">
            <a:noFill/>
            <a:miter lim="800000"/>
            <a:headEnd/>
            <a:tailEnd/>
          </a:ln>
        </p:spPr>
      </p:pic>
      <p:sp>
        <p:nvSpPr>
          <p:cNvPr id="11" name="TextBox 10"/>
          <p:cNvSpPr txBox="1"/>
          <p:nvPr/>
        </p:nvSpPr>
        <p:spPr>
          <a:xfrm>
            <a:off x="6244189" y="6237312"/>
            <a:ext cx="2576283" cy="369332"/>
          </a:xfrm>
          <a:prstGeom prst="rect">
            <a:avLst/>
          </a:prstGeom>
          <a:noFill/>
        </p:spPr>
        <p:txBody>
          <a:bodyPr wrap="none" rtlCol="0">
            <a:spAutoFit/>
          </a:bodyPr>
          <a:lstStyle/>
          <a:p>
            <a:r>
              <a:rPr lang="fr-FR" b="1" dirty="0" smtClean="0"/>
              <a:t>Utopie contre nostalgie ?</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332656"/>
            <a:ext cx="5616624" cy="1200329"/>
          </a:xfrm>
          <a:prstGeom prst="rect">
            <a:avLst/>
          </a:prstGeom>
        </p:spPr>
        <p:txBody>
          <a:bodyPr wrap="square">
            <a:spAutoFit/>
          </a:bodyPr>
          <a:lstStyle/>
          <a:p>
            <a:r>
              <a:rPr lang="fr-FR" dirty="0" smtClean="0"/>
              <a:t>Pendant la première moitié des années 1960, les Juifs (</a:t>
            </a:r>
            <a:r>
              <a:rPr lang="fr-FR" dirty="0" smtClean="0"/>
              <a:t>qui constituaient </a:t>
            </a:r>
            <a:r>
              <a:rPr lang="fr-FR" dirty="0" smtClean="0"/>
              <a:t>5 % de l’ensemble des étudiants </a:t>
            </a:r>
            <a:r>
              <a:rPr lang="fr-FR" dirty="0" smtClean="0"/>
              <a:t>américains) fournissaient </a:t>
            </a:r>
            <a:r>
              <a:rPr lang="fr-FR" dirty="0" smtClean="0"/>
              <a:t>entre 30 % et 50 % des adhérents du SDS (</a:t>
            </a:r>
            <a:r>
              <a:rPr lang="fr-FR" dirty="0" err="1" smtClean="0"/>
              <a:t>Students</a:t>
            </a:r>
            <a:r>
              <a:rPr lang="fr-FR" dirty="0" smtClean="0"/>
              <a:t> for </a:t>
            </a:r>
            <a:r>
              <a:rPr lang="fr-FR" dirty="0" smtClean="0"/>
              <a:t>a </a:t>
            </a:r>
            <a:r>
              <a:rPr lang="fr-FR" dirty="0" err="1" smtClean="0"/>
              <a:t>Democratic</a:t>
            </a:r>
            <a:r>
              <a:rPr lang="fr-FR" dirty="0" smtClean="0"/>
              <a:t> Society). </a:t>
            </a:r>
            <a:endParaRPr lang="fr-FR" dirty="0"/>
          </a:p>
        </p:txBody>
      </p:sp>
      <p:pic>
        <p:nvPicPr>
          <p:cNvPr id="5" name="Picture 4" descr="Résultat de recherche d'images pour &quot;ku klux klan 1964&quot;"/>
          <p:cNvPicPr>
            <a:picLocks noChangeAspect="1" noChangeArrowheads="1"/>
          </p:cNvPicPr>
          <p:nvPr/>
        </p:nvPicPr>
        <p:blipFill>
          <a:blip r:embed="rId2" cstate="print"/>
          <a:srcRect/>
          <a:stretch>
            <a:fillRect/>
          </a:stretch>
        </p:blipFill>
        <p:spPr bwMode="auto">
          <a:xfrm>
            <a:off x="6300192" y="260648"/>
            <a:ext cx="2376264" cy="1894758"/>
          </a:xfrm>
          <a:prstGeom prst="rect">
            <a:avLst/>
          </a:prstGeom>
          <a:noFill/>
        </p:spPr>
      </p:pic>
      <p:pic>
        <p:nvPicPr>
          <p:cNvPr id="6" name="Picture 5"/>
          <p:cNvPicPr>
            <a:picLocks noChangeAspect="1" noChangeArrowheads="1"/>
          </p:cNvPicPr>
          <p:nvPr/>
        </p:nvPicPr>
        <p:blipFill>
          <a:blip r:embed="rId3" cstate="print"/>
          <a:srcRect/>
          <a:stretch>
            <a:fillRect/>
          </a:stretch>
        </p:blipFill>
        <p:spPr bwMode="auto">
          <a:xfrm>
            <a:off x="4571625" y="2276872"/>
            <a:ext cx="4572375" cy="2368476"/>
          </a:xfrm>
          <a:prstGeom prst="rect">
            <a:avLst/>
          </a:prstGeom>
          <a:noFill/>
          <a:ln w="9525">
            <a:noFill/>
            <a:miter lim="800000"/>
            <a:headEnd/>
            <a:tailEnd/>
          </a:ln>
        </p:spPr>
      </p:pic>
      <p:pic>
        <p:nvPicPr>
          <p:cNvPr id="7" name="Picture 2" descr="Résultat de recherche d'images pour &quot;daniel cohn bendit&quot;"/>
          <p:cNvPicPr>
            <a:picLocks noChangeAspect="1" noChangeArrowheads="1"/>
          </p:cNvPicPr>
          <p:nvPr/>
        </p:nvPicPr>
        <p:blipFill>
          <a:blip r:embed="rId4" cstate="print"/>
          <a:srcRect/>
          <a:stretch>
            <a:fillRect/>
          </a:stretch>
        </p:blipFill>
        <p:spPr bwMode="auto">
          <a:xfrm>
            <a:off x="251520" y="1628800"/>
            <a:ext cx="3633213" cy="2179927"/>
          </a:xfrm>
          <a:prstGeom prst="rect">
            <a:avLst/>
          </a:prstGeom>
          <a:noFill/>
        </p:spPr>
      </p:pic>
      <p:sp>
        <p:nvSpPr>
          <p:cNvPr id="8" name="Rectangle 7"/>
          <p:cNvSpPr/>
          <p:nvPr/>
        </p:nvSpPr>
        <p:spPr>
          <a:xfrm>
            <a:off x="251520" y="3989963"/>
            <a:ext cx="3888432" cy="2031325"/>
          </a:xfrm>
          <a:prstGeom prst="rect">
            <a:avLst/>
          </a:prstGeom>
        </p:spPr>
        <p:txBody>
          <a:bodyPr wrap="square">
            <a:spAutoFit/>
          </a:bodyPr>
          <a:lstStyle/>
          <a:p>
            <a:r>
              <a:rPr lang="fr-FR" dirty="0" smtClean="0"/>
              <a:t>André </a:t>
            </a:r>
            <a:r>
              <a:rPr lang="fr-FR" dirty="0" err="1" smtClean="0"/>
              <a:t>Senik</a:t>
            </a:r>
            <a:r>
              <a:rPr lang="fr-FR" dirty="0" smtClean="0"/>
              <a:t> : « Les Juifs ont introduit la valeur de contestation dans cette société. Même les chansons révolutionnaires qu’on chantait, les communistes français ne les connaissaient pas. Nous les avions apprises dans les mouvements juifs. »</a:t>
            </a:r>
            <a:endParaRPr lang="fr-FR" dirty="0"/>
          </a:p>
        </p:txBody>
      </p:sp>
      <p:sp>
        <p:nvSpPr>
          <p:cNvPr id="10" name="TextBox 9"/>
          <p:cNvSpPr txBox="1"/>
          <p:nvPr/>
        </p:nvSpPr>
        <p:spPr>
          <a:xfrm>
            <a:off x="3995936" y="4653136"/>
            <a:ext cx="3600400" cy="1200329"/>
          </a:xfrm>
          <a:prstGeom prst="rect">
            <a:avLst/>
          </a:prstGeom>
          <a:noFill/>
        </p:spPr>
        <p:txBody>
          <a:bodyPr wrap="square" rtlCol="0">
            <a:spAutoFit/>
          </a:bodyPr>
          <a:lstStyle/>
          <a:p>
            <a:r>
              <a:rPr lang="fr-FR" b="1" dirty="0" smtClean="0"/>
              <a:t>Engagées, ces formes de judaïté rendent impossible toute nostalgie car le combat contre les </a:t>
            </a:r>
          </a:p>
          <a:p>
            <a:r>
              <a:rPr lang="fr-FR" b="1" dirty="0" smtClean="0"/>
              <a:t>inégalités n’est jamais fini.</a:t>
            </a:r>
            <a:endParaRPr lang="fr-FR" b="1" dirty="0"/>
          </a:p>
        </p:txBody>
      </p:sp>
      <p:pic>
        <p:nvPicPr>
          <p:cNvPr id="5121" name="Picture 1"/>
          <p:cNvPicPr>
            <a:picLocks noChangeAspect="1" noChangeArrowheads="1"/>
          </p:cNvPicPr>
          <p:nvPr/>
        </p:nvPicPr>
        <p:blipFill>
          <a:blip r:embed="rId5" cstate="print"/>
          <a:srcRect/>
          <a:stretch>
            <a:fillRect/>
          </a:stretch>
        </p:blipFill>
        <p:spPr bwMode="auto">
          <a:xfrm>
            <a:off x="6588224" y="5331668"/>
            <a:ext cx="2486025" cy="1409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5656" y="5229200"/>
            <a:ext cx="6274731" cy="461665"/>
          </a:xfrm>
          <a:prstGeom prst="rect">
            <a:avLst/>
          </a:prstGeom>
          <a:noFill/>
        </p:spPr>
        <p:txBody>
          <a:bodyPr wrap="none" rtlCol="0">
            <a:spAutoFit/>
          </a:bodyPr>
          <a:lstStyle/>
          <a:p>
            <a:r>
              <a:rPr lang="fr-FR" sz="2400" dirty="0" smtClean="0"/>
              <a:t>I – Le lieu, le non-lieu et l’impossible « </a:t>
            </a:r>
            <a:r>
              <a:rPr lang="fr-FR" sz="2400" dirty="0" err="1" smtClean="0"/>
              <a:t>Heimat</a:t>
            </a:r>
            <a:r>
              <a:rPr lang="fr-FR" sz="2400" dirty="0" smtClean="0"/>
              <a:t> » </a:t>
            </a:r>
            <a:endParaRPr lang="fr-FR" sz="2400" dirty="0"/>
          </a:p>
        </p:txBody>
      </p:sp>
      <p:sp>
        <p:nvSpPr>
          <p:cNvPr id="5" name="TextBox 4"/>
          <p:cNvSpPr txBox="1"/>
          <p:nvPr/>
        </p:nvSpPr>
        <p:spPr>
          <a:xfrm>
            <a:off x="1475656" y="5775647"/>
            <a:ext cx="6208559" cy="461665"/>
          </a:xfrm>
          <a:prstGeom prst="rect">
            <a:avLst/>
          </a:prstGeom>
          <a:noFill/>
        </p:spPr>
        <p:txBody>
          <a:bodyPr wrap="none" rtlCol="0">
            <a:spAutoFit/>
          </a:bodyPr>
          <a:lstStyle/>
          <a:p>
            <a:r>
              <a:rPr lang="fr-FR" sz="2400" dirty="0" smtClean="0"/>
              <a:t>II – </a:t>
            </a:r>
            <a:r>
              <a:rPr lang="fr-FR" sz="2400" dirty="0" smtClean="0"/>
              <a:t>Apolloniens </a:t>
            </a:r>
            <a:r>
              <a:rPr lang="fr-FR" sz="2400" dirty="0" smtClean="0"/>
              <a:t>et Mercuriens face à la nostalgie</a:t>
            </a:r>
            <a:endParaRPr lang="fr-FR" sz="2400" dirty="0"/>
          </a:p>
        </p:txBody>
      </p:sp>
      <p:sp>
        <p:nvSpPr>
          <p:cNvPr id="6" name="TextBox 5"/>
          <p:cNvSpPr txBox="1"/>
          <p:nvPr/>
        </p:nvSpPr>
        <p:spPr>
          <a:xfrm>
            <a:off x="1475656" y="6351711"/>
            <a:ext cx="5105115" cy="461665"/>
          </a:xfrm>
          <a:prstGeom prst="rect">
            <a:avLst/>
          </a:prstGeom>
          <a:noFill/>
        </p:spPr>
        <p:txBody>
          <a:bodyPr wrap="none" rtlCol="0">
            <a:spAutoFit/>
          </a:bodyPr>
          <a:lstStyle/>
          <a:p>
            <a:r>
              <a:rPr lang="fr-FR" sz="2400" dirty="0" smtClean="0"/>
              <a:t>III – Une injonction : </a:t>
            </a:r>
            <a:r>
              <a:rPr lang="fr-FR" sz="2400" dirty="0" err="1" smtClean="0"/>
              <a:t>pass</a:t>
            </a:r>
            <a:r>
              <a:rPr lang="fr-FR" sz="2400" dirty="0" smtClean="0"/>
              <a:t>(é/er) au futur</a:t>
            </a:r>
            <a:endParaRPr lang="fr-FR" sz="2400" dirty="0"/>
          </a:p>
        </p:txBody>
      </p:sp>
      <p:sp>
        <p:nvSpPr>
          <p:cNvPr id="7" name="TextBox 6"/>
          <p:cNvSpPr txBox="1"/>
          <p:nvPr/>
        </p:nvSpPr>
        <p:spPr>
          <a:xfrm>
            <a:off x="283053" y="1857162"/>
            <a:ext cx="8478351" cy="646331"/>
          </a:xfrm>
          <a:prstGeom prst="rect">
            <a:avLst/>
          </a:prstGeom>
          <a:noFill/>
        </p:spPr>
        <p:txBody>
          <a:bodyPr wrap="square" rtlCol="0">
            <a:spAutoFit/>
          </a:bodyPr>
          <a:lstStyle/>
          <a:p>
            <a:r>
              <a:rPr lang="fr-FR" dirty="0" smtClean="0">
                <a:sym typeface="Wingdings"/>
              </a:rPr>
              <a:t> Au contraire, dans la </a:t>
            </a:r>
            <a:r>
              <a:rPr lang="fr-FR" dirty="0" smtClean="0"/>
              <a:t>distinction essentielle entre judaïsme et judaïté (pluralité des modes de l’être juif), c’est bien la </a:t>
            </a:r>
            <a:r>
              <a:rPr lang="fr-FR" dirty="0" smtClean="0"/>
              <a:t>complexité </a:t>
            </a:r>
            <a:r>
              <a:rPr lang="fr-FR" dirty="0" smtClean="0"/>
              <a:t>des identités qui est en jeu. </a:t>
            </a:r>
            <a:endParaRPr lang="fr-FR" dirty="0"/>
          </a:p>
        </p:txBody>
      </p:sp>
      <p:sp>
        <p:nvSpPr>
          <p:cNvPr id="8" name="TextBox 7"/>
          <p:cNvSpPr txBox="1"/>
          <p:nvPr/>
        </p:nvSpPr>
        <p:spPr>
          <a:xfrm>
            <a:off x="283053" y="188640"/>
            <a:ext cx="8334335" cy="646331"/>
          </a:xfrm>
          <a:prstGeom prst="rect">
            <a:avLst/>
          </a:prstGeom>
          <a:noFill/>
        </p:spPr>
        <p:txBody>
          <a:bodyPr wrap="square" rtlCol="0">
            <a:spAutoFit/>
          </a:bodyPr>
          <a:lstStyle/>
          <a:p>
            <a:pPr>
              <a:buFont typeface="Wingdings"/>
              <a:buChar char="F"/>
            </a:pPr>
            <a:r>
              <a:rPr lang="fr-FR" dirty="0" smtClean="0"/>
              <a:t> La </a:t>
            </a:r>
            <a:r>
              <a:rPr lang="fr-FR" dirty="0" smtClean="0"/>
              <a:t>nostalgie concerne souvent un </a:t>
            </a:r>
            <a:r>
              <a:rPr lang="fr-FR" dirty="0" smtClean="0"/>
              <a:t>individu, </a:t>
            </a:r>
            <a:r>
              <a:rPr lang="fr-FR" dirty="0" smtClean="0"/>
              <a:t>comme le </a:t>
            </a:r>
            <a:r>
              <a:rPr lang="fr-FR" dirty="0" smtClean="0"/>
              <a:t>montrent les </a:t>
            </a:r>
            <a:r>
              <a:rPr lang="fr-FR" dirty="0" smtClean="0"/>
              <a:t>communications de ce colloque </a:t>
            </a:r>
            <a:r>
              <a:rPr lang="fr-FR" dirty="0" smtClean="0"/>
              <a:t>centrées sur </a:t>
            </a:r>
            <a:r>
              <a:rPr lang="fr-FR" dirty="0" smtClean="0"/>
              <a:t>tel ou tel auteur. </a:t>
            </a:r>
            <a:endParaRPr lang="fr-FR" dirty="0" smtClean="0"/>
          </a:p>
        </p:txBody>
      </p:sp>
      <p:sp>
        <p:nvSpPr>
          <p:cNvPr id="9" name="TextBox 8"/>
          <p:cNvSpPr txBox="1"/>
          <p:nvPr/>
        </p:nvSpPr>
        <p:spPr>
          <a:xfrm>
            <a:off x="283053" y="1485654"/>
            <a:ext cx="8518935" cy="369332"/>
          </a:xfrm>
          <a:prstGeom prst="rect">
            <a:avLst/>
          </a:prstGeom>
          <a:noFill/>
        </p:spPr>
        <p:txBody>
          <a:bodyPr wrap="none" rtlCol="0">
            <a:spAutoFit/>
          </a:bodyPr>
          <a:lstStyle/>
          <a:p>
            <a:r>
              <a:rPr lang="fr-FR" dirty="0" smtClean="0">
                <a:sym typeface="Wingdings"/>
              </a:rPr>
              <a:t> </a:t>
            </a:r>
            <a:r>
              <a:rPr lang="fr-FR" dirty="0" smtClean="0"/>
              <a:t>La nostalgie repose souvent sur un conservatisme, renforce l’idée d’une identité figée.</a:t>
            </a:r>
            <a:endParaRPr lang="fr-FR" dirty="0"/>
          </a:p>
        </p:txBody>
      </p:sp>
      <p:sp>
        <p:nvSpPr>
          <p:cNvPr id="11" name="TextBox 10"/>
          <p:cNvSpPr txBox="1"/>
          <p:nvPr/>
        </p:nvSpPr>
        <p:spPr>
          <a:xfrm>
            <a:off x="283053" y="2505670"/>
            <a:ext cx="8406343" cy="923330"/>
          </a:xfrm>
          <a:prstGeom prst="rect">
            <a:avLst/>
          </a:prstGeom>
          <a:noFill/>
        </p:spPr>
        <p:txBody>
          <a:bodyPr wrap="square" rtlCol="0">
            <a:spAutoFit/>
          </a:bodyPr>
          <a:lstStyle/>
          <a:p>
            <a:r>
              <a:rPr lang="fr-FR" dirty="0" smtClean="0">
                <a:sym typeface="Wingdings"/>
              </a:rPr>
              <a:t> </a:t>
            </a:r>
            <a:r>
              <a:rPr lang="fr-FR" dirty="0" smtClean="0">
                <a:sym typeface="Wingdings"/>
              </a:rPr>
              <a:t>Une </a:t>
            </a:r>
            <a:r>
              <a:rPr lang="fr-FR" dirty="0" smtClean="0">
                <a:sym typeface="Wingdings"/>
              </a:rPr>
              <a:t>autre approche de la nostalgie que celle de </a:t>
            </a:r>
            <a:r>
              <a:rPr lang="fr-FR" dirty="0" smtClean="0"/>
              <a:t>Kathy </a:t>
            </a:r>
            <a:r>
              <a:rPr lang="fr-FR" dirty="0" err="1" smtClean="0"/>
              <a:t>Agazzini</a:t>
            </a:r>
            <a:r>
              <a:rPr lang="fr-FR" dirty="0" smtClean="0"/>
              <a:t> (« Donato </a:t>
            </a:r>
            <a:r>
              <a:rPr lang="fr-FR" dirty="0" err="1" smtClean="0"/>
              <a:t>Manduzio</a:t>
            </a:r>
            <a:r>
              <a:rPr lang="fr-FR" dirty="0" smtClean="0"/>
              <a:t> : nostalgie d’un âge d’or. Quand le </a:t>
            </a:r>
            <a:r>
              <a:rPr lang="fr-FR" b="1" dirty="0" smtClean="0"/>
              <a:t>judaïsme</a:t>
            </a:r>
            <a:r>
              <a:rPr lang="fr-FR" dirty="0" smtClean="0"/>
              <a:t> devient un refuge de la mémoire et restitue la vie affective d’autrefois </a:t>
            </a:r>
            <a:r>
              <a:rPr lang="fr-FR" dirty="0" smtClean="0"/>
              <a:t>»), celle de Juifs athées.</a:t>
            </a:r>
            <a:endParaRPr lang="fr-FR" dirty="0" smtClean="0"/>
          </a:p>
        </p:txBody>
      </p:sp>
      <p:grpSp>
        <p:nvGrpSpPr>
          <p:cNvPr id="19" name="Group 18"/>
          <p:cNvGrpSpPr/>
          <p:nvPr/>
        </p:nvGrpSpPr>
        <p:grpSpPr>
          <a:xfrm>
            <a:off x="683568" y="3573016"/>
            <a:ext cx="7704856" cy="1368152"/>
            <a:chOff x="683568" y="3573016"/>
            <a:chExt cx="7704856" cy="1368152"/>
          </a:xfrm>
        </p:grpSpPr>
        <p:pic>
          <p:nvPicPr>
            <p:cNvPr id="12" name="Picture 2"/>
            <p:cNvPicPr>
              <a:picLocks noChangeAspect="1" noChangeArrowheads="1"/>
            </p:cNvPicPr>
            <p:nvPr/>
          </p:nvPicPr>
          <p:blipFill>
            <a:blip r:embed="rId2" cstate="print"/>
            <a:srcRect r="66400"/>
            <a:stretch>
              <a:fillRect/>
            </a:stretch>
          </p:blipFill>
          <p:spPr bwMode="auto">
            <a:xfrm>
              <a:off x="683568" y="3573016"/>
              <a:ext cx="1008112" cy="1352550"/>
            </a:xfrm>
            <a:prstGeom prst="rect">
              <a:avLst/>
            </a:prstGeom>
            <a:noFill/>
            <a:ln w="9525">
              <a:noFill/>
              <a:miter lim="800000"/>
              <a:headEnd/>
              <a:tailEnd/>
            </a:ln>
          </p:spPr>
        </p:pic>
        <p:pic>
          <p:nvPicPr>
            <p:cNvPr id="13" name="Picture 3"/>
            <p:cNvPicPr>
              <a:picLocks noChangeAspect="1" noChangeArrowheads="1"/>
            </p:cNvPicPr>
            <p:nvPr/>
          </p:nvPicPr>
          <p:blipFill>
            <a:blip r:embed="rId3" cstate="print"/>
            <a:srcRect/>
            <a:stretch>
              <a:fillRect/>
            </a:stretch>
          </p:blipFill>
          <p:spPr bwMode="auto">
            <a:xfrm>
              <a:off x="7388299" y="3573016"/>
              <a:ext cx="1000125" cy="1352550"/>
            </a:xfrm>
            <a:prstGeom prst="rect">
              <a:avLst/>
            </a:prstGeom>
            <a:noFill/>
            <a:ln w="9525">
              <a:noFill/>
              <a:miter lim="800000"/>
              <a:headEnd/>
              <a:tailEnd/>
            </a:ln>
          </p:spPr>
        </p:pic>
        <p:pic>
          <p:nvPicPr>
            <p:cNvPr id="14" name="Picture 4"/>
            <p:cNvPicPr>
              <a:picLocks noChangeAspect="1" noChangeArrowheads="1"/>
            </p:cNvPicPr>
            <p:nvPr/>
          </p:nvPicPr>
          <p:blipFill>
            <a:blip r:embed="rId4" cstate="print"/>
            <a:srcRect/>
            <a:stretch>
              <a:fillRect/>
            </a:stretch>
          </p:blipFill>
          <p:spPr bwMode="auto">
            <a:xfrm>
              <a:off x="5148064" y="3573016"/>
              <a:ext cx="936104" cy="1358861"/>
            </a:xfrm>
            <a:prstGeom prst="rect">
              <a:avLst/>
            </a:prstGeom>
            <a:noFill/>
            <a:ln w="9525">
              <a:noFill/>
              <a:miter lim="800000"/>
              <a:headEnd/>
              <a:tailEnd/>
            </a:ln>
          </p:spPr>
        </p:pic>
        <p:pic>
          <p:nvPicPr>
            <p:cNvPr id="15" name="Picture 5"/>
            <p:cNvPicPr>
              <a:picLocks noChangeAspect="1" noChangeArrowheads="1"/>
            </p:cNvPicPr>
            <p:nvPr/>
          </p:nvPicPr>
          <p:blipFill>
            <a:blip r:embed="rId5" cstate="print"/>
            <a:srcRect/>
            <a:stretch>
              <a:fillRect/>
            </a:stretch>
          </p:blipFill>
          <p:spPr bwMode="auto">
            <a:xfrm>
              <a:off x="1763688" y="3573016"/>
              <a:ext cx="1010799" cy="1368152"/>
            </a:xfrm>
            <a:prstGeom prst="rect">
              <a:avLst/>
            </a:prstGeom>
            <a:noFill/>
            <a:ln w="9525">
              <a:noFill/>
              <a:miter lim="800000"/>
              <a:headEnd/>
              <a:tailEnd/>
            </a:ln>
          </p:spPr>
        </p:pic>
        <p:pic>
          <p:nvPicPr>
            <p:cNvPr id="16" name="Picture 2"/>
            <p:cNvPicPr>
              <a:picLocks noChangeAspect="1" noChangeArrowheads="1"/>
            </p:cNvPicPr>
            <p:nvPr/>
          </p:nvPicPr>
          <p:blipFill>
            <a:blip r:embed="rId2" cstate="print"/>
            <a:srcRect l="33600" r="35201"/>
            <a:stretch>
              <a:fillRect/>
            </a:stretch>
          </p:blipFill>
          <p:spPr bwMode="auto">
            <a:xfrm>
              <a:off x="4067944" y="3573016"/>
              <a:ext cx="936104" cy="1352550"/>
            </a:xfrm>
            <a:prstGeom prst="rect">
              <a:avLst/>
            </a:prstGeom>
            <a:noFill/>
            <a:ln w="9525">
              <a:noFill/>
              <a:miter lim="800000"/>
              <a:headEnd/>
              <a:tailEnd/>
            </a:ln>
          </p:spPr>
        </p:pic>
        <p:pic>
          <p:nvPicPr>
            <p:cNvPr id="17" name="Picture 2"/>
            <p:cNvPicPr>
              <a:picLocks noChangeAspect="1" noChangeArrowheads="1"/>
            </p:cNvPicPr>
            <p:nvPr/>
          </p:nvPicPr>
          <p:blipFill>
            <a:blip r:embed="rId2" cstate="print"/>
            <a:srcRect l="67199"/>
            <a:stretch>
              <a:fillRect/>
            </a:stretch>
          </p:blipFill>
          <p:spPr bwMode="auto">
            <a:xfrm>
              <a:off x="2915816" y="3573016"/>
              <a:ext cx="984151" cy="1352550"/>
            </a:xfrm>
            <a:prstGeom prst="rect">
              <a:avLst/>
            </a:prstGeom>
            <a:noFill/>
            <a:ln w="9525">
              <a:noFill/>
              <a:miter lim="800000"/>
              <a:headEnd/>
              <a:tailEnd/>
            </a:ln>
          </p:spPr>
        </p:pic>
        <p:pic>
          <p:nvPicPr>
            <p:cNvPr id="18" name="Picture 6"/>
            <p:cNvPicPr>
              <a:picLocks noChangeAspect="1" noChangeArrowheads="1"/>
            </p:cNvPicPr>
            <p:nvPr/>
          </p:nvPicPr>
          <p:blipFill>
            <a:blip r:embed="rId6" cstate="print"/>
            <a:srcRect/>
            <a:stretch>
              <a:fillRect/>
            </a:stretch>
          </p:blipFill>
          <p:spPr bwMode="auto">
            <a:xfrm>
              <a:off x="6228184" y="3573016"/>
              <a:ext cx="1047613" cy="1368151"/>
            </a:xfrm>
            <a:prstGeom prst="rect">
              <a:avLst/>
            </a:prstGeom>
            <a:noFill/>
            <a:ln w="9525">
              <a:noFill/>
              <a:miter lim="800000"/>
              <a:headEnd/>
              <a:tailEnd/>
            </a:ln>
          </p:spPr>
        </p:pic>
      </p:grpSp>
      <p:sp>
        <p:nvSpPr>
          <p:cNvPr id="20" name="TextBox 19"/>
          <p:cNvSpPr txBox="1"/>
          <p:nvPr/>
        </p:nvSpPr>
        <p:spPr>
          <a:xfrm>
            <a:off x="283053" y="837147"/>
            <a:ext cx="8537419" cy="646331"/>
          </a:xfrm>
          <a:prstGeom prst="rect">
            <a:avLst/>
          </a:prstGeom>
          <a:noFill/>
        </p:spPr>
        <p:txBody>
          <a:bodyPr wrap="square" rtlCol="0">
            <a:spAutoFit/>
          </a:bodyPr>
          <a:lstStyle/>
          <a:p>
            <a:r>
              <a:rPr lang="fr-FR" dirty="0" smtClean="0"/>
              <a:t> </a:t>
            </a:r>
            <a:r>
              <a:rPr lang="fr-FR" dirty="0" smtClean="0">
                <a:sym typeface="Wingdings"/>
              </a:rPr>
              <a:t> </a:t>
            </a:r>
            <a:r>
              <a:rPr lang="fr-FR" dirty="0" smtClean="0"/>
              <a:t>La </a:t>
            </a:r>
            <a:r>
              <a:rPr lang="fr-FR" dirty="0" smtClean="0"/>
              <a:t>nostalgie se réfère </a:t>
            </a:r>
            <a:r>
              <a:rPr lang="fr-FR" dirty="0" smtClean="0"/>
              <a:t>sinon parfois </a:t>
            </a:r>
            <a:r>
              <a:rPr lang="fr-FR" dirty="0" smtClean="0"/>
              <a:t>à un groupe pris dans un mythe collectif ou dans des traditions plus ou moins sclérosantes</a:t>
            </a:r>
            <a:r>
              <a:rPr lang="fr-FR" dirty="0" smtClean="0"/>
              <a: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build="p"/>
      <p:bldP spid="9" grpId="0"/>
      <p:bldP spid="11"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404664"/>
            <a:ext cx="6274731" cy="461665"/>
          </a:xfrm>
          <a:prstGeom prst="rect">
            <a:avLst/>
          </a:prstGeom>
          <a:noFill/>
        </p:spPr>
        <p:txBody>
          <a:bodyPr wrap="none" rtlCol="0">
            <a:spAutoFit/>
          </a:bodyPr>
          <a:lstStyle/>
          <a:p>
            <a:r>
              <a:rPr lang="fr-FR" sz="2400" dirty="0" smtClean="0"/>
              <a:t>I – </a:t>
            </a:r>
            <a:r>
              <a:rPr lang="fr-FR" sz="2400" u="sng" dirty="0" smtClean="0"/>
              <a:t>Le lieu, le non-lieu et l’impossible « </a:t>
            </a:r>
            <a:r>
              <a:rPr lang="fr-FR" sz="2400" u="sng" dirty="0" err="1" smtClean="0"/>
              <a:t>Heimat</a:t>
            </a:r>
            <a:r>
              <a:rPr lang="fr-FR" sz="2400" u="sng" dirty="0" smtClean="0"/>
              <a:t> »</a:t>
            </a:r>
            <a:r>
              <a:rPr lang="fr-FR" sz="2400" dirty="0" smtClean="0"/>
              <a:t> </a:t>
            </a:r>
            <a:endParaRPr lang="fr-FR" sz="2400" dirty="0"/>
          </a:p>
        </p:txBody>
      </p:sp>
      <p:pic>
        <p:nvPicPr>
          <p:cNvPr id="11" name="Picture 2">
            <a:hlinkClick r:id="rId2"/>
          </p:cNvPr>
          <p:cNvPicPr>
            <a:picLocks noChangeAspect="1" noChangeArrowheads="1"/>
          </p:cNvPicPr>
          <p:nvPr/>
        </p:nvPicPr>
        <p:blipFill>
          <a:blip r:embed="rId3" cstate="print"/>
          <a:srcRect/>
          <a:stretch>
            <a:fillRect/>
          </a:stretch>
        </p:blipFill>
        <p:spPr bwMode="auto">
          <a:xfrm>
            <a:off x="611560" y="1052736"/>
            <a:ext cx="2376264" cy="1539379"/>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995936" y="1052736"/>
            <a:ext cx="4857750" cy="3438525"/>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611560" y="2708920"/>
            <a:ext cx="3019425" cy="2124075"/>
          </a:xfrm>
          <a:prstGeom prst="rect">
            <a:avLst/>
          </a:prstGeom>
          <a:noFill/>
          <a:ln w="9525">
            <a:noFill/>
            <a:miter lim="800000"/>
            <a:headEnd/>
            <a:tailEnd/>
          </a:ln>
        </p:spPr>
      </p:pic>
      <p:sp>
        <p:nvSpPr>
          <p:cNvPr id="13" name="Oval 12"/>
          <p:cNvSpPr/>
          <p:nvPr/>
        </p:nvSpPr>
        <p:spPr>
          <a:xfrm>
            <a:off x="2123728" y="429309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30" name="Picture 6"/>
          <p:cNvPicPr>
            <a:picLocks noChangeAspect="1" noChangeArrowheads="1"/>
          </p:cNvPicPr>
          <p:nvPr/>
        </p:nvPicPr>
        <p:blipFill>
          <a:blip r:embed="rId6" cstate="print"/>
          <a:srcRect/>
          <a:stretch>
            <a:fillRect/>
          </a:stretch>
        </p:blipFill>
        <p:spPr bwMode="auto">
          <a:xfrm>
            <a:off x="251520" y="5013176"/>
            <a:ext cx="6172200" cy="1095375"/>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srcRect/>
          <a:stretch>
            <a:fillRect/>
          </a:stretch>
        </p:blipFill>
        <p:spPr bwMode="auto">
          <a:xfrm>
            <a:off x="539552" y="908720"/>
            <a:ext cx="6096000" cy="3933825"/>
          </a:xfrm>
          <a:prstGeom prst="rect">
            <a:avLst/>
          </a:prstGeom>
          <a:noFill/>
          <a:ln w="9525">
            <a:noFill/>
            <a:miter lim="800000"/>
            <a:headEnd/>
            <a:tailEnd/>
          </a:ln>
        </p:spPr>
      </p:pic>
      <p:pic>
        <p:nvPicPr>
          <p:cNvPr id="1032" name="Picture 8"/>
          <p:cNvPicPr>
            <a:picLocks noChangeAspect="1" noChangeArrowheads="1"/>
          </p:cNvPicPr>
          <p:nvPr/>
        </p:nvPicPr>
        <p:blipFill>
          <a:blip r:embed="rId8" cstate="print"/>
          <a:srcRect/>
          <a:stretch>
            <a:fillRect/>
          </a:stretch>
        </p:blipFill>
        <p:spPr bwMode="auto">
          <a:xfrm>
            <a:off x="1691680" y="5013176"/>
            <a:ext cx="5934075" cy="1266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51520" y="188640"/>
            <a:ext cx="7352013" cy="369332"/>
          </a:xfrm>
          <a:prstGeom prst="rect">
            <a:avLst/>
          </a:prstGeom>
          <a:noFill/>
        </p:spPr>
        <p:txBody>
          <a:bodyPr wrap="none" rtlCol="0">
            <a:spAutoFit/>
          </a:bodyPr>
          <a:lstStyle/>
          <a:p>
            <a:r>
              <a:rPr lang="fr-FR" dirty="0" smtClean="0"/>
              <a:t>Quelle nostalgie pour un </a:t>
            </a:r>
            <a:r>
              <a:rPr lang="fr-FR" dirty="0" smtClean="0"/>
              <a:t>peuple(*) </a:t>
            </a:r>
            <a:r>
              <a:rPr lang="fr-FR" dirty="0" smtClean="0"/>
              <a:t>marqué par des siècles de </a:t>
            </a:r>
            <a:r>
              <a:rPr lang="fr-FR" dirty="0" smtClean="0"/>
              <a:t>persécutions </a:t>
            </a:r>
            <a:r>
              <a:rPr lang="fr-FR" dirty="0" smtClean="0"/>
              <a:t>?</a:t>
            </a:r>
            <a:endParaRPr lang="fr-FR" dirty="0"/>
          </a:p>
        </p:txBody>
      </p:sp>
      <p:pic>
        <p:nvPicPr>
          <p:cNvPr id="11" name="Picture 4" descr="https://images-na.ssl-images-amazon.com/images/I/418GC7YCS7L.jpg"/>
          <p:cNvPicPr>
            <a:picLocks noChangeAspect="1" noChangeArrowheads="1"/>
          </p:cNvPicPr>
          <p:nvPr/>
        </p:nvPicPr>
        <p:blipFill>
          <a:blip r:embed="rId2" cstate="print"/>
          <a:srcRect/>
          <a:stretch>
            <a:fillRect/>
          </a:stretch>
        </p:blipFill>
        <p:spPr bwMode="auto">
          <a:xfrm>
            <a:off x="179512" y="3212976"/>
            <a:ext cx="2664296" cy="2882780"/>
          </a:xfrm>
          <a:prstGeom prst="rect">
            <a:avLst/>
          </a:prstGeom>
          <a:noFill/>
        </p:spPr>
      </p:pic>
      <p:grpSp>
        <p:nvGrpSpPr>
          <p:cNvPr id="12" name="Group 11"/>
          <p:cNvGrpSpPr/>
          <p:nvPr/>
        </p:nvGrpSpPr>
        <p:grpSpPr>
          <a:xfrm>
            <a:off x="35496" y="620688"/>
            <a:ext cx="2808312" cy="2385556"/>
            <a:chOff x="5652120" y="1772816"/>
            <a:chExt cx="2808312" cy="2385556"/>
          </a:xfrm>
        </p:grpSpPr>
        <p:sp>
          <p:nvSpPr>
            <p:cNvPr id="13" name="TextBox 12"/>
            <p:cNvSpPr txBox="1"/>
            <p:nvPr/>
          </p:nvSpPr>
          <p:spPr>
            <a:xfrm>
              <a:off x="5652120" y="3789040"/>
              <a:ext cx="2808312" cy="369332"/>
            </a:xfrm>
            <a:prstGeom prst="rect">
              <a:avLst/>
            </a:prstGeom>
            <a:noFill/>
          </p:spPr>
          <p:txBody>
            <a:bodyPr wrap="square" rtlCol="0">
              <a:spAutoFit/>
            </a:bodyPr>
            <a:lstStyle/>
            <a:p>
              <a:r>
                <a:rPr lang="fr-FR" dirty="0" smtClean="0"/>
                <a:t>Joseph Roth (1894–1939)</a:t>
              </a:r>
              <a:endParaRPr lang="fr-FR" dirty="0"/>
            </a:p>
          </p:txBody>
        </p:sp>
        <p:pic>
          <p:nvPicPr>
            <p:cNvPr id="14" name="Picture 4"/>
            <p:cNvPicPr>
              <a:picLocks noChangeAspect="1" noChangeArrowheads="1"/>
            </p:cNvPicPr>
            <p:nvPr/>
          </p:nvPicPr>
          <p:blipFill>
            <a:blip r:embed="rId3" cstate="print"/>
            <a:srcRect/>
            <a:stretch>
              <a:fillRect/>
            </a:stretch>
          </p:blipFill>
          <p:spPr bwMode="auto">
            <a:xfrm>
              <a:off x="6012160" y="1772816"/>
              <a:ext cx="1905000" cy="1943100"/>
            </a:xfrm>
            <a:prstGeom prst="rect">
              <a:avLst/>
            </a:prstGeom>
            <a:noFill/>
            <a:ln w="9525">
              <a:noFill/>
              <a:miter lim="800000"/>
              <a:headEnd/>
              <a:tailEnd/>
            </a:ln>
          </p:spPr>
        </p:pic>
      </p:grpSp>
      <p:sp>
        <p:nvSpPr>
          <p:cNvPr id="15" name="TextBox 14"/>
          <p:cNvSpPr txBox="1"/>
          <p:nvPr/>
        </p:nvSpPr>
        <p:spPr>
          <a:xfrm>
            <a:off x="2411760" y="620688"/>
            <a:ext cx="4824536" cy="923330"/>
          </a:xfrm>
          <a:prstGeom prst="rect">
            <a:avLst/>
          </a:prstGeom>
          <a:noFill/>
        </p:spPr>
        <p:txBody>
          <a:bodyPr wrap="square" rtlCol="0">
            <a:spAutoFit/>
          </a:bodyPr>
          <a:lstStyle/>
          <a:p>
            <a:r>
              <a:rPr lang="fr-FR" dirty="0" smtClean="0"/>
              <a:t>«Les Juifs de l’Est n’ont de patrie </a:t>
            </a:r>
            <a:r>
              <a:rPr lang="fr-FR" dirty="0" smtClean="0"/>
              <a:t>nulle part</a:t>
            </a:r>
            <a:r>
              <a:rPr lang="fr-FR" dirty="0" smtClean="0"/>
              <a:t>, mais des tombes dans tous les </a:t>
            </a:r>
            <a:r>
              <a:rPr lang="fr-FR" dirty="0" smtClean="0"/>
              <a:t>cimetières.» (</a:t>
            </a:r>
            <a:r>
              <a:rPr lang="fr-FR" i="1" dirty="0" smtClean="0"/>
              <a:t>Juifs </a:t>
            </a:r>
            <a:r>
              <a:rPr lang="fr-FR" i="1" dirty="0" smtClean="0"/>
              <a:t>en errance</a:t>
            </a:r>
            <a:r>
              <a:rPr lang="fr-FR" dirty="0" smtClean="0"/>
              <a:t> </a:t>
            </a:r>
            <a:r>
              <a:rPr lang="fr-FR" dirty="0" smtClean="0"/>
              <a:t>, 1927)</a:t>
            </a:r>
            <a:endParaRPr lang="fr-FR" dirty="0"/>
          </a:p>
        </p:txBody>
      </p:sp>
      <p:sp>
        <p:nvSpPr>
          <p:cNvPr id="16" name="Rectangle 15"/>
          <p:cNvSpPr/>
          <p:nvPr/>
        </p:nvSpPr>
        <p:spPr>
          <a:xfrm>
            <a:off x="2987824" y="2566059"/>
            <a:ext cx="6084168" cy="4247317"/>
          </a:xfrm>
          <a:prstGeom prst="rect">
            <a:avLst/>
          </a:prstGeom>
        </p:spPr>
        <p:txBody>
          <a:bodyPr wrap="square">
            <a:spAutoFit/>
          </a:bodyPr>
          <a:lstStyle/>
          <a:p>
            <a:r>
              <a:rPr lang="fr-FR" dirty="0" smtClean="0"/>
              <a:t>« Loin </a:t>
            </a:r>
            <a:r>
              <a:rPr lang="fr-FR" dirty="0" smtClean="0"/>
              <a:t>de nous dans le temps et dans l’espace, ce lieu fait </a:t>
            </a:r>
            <a:r>
              <a:rPr lang="fr-FR" dirty="0" smtClean="0"/>
              <a:t>pour nous </a:t>
            </a:r>
            <a:r>
              <a:rPr lang="fr-FR" dirty="0" smtClean="0"/>
              <a:t>partie d’une mémoire potentielle. Une </a:t>
            </a:r>
            <a:r>
              <a:rPr lang="fr-FR" dirty="0" smtClean="0"/>
              <a:t>autobiographie probable</a:t>
            </a:r>
            <a:r>
              <a:rPr lang="fr-FR" dirty="0" smtClean="0"/>
              <a:t>. Nos parents ou nos grands-parents auraient pu </a:t>
            </a:r>
            <a:r>
              <a:rPr lang="fr-FR" dirty="0" smtClean="0"/>
              <a:t>s’y trouver</a:t>
            </a:r>
            <a:r>
              <a:rPr lang="fr-FR" dirty="0" smtClean="0"/>
              <a:t>. Le hasard, le plus souvent, a fait qu’ils sont ou </a:t>
            </a:r>
            <a:r>
              <a:rPr lang="fr-FR" dirty="0" smtClean="0"/>
              <a:t>pas restés </a:t>
            </a:r>
            <a:r>
              <a:rPr lang="fr-FR" dirty="0" smtClean="0"/>
              <a:t>en Pologne ou se sont arrêtés en chemin, en Allemagne, </a:t>
            </a:r>
            <a:r>
              <a:rPr lang="fr-FR" dirty="0" smtClean="0"/>
              <a:t>en Autriche</a:t>
            </a:r>
            <a:r>
              <a:rPr lang="fr-FR" dirty="0" smtClean="0"/>
              <a:t>, en Angleterre ou en France</a:t>
            </a:r>
            <a:r>
              <a:rPr lang="fr-FR" dirty="0" smtClean="0"/>
              <a:t>. </a:t>
            </a:r>
          </a:p>
          <a:p>
            <a:r>
              <a:rPr lang="fr-FR" dirty="0" smtClean="0"/>
              <a:t>Ce </a:t>
            </a:r>
            <a:r>
              <a:rPr lang="fr-FR" dirty="0" smtClean="0"/>
              <a:t>destin commun n’a pas pris pour chacun nous la </a:t>
            </a:r>
            <a:r>
              <a:rPr lang="fr-FR" dirty="0" smtClean="0"/>
              <a:t>même figure</a:t>
            </a:r>
            <a:r>
              <a:rPr lang="fr-FR" dirty="0" smtClean="0"/>
              <a:t>. Ce que moi, Georges Perec, je suis venu questionner </a:t>
            </a:r>
            <a:r>
              <a:rPr lang="fr-FR" dirty="0" smtClean="0"/>
              <a:t>ici, c’est </a:t>
            </a:r>
            <a:r>
              <a:rPr lang="fr-FR" dirty="0" smtClean="0"/>
              <a:t>l’errance, la dispersion, la diaspora. Ellis Island est pour </a:t>
            </a:r>
            <a:r>
              <a:rPr lang="fr-FR" dirty="0" smtClean="0"/>
              <a:t>moi le </a:t>
            </a:r>
            <a:r>
              <a:rPr lang="fr-FR" dirty="0" smtClean="0"/>
              <a:t>lieu-même de l’exil, c’est-à-dire le lieu de l’absence, le </a:t>
            </a:r>
            <a:r>
              <a:rPr lang="fr-FR" b="1" dirty="0" smtClean="0"/>
              <a:t>non-lieu</a:t>
            </a:r>
            <a:r>
              <a:rPr lang="fr-FR" dirty="0" smtClean="0"/>
              <a:t>, le </a:t>
            </a:r>
            <a:r>
              <a:rPr lang="fr-FR" dirty="0" smtClean="0"/>
              <a:t>nulle part. C’est en ce sens que ces images me concernent, </a:t>
            </a:r>
            <a:r>
              <a:rPr lang="fr-FR" dirty="0" smtClean="0"/>
              <a:t>me fascinent</a:t>
            </a:r>
            <a:r>
              <a:rPr lang="fr-FR" dirty="0" smtClean="0"/>
              <a:t>, m’impliquent. Comme si la recherche de mon </a:t>
            </a:r>
            <a:r>
              <a:rPr lang="fr-FR" dirty="0" smtClean="0"/>
              <a:t>identité passait </a:t>
            </a:r>
            <a:r>
              <a:rPr lang="fr-FR" dirty="0" smtClean="0"/>
              <a:t>par l’appropriation de ce lieu dépotoir où des </a:t>
            </a:r>
            <a:r>
              <a:rPr lang="fr-FR" dirty="0" smtClean="0"/>
              <a:t>fonctionnaires harassés </a:t>
            </a:r>
            <a:r>
              <a:rPr lang="fr-FR" dirty="0" smtClean="0"/>
              <a:t>baptisaient des Américains à la pelle</a:t>
            </a:r>
            <a:r>
              <a:rPr lang="fr-FR" dirty="0" smtClean="0"/>
              <a:t>. » (</a:t>
            </a:r>
            <a:r>
              <a:rPr lang="fr-FR" i="1" dirty="0" smtClean="0"/>
              <a:t>Récits d’Ellis Island</a:t>
            </a:r>
            <a:r>
              <a:rPr lang="fr-FR" dirty="0" smtClean="0"/>
              <a:t>, 1979)</a:t>
            </a:r>
            <a:endParaRPr lang="fr-FR" dirty="0"/>
          </a:p>
        </p:txBody>
      </p:sp>
      <p:sp>
        <p:nvSpPr>
          <p:cNvPr id="17" name="TextBox 16"/>
          <p:cNvSpPr txBox="1"/>
          <p:nvPr/>
        </p:nvSpPr>
        <p:spPr>
          <a:xfrm>
            <a:off x="2483768" y="1569566"/>
            <a:ext cx="4824536" cy="923330"/>
          </a:xfrm>
          <a:prstGeom prst="rect">
            <a:avLst/>
          </a:prstGeom>
          <a:noFill/>
        </p:spPr>
        <p:txBody>
          <a:bodyPr wrap="square" rtlCol="0">
            <a:spAutoFit/>
          </a:bodyPr>
          <a:lstStyle/>
          <a:p>
            <a:r>
              <a:rPr lang="fr-FR" dirty="0" smtClean="0"/>
              <a:t>Pas comme les soldats suisses qui ont « </a:t>
            </a:r>
            <a:r>
              <a:rPr lang="fr-FR" dirty="0" smtClean="0"/>
              <a:t>perdu la douceur de leur patrie [...] depuis longtemps dénommée </a:t>
            </a:r>
            <a:r>
              <a:rPr lang="fr-FR" dirty="0" err="1" smtClean="0"/>
              <a:t>Heimweh</a:t>
            </a:r>
            <a:r>
              <a:rPr lang="fr-FR" dirty="0" smtClean="0"/>
              <a:t> dans leur langue » (Hofer)</a:t>
            </a:r>
            <a:endParaRPr lang="fr-FR" dirty="0"/>
          </a:p>
        </p:txBody>
      </p:sp>
      <p:pic>
        <p:nvPicPr>
          <p:cNvPr id="14338" name="Picture 2" descr="Couverture"/>
          <p:cNvPicPr>
            <a:picLocks noChangeAspect="1" noChangeArrowheads="1"/>
          </p:cNvPicPr>
          <p:nvPr/>
        </p:nvPicPr>
        <p:blipFill>
          <a:blip r:embed="rId4" cstate="print"/>
          <a:srcRect/>
          <a:stretch>
            <a:fillRect/>
          </a:stretch>
        </p:blipFill>
        <p:spPr bwMode="auto">
          <a:xfrm>
            <a:off x="7524328" y="332656"/>
            <a:ext cx="1440160" cy="217149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19872" y="5579948"/>
            <a:ext cx="4852675" cy="369332"/>
          </a:xfrm>
          <a:prstGeom prst="rect">
            <a:avLst/>
          </a:prstGeom>
          <a:noFill/>
        </p:spPr>
        <p:txBody>
          <a:bodyPr wrap="none" rtlCol="0">
            <a:spAutoFit/>
          </a:bodyPr>
          <a:lstStyle/>
          <a:p>
            <a:r>
              <a:rPr lang="fr-FR" dirty="0" smtClean="0"/>
              <a:t>Peut-il y avoir une nostalgie  de « Vienne 1900 » ?</a:t>
            </a:r>
            <a:endParaRPr lang="fr-FR" dirty="0"/>
          </a:p>
        </p:txBody>
      </p:sp>
      <p:sp>
        <p:nvSpPr>
          <p:cNvPr id="6" name="Rectangle 5"/>
          <p:cNvSpPr/>
          <p:nvPr/>
        </p:nvSpPr>
        <p:spPr>
          <a:xfrm>
            <a:off x="3743400" y="260648"/>
            <a:ext cx="5400600" cy="3970318"/>
          </a:xfrm>
          <a:prstGeom prst="rect">
            <a:avLst/>
          </a:prstGeom>
        </p:spPr>
        <p:txBody>
          <a:bodyPr wrap="square">
            <a:spAutoFit/>
          </a:bodyPr>
          <a:lstStyle/>
          <a:p>
            <a:r>
              <a:rPr lang="fr-FR" dirty="0" smtClean="0"/>
              <a:t>« Ce </a:t>
            </a:r>
            <a:r>
              <a:rPr lang="fr-FR" dirty="0" smtClean="0"/>
              <a:t>qui pour moi se trouve ici, ce ne sont </a:t>
            </a:r>
            <a:r>
              <a:rPr lang="fr-FR" b="1" dirty="0" smtClean="0"/>
              <a:t>en rien des repères, des racines</a:t>
            </a:r>
            <a:r>
              <a:rPr lang="fr-FR" dirty="0" smtClean="0"/>
              <a:t>, des traces, mais le contraire, quelque chose d’informe, à la limite du dicible</a:t>
            </a:r>
            <a:r>
              <a:rPr lang="fr-FR" dirty="0" smtClean="0"/>
              <a:t>. Quelque </a:t>
            </a:r>
            <a:r>
              <a:rPr lang="fr-FR" dirty="0" smtClean="0"/>
              <a:t>chose que je peux nommer clôture ou scission, ou coupure et qui est pour moi très confusément et très intimement </a:t>
            </a:r>
            <a:r>
              <a:rPr lang="fr-FR" b="1" dirty="0" smtClean="0"/>
              <a:t>lié au fait même d’être juif</a:t>
            </a:r>
            <a:r>
              <a:rPr lang="fr-FR" dirty="0" smtClean="0"/>
              <a:t>. </a:t>
            </a:r>
            <a:endParaRPr lang="fr-FR" dirty="0" smtClean="0"/>
          </a:p>
          <a:p>
            <a:r>
              <a:rPr lang="fr-FR" dirty="0" smtClean="0"/>
              <a:t>(…) </a:t>
            </a:r>
            <a:r>
              <a:rPr lang="fr-FR" dirty="0" smtClean="0"/>
              <a:t>J’aurais pu naître, comme des cousins proches ou lointains</a:t>
            </a:r>
            <a:r>
              <a:rPr lang="fr-FR" dirty="0" smtClean="0"/>
              <a:t>, à </a:t>
            </a:r>
            <a:r>
              <a:rPr lang="fr-FR" dirty="0" smtClean="0"/>
              <a:t>Haïfa, à Baltimore, à Vancouver. J’aurais pu être </a:t>
            </a:r>
            <a:r>
              <a:rPr lang="fr-FR" dirty="0" smtClean="0"/>
              <a:t>argentin, australien</a:t>
            </a:r>
            <a:r>
              <a:rPr lang="fr-FR" dirty="0" smtClean="0"/>
              <a:t>, anglais ou suédois mais dans l’éventail à peu </a:t>
            </a:r>
            <a:r>
              <a:rPr lang="fr-FR" dirty="0" smtClean="0"/>
              <a:t>près illimité </a:t>
            </a:r>
            <a:r>
              <a:rPr lang="fr-FR" dirty="0" smtClean="0"/>
              <a:t>de ces possibles, </a:t>
            </a:r>
            <a:r>
              <a:rPr lang="fr-FR" b="1" dirty="0" smtClean="0"/>
              <a:t>une seule chose m’était </a:t>
            </a:r>
            <a:r>
              <a:rPr lang="fr-FR" b="1" dirty="0" smtClean="0"/>
              <a:t>précisément interdite</a:t>
            </a:r>
            <a:r>
              <a:rPr lang="fr-FR" b="1" dirty="0" smtClean="0"/>
              <a:t>, celle de naître dans le pays de mes ancêtres</a:t>
            </a:r>
            <a:r>
              <a:rPr lang="fr-FR" dirty="0" smtClean="0"/>
              <a:t>, à </a:t>
            </a:r>
            <a:r>
              <a:rPr lang="fr-FR" dirty="0" smtClean="0"/>
              <a:t>Lubartów ou </a:t>
            </a:r>
            <a:r>
              <a:rPr lang="fr-FR" dirty="0" smtClean="0"/>
              <a:t>à Varsovie, et d’y grandir dans la continuité d’une tradition</a:t>
            </a:r>
            <a:r>
              <a:rPr lang="fr-FR" dirty="0" smtClean="0"/>
              <a:t>, d’une </a:t>
            </a:r>
            <a:r>
              <a:rPr lang="fr-FR" dirty="0" smtClean="0"/>
              <a:t>langue, d’une communauté</a:t>
            </a:r>
            <a:r>
              <a:rPr lang="fr-FR" dirty="0" smtClean="0"/>
              <a:t>. »</a:t>
            </a:r>
            <a:endParaRPr lang="fr-FR" dirty="0"/>
          </a:p>
        </p:txBody>
      </p:sp>
      <p:pic>
        <p:nvPicPr>
          <p:cNvPr id="7" name="Picture 2" descr="Résultat de recherche d'images pour &quot;récits d'ellis island&quot;"/>
          <p:cNvPicPr>
            <a:picLocks noChangeAspect="1" noChangeArrowheads="1"/>
          </p:cNvPicPr>
          <p:nvPr/>
        </p:nvPicPr>
        <p:blipFill>
          <a:blip r:embed="rId2" cstate="print"/>
          <a:srcRect/>
          <a:stretch>
            <a:fillRect/>
          </a:stretch>
        </p:blipFill>
        <p:spPr bwMode="auto">
          <a:xfrm>
            <a:off x="179512" y="260648"/>
            <a:ext cx="3310449" cy="2188726"/>
          </a:xfrm>
          <a:prstGeom prst="rect">
            <a:avLst/>
          </a:prstGeom>
          <a:noFill/>
        </p:spPr>
      </p:pic>
      <p:pic>
        <p:nvPicPr>
          <p:cNvPr id="8" name="Picture 5"/>
          <p:cNvPicPr>
            <a:picLocks noChangeAspect="1" noChangeArrowheads="1"/>
          </p:cNvPicPr>
          <p:nvPr/>
        </p:nvPicPr>
        <p:blipFill>
          <a:blip r:embed="rId3" cstate="print"/>
          <a:srcRect/>
          <a:stretch>
            <a:fillRect/>
          </a:stretch>
        </p:blipFill>
        <p:spPr bwMode="auto">
          <a:xfrm>
            <a:off x="179512" y="2564904"/>
            <a:ext cx="2952750" cy="4086225"/>
          </a:xfrm>
          <a:prstGeom prst="rect">
            <a:avLst/>
          </a:prstGeom>
          <a:noFill/>
          <a:ln w="9525">
            <a:noFill/>
            <a:miter lim="800000"/>
            <a:headEnd/>
            <a:tailEnd/>
          </a:ln>
        </p:spPr>
      </p:pic>
      <p:sp>
        <p:nvSpPr>
          <p:cNvPr id="9" name="TextBox 8"/>
          <p:cNvSpPr txBox="1"/>
          <p:nvPr/>
        </p:nvSpPr>
        <p:spPr>
          <a:xfrm>
            <a:off x="3419872" y="4643844"/>
            <a:ext cx="5400600" cy="646331"/>
          </a:xfrm>
          <a:prstGeom prst="rect">
            <a:avLst/>
          </a:prstGeom>
          <a:noFill/>
        </p:spPr>
        <p:txBody>
          <a:bodyPr wrap="square" rtlCol="0">
            <a:spAutoFit/>
          </a:bodyPr>
          <a:lstStyle/>
          <a:p>
            <a:r>
              <a:rPr lang="fr-FR" dirty="0" smtClean="0"/>
              <a:t>Un film de R. </a:t>
            </a:r>
            <a:r>
              <a:rPr lang="fr-FR" dirty="0" err="1" smtClean="0"/>
              <a:t>Bober</a:t>
            </a:r>
            <a:r>
              <a:rPr lang="fr-FR" dirty="0" smtClean="0"/>
              <a:t> sur </a:t>
            </a:r>
            <a:r>
              <a:rPr lang="fr-FR" dirty="0" smtClean="0"/>
              <a:t>les </a:t>
            </a:r>
            <a:r>
              <a:rPr lang="fr-FR" dirty="0" smtClean="0"/>
              <a:t>souvenirs qu’il </a:t>
            </a:r>
            <a:r>
              <a:rPr lang="fr-FR" dirty="0" smtClean="0"/>
              <a:t>n’a pas </a:t>
            </a:r>
            <a:r>
              <a:rPr lang="fr-FR" dirty="0" smtClean="0"/>
              <a:t>de </a:t>
            </a:r>
            <a:r>
              <a:rPr lang="fr-FR" dirty="0" smtClean="0"/>
              <a:t>son arrière-grand-père à Vienne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39752" y="2636912"/>
            <a:ext cx="6408712" cy="923330"/>
          </a:xfrm>
          <a:prstGeom prst="rect">
            <a:avLst/>
          </a:prstGeom>
          <a:noFill/>
        </p:spPr>
        <p:txBody>
          <a:bodyPr wrap="square" rtlCol="0">
            <a:spAutoFit/>
          </a:bodyPr>
          <a:lstStyle/>
          <a:p>
            <a:r>
              <a:rPr lang="fr-FR" i="1" dirty="0" smtClean="0"/>
              <a:t>Le Monde d’hier</a:t>
            </a:r>
            <a:r>
              <a:rPr lang="fr-FR" dirty="0" smtClean="0"/>
              <a:t> de Stefan Zweig, plus un </a:t>
            </a:r>
            <a:r>
              <a:rPr lang="fr-FR" dirty="0" smtClean="0"/>
              <a:t>manifeste pour l’Europe, contre toutes les formes de nationalismes, </a:t>
            </a:r>
            <a:r>
              <a:rPr lang="fr-FR" dirty="0" smtClean="0"/>
              <a:t>que l’expression d’une </a:t>
            </a:r>
            <a:r>
              <a:rPr lang="fr-FR" dirty="0" smtClean="0"/>
              <a:t>nostalgie.</a:t>
            </a:r>
            <a:endParaRPr lang="fr-FR" dirty="0"/>
          </a:p>
        </p:txBody>
      </p:sp>
      <p:sp>
        <p:nvSpPr>
          <p:cNvPr id="8" name="Rectangle 7"/>
          <p:cNvSpPr/>
          <p:nvPr/>
        </p:nvSpPr>
        <p:spPr>
          <a:xfrm>
            <a:off x="179512" y="260648"/>
            <a:ext cx="3343608" cy="369332"/>
          </a:xfrm>
          <a:prstGeom prst="rect">
            <a:avLst/>
          </a:prstGeom>
        </p:spPr>
        <p:txBody>
          <a:bodyPr wrap="none">
            <a:spAutoFit/>
          </a:bodyPr>
          <a:lstStyle/>
          <a:p>
            <a:r>
              <a:rPr lang="fr-FR" dirty="0" smtClean="0"/>
              <a:t>La controverse </a:t>
            </a:r>
            <a:r>
              <a:rPr lang="fr-FR" dirty="0" err="1" smtClean="0"/>
              <a:t>Beller</a:t>
            </a:r>
            <a:r>
              <a:rPr lang="fr-FR" dirty="0" smtClean="0"/>
              <a:t> </a:t>
            </a:r>
            <a:r>
              <a:rPr lang="fr-FR" dirty="0" smtClean="0"/>
              <a:t>/ Gombrich</a:t>
            </a:r>
            <a:endParaRPr lang="fr-FR" dirty="0"/>
          </a:p>
        </p:txBody>
      </p:sp>
      <p:pic>
        <p:nvPicPr>
          <p:cNvPr id="9" name="Picture 4" descr="Résultat de recherche d'images pour &quot;ernst gombrich&quot;"/>
          <p:cNvPicPr>
            <a:picLocks noChangeAspect="1" noChangeArrowheads="1"/>
          </p:cNvPicPr>
          <p:nvPr/>
        </p:nvPicPr>
        <p:blipFill>
          <a:blip r:embed="rId2" cstate="print"/>
          <a:srcRect/>
          <a:stretch>
            <a:fillRect/>
          </a:stretch>
        </p:blipFill>
        <p:spPr bwMode="auto">
          <a:xfrm>
            <a:off x="3491880" y="188640"/>
            <a:ext cx="1603537" cy="2204864"/>
          </a:xfrm>
          <a:prstGeom prst="rect">
            <a:avLst/>
          </a:prstGeom>
          <a:noFill/>
        </p:spPr>
      </p:pic>
      <p:pic>
        <p:nvPicPr>
          <p:cNvPr id="10" name="Picture 6" descr="Résultat de recherche d'images pour &quot;steven beller&quot;"/>
          <p:cNvPicPr>
            <a:picLocks noChangeAspect="1" noChangeArrowheads="1"/>
          </p:cNvPicPr>
          <p:nvPr/>
        </p:nvPicPr>
        <p:blipFill>
          <a:blip r:embed="rId3" cstate="print"/>
          <a:srcRect/>
          <a:stretch>
            <a:fillRect/>
          </a:stretch>
        </p:blipFill>
        <p:spPr bwMode="auto">
          <a:xfrm>
            <a:off x="539552" y="809328"/>
            <a:ext cx="2111896" cy="1583923"/>
          </a:xfrm>
          <a:prstGeom prst="rect">
            <a:avLst/>
          </a:prstGeom>
          <a:noFill/>
        </p:spPr>
      </p:pic>
      <p:sp>
        <p:nvSpPr>
          <p:cNvPr id="11" name="TextBox 10"/>
          <p:cNvSpPr txBox="1"/>
          <p:nvPr/>
        </p:nvSpPr>
        <p:spPr>
          <a:xfrm>
            <a:off x="5292080" y="-3577"/>
            <a:ext cx="3888432" cy="1200329"/>
          </a:xfrm>
          <a:prstGeom prst="rect">
            <a:avLst/>
          </a:prstGeom>
          <a:noFill/>
        </p:spPr>
        <p:txBody>
          <a:bodyPr wrap="square" rtlCol="0">
            <a:spAutoFit/>
          </a:bodyPr>
          <a:lstStyle/>
          <a:p>
            <a:r>
              <a:rPr lang="fr-FR" dirty="0" smtClean="0"/>
              <a:t>« Mon opinion est </a:t>
            </a:r>
            <a:r>
              <a:rPr lang="fr-FR" dirty="0" smtClean="0"/>
              <a:t>que la notion de culture juive était et est une </a:t>
            </a:r>
            <a:r>
              <a:rPr lang="fr-FR" dirty="0" smtClean="0"/>
              <a:t>invention d’Hitler</a:t>
            </a:r>
            <a:r>
              <a:rPr lang="fr-FR" dirty="0" smtClean="0"/>
              <a:t>, de ses précurseurs et </a:t>
            </a:r>
            <a:r>
              <a:rPr lang="fr-FR" dirty="0" smtClean="0"/>
              <a:t>épigones »</a:t>
            </a:r>
            <a:endParaRPr lang="fr-FR" dirty="0"/>
          </a:p>
        </p:txBody>
      </p:sp>
      <p:sp>
        <p:nvSpPr>
          <p:cNvPr id="12" name="TextBox 11"/>
          <p:cNvSpPr txBox="1"/>
          <p:nvPr/>
        </p:nvSpPr>
        <p:spPr>
          <a:xfrm>
            <a:off x="5364088" y="1124744"/>
            <a:ext cx="3779912" cy="1477328"/>
          </a:xfrm>
          <a:prstGeom prst="rect">
            <a:avLst/>
          </a:prstGeom>
          <a:noFill/>
        </p:spPr>
        <p:txBody>
          <a:bodyPr wrap="square" rtlCol="0">
            <a:spAutoFit/>
          </a:bodyPr>
          <a:lstStyle/>
          <a:p>
            <a:r>
              <a:rPr lang="fr-FR" dirty="0" smtClean="0"/>
              <a:t>A propos d’un livre </a:t>
            </a:r>
            <a:r>
              <a:rPr lang="fr-FR" dirty="0" smtClean="0"/>
              <a:t>de 1909 qui </a:t>
            </a:r>
            <a:r>
              <a:rPr lang="fr-FR" dirty="0" smtClean="0"/>
              <a:t>dresse </a:t>
            </a:r>
            <a:r>
              <a:rPr lang="fr-FR" dirty="0" smtClean="0"/>
              <a:t>un panorama des </a:t>
            </a:r>
            <a:r>
              <a:rPr lang="fr-FR" dirty="0" smtClean="0"/>
              <a:t>artistes entre </a:t>
            </a:r>
            <a:r>
              <a:rPr lang="fr-FR" dirty="0" smtClean="0"/>
              <a:t>1894 et </a:t>
            </a:r>
            <a:r>
              <a:rPr lang="fr-FR" dirty="0" smtClean="0"/>
              <a:t>1908, à l’idée de chercher qui est juif : </a:t>
            </a:r>
            <a:r>
              <a:rPr lang="fr-FR" dirty="0" smtClean="0"/>
              <a:t>«Cette tâche je la laisse volontiers à la Gestapo</a:t>
            </a:r>
            <a:r>
              <a:rPr lang="fr-FR" dirty="0" smtClean="0"/>
              <a:t>». </a:t>
            </a:r>
            <a:endParaRPr lang="fr-FR" dirty="0"/>
          </a:p>
        </p:txBody>
      </p:sp>
      <p:sp>
        <p:nvSpPr>
          <p:cNvPr id="13" name="TextBox 12"/>
          <p:cNvSpPr txBox="1"/>
          <p:nvPr/>
        </p:nvSpPr>
        <p:spPr>
          <a:xfrm>
            <a:off x="2843808" y="2060848"/>
            <a:ext cx="435312" cy="369332"/>
          </a:xfrm>
          <a:prstGeom prst="rect">
            <a:avLst/>
          </a:prstGeom>
          <a:noFill/>
        </p:spPr>
        <p:txBody>
          <a:bodyPr wrap="none" rtlCol="0">
            <a:spAutoFit/>
          </a:bodyPr>
          <a:lstStyle/>
          <a:p>
            <a:r>
              <a:rPr lang="fr-FR" dirty="0" smtClean="0"/>
              <a:t>vs.</a:t>
            </a:r>
            <a:endParaRPr lang="fr-FR" dirty="0"/>
          </a:p>
        </p:txBody>
      </p:sp>
      <p:pic>
        <p:nvPicPr>
          <p:cNvPr id="2050" name="Picture 2"/>
          <p:cNvPicPr>
            <a:picLocks noChangeAspect="1" noChangeArrowheads="1"/>
          </p:cNvPicPr>
          <p:nvPr/>
        </p:nvPicPr>
        <p:blipFill>
          <a:blip r:embed="rId4" cstate="print"/>
          <a:srcRect/>
          <a:stretch>
            <a:fillRect/>
          </a:stretch>
        </p:blipFill>
        <p:spPr bwMode="auto">
          <a:xfrm>
            <a:off x="539552" y="2636912"/>
            <a:ext cx="1609725" cy="2619375"/>
          </a:xfrm>
          <a:prstGeom prst="rect">
            <a:avLst/>
          </a:prstGeom>
          <a:noFill/>
          <a:ln w="9525">
            <a:noFill/>
            <a:miter lim="800000"/>
            <a:headEnd/>
            <a:tailEnd/>
          </a:ln>
        </p:spPr>
      </p:pic>
      <p:sp>
        <p:nvSpPr>
          <p:cNvPr id="15" name="TextBox 14"/>
          <p:cNvSpPr txBox="1"/>
          <p:nvPr/>
        </p:nvSpPr>
        <p:spPr>
          <a:xfrm>
            <a:off x="2411760" y="3717032"/>
            <a:ext cx="6732240" cy="1200329"/>
          </a:xfrm>
          <a:prstGeom prst="rect">
            <a:avLst/>
          </a:prstGeom>
          <a:noFill/>
        </p:spPr>
        <p:txBody>
          <a:bodyPr wrap="square" rtlCol="0">
            <a:spAutoFit/>
          </a:bodyPr>
          <a:lstStyle/>
          <a:p>
            <a:r>
              <a:rPr lang="fr-FR" dirty="0" smtClean="0"/>
              <a:t>Zweig réclame une «[l]</a:t>
            </a:r>
            <a:r>
              <a:rPr lang="fr-FR" dirty="0" err="1" smtClean="0"/>
              <a:t>iberté</a:t>
            </a:r>
            <a:r>
              <a:rPr lang="fr-FR" dirty="0" smtClean="0"/>
              <a:t> </a:t>
            </a:r>
            <a:r>
              <a:rPr lang="fr-FR" dirty="0" smtClean="0"/>
              <a:t>absolue de choisir parmi les nations, de se considérer partout comme un </a:t>
            </a:r>
            <a:r>
              <a:rPr lang="fr-FR" dirty="0" smtClean="0"/>
              <a:t>hôte actif</a:t>
            </a:r>
            <a:r>
              <a:rPr lang="fr-FR" dirty="0" smtClean="0"/>
              <a:t>, un participant et un médiateur, sentiment supranational d’être affranchi de la folie d’un monde fanatique et </a:t>
            </a:r>
            <a:r>
              <a:rPr lang="fr-FR" dirty="0" smtClean="0"/>
              <a:t>du nationalisme. » (Lettre à Martin Buber)</a:t>
            </a:r>
            <a:endParaRPr lang="fr-FR" dirty="0"/>
          </a:p>
        </p:txBody>
      </p:sp>
      <p:sp>
        <p:nvSpPr>
          <p:cNvPr id="16" name="TextBox 15"/>
          <p:cNvSpPr txBox="1"/>
          <p:nvPr/>
        </p:nvSpPr>
        <p:spPr>
          <a:xfrm>
            <a:off x="539552" y="5469031"/>
            <a:ext cx="6768752" cy="1200329"/>
          </a:xfrm>
          <a:prstGeom prst="rect">
            <a:avLst/>
          </a:prstGeom>
          <a:noFill/>
        </p:spPr>
        <p:txBody>
          <a:bodyPr wrap="square" rtlCol="0">
            <a:spAutoFit/>
          </a:bodyPr>
          <a:lstStyle/>
          <a:p>
            <a:r>
              <a:rPr lang="fr-FR" dirty="0" smtClean="0"/>
              <a:t>« S’il existe un </a:t>
            </a:r>
            <a:r>
              <a:rPr lang="fr-FR" dirty="0" smtClean="0"/>
              <a:t>jour une historiographie équitable, on considérera comme </a:t>
            </a:r>
            <a:r>
              <a:rPr lang="fr-FR" dirty="0" smtClean="0"/>
              <a:t>un grand </a:t>
            </a:r>
            <a:r>
              <a:rPr lang="fr-FR" dirty="0" smtClean="0"/>
              <a:t>mérite de la part des Juifs d’avoir su conserver la raison</a:t>
            </a:r>
            <a:r>
              <a:rPr lang="fr-FR" dirty="0" smtClean="0"/>
              <a:t>, parce </a:t>
            </a:r>
            <a:r>
              <a:rPr lang="fr-FR" dirty="0" smtClean="0"/>
              <a:t>qu’ils ne possédaient pas de </a:t>
            </a:r>
            <a:r>
              <a:rPr lang="fr-FR" dirty="0" smtClean="0"/>
              <a:t>‘patrie’ </a:t>
            </a:r>
            <a:r>
              <a:rPr lang="fr-FR" dirty="0" smtClean="0"/>
              <a:t>en un temps où </a:t>
            </a:r>
            <a:r>
              <a:rPr lang="fr-FR" dirty="0" smtClean="0"/>
              <a:t>le monde </a:t>
            </a:r>
            <a:r>
              <a:rPr lang="fr-FR" dirty="0" smtClean="0"/>
              <a:t>entier s’abandonnait à la folie </a:t>
            </a:r>
            <a:r>
              <a:rPr lang="fr-FR" dirty="0" smtClean="0"/>
              <a:t>patriotique »</a:t>
            </a:r>
            <a:endParaRPr lang="fr-FR" dirty="0"/>
          </a:p>
        </p:txBody>
      </p:sp>
      <p:pic>
        <p:nvPicPr>
          <p:cNvPr id="19" name="Picture 4"/>
          <p:cNvPicPr>
            <a:picLocks noChangeAspect="1" noChangeArrowheads="1"/>
          </p:cNvPicPr>
          <p:nvPr/>
        </p:nvPicPr>
        <p:blipFill>
          <a:blip r:embed="rId5" cstate="print"/>
          <a:srcRect/>
          <a:stretch>
            <a:fillRect/>
          </a:stretch>
        </p:blipFill>
        <p:spPr bwMode="auto">
          <a:xfrm>
            <a:off x="7308304" y="4941168"/>
            <a:ext cx="1622616" cy="165506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404664"/>
            <a:ext cx="6208559" cy="461665"/>
          </a:xfrm>
          <a:prstGeom prst="rect">
            <a:avLst/>
          </a:prstGeom>
          <a:noFill/>
        </p:spPr>
        <p:txBody>
          <a:bodyPr wrap="none" rtlCol="0">
            <a:spAutoFit/>
          </a:bodyPr>
          <a:lstStyle/>
          <a:p>
            <a:r>
              <a:rPr lang="fr-FR" sz="2400" dirty="0" smtClean="0"/>
              <a:t>II – </a:t>
            </a:r>
            <a:r>
              <a:rPr lang="fr-FR" sz="2400" u="sng" dirty="0" smtClean="0"/>
              <a:t>Apolloniens </a:t>
            </a:r>
            <a:r>
              <a:rPr lang="fr-FR" sz="2400" u="sng" dirty="0" smtClean="0"/>
              <a:t>et Mercuriens face à la nostalgie</a:t>
            </a:r>
            <a:endParaRPr lang="fr-FR" sz="2400" u="sng" dirty="0"/>
          </a:p>
        </p:txBody>
      </p:sp>
      <p:pic>
        <p:nvPicPr>
          <p:cNvPr id="10" name="Picture 2" descr="Résultat de recherche d'images pour &quot;yuri slezkine jewish century&quot;"/>
          <p:cNvPicPr>
            <a:picLocks noChangeAspect="1" noChangeArrowheads="1"/>
          </p:cNvPicPr>
          <p:nvPr/>
        </p:nvPicPr>
        <p:blipFill>
          <a:blip r:embed="rId2" cstate="print"/>
          <a:srcRect/>
          <a:stretch>
            <a:fillRect/>
          </a:stretch>
        </p:blipFill>
        <p:spPr bwMode="auto">
          <a:xfrm>
            <a:off x="6876256" y="260648"/>
            <a:ext cx="2032843" cy="3083248"/>
          </a:xfrm>
          <a:prstGeom prst="rect">
            <a:avLst/>
          </a:prstGeom>
          <a:noFill/>
        </p:spPr>
      </p:pic>
      <p:sp>
        <p:nvSpPr>
          <p:cNvPr id="12" name="TextBox 11"/>
          <p:cNvSpPr txBox="1"/>
          <p:nvPr/>
        </p:nvSpPr>
        <p:spPr>
          <a:xfrm>
            <a:off x="539552" y="1052736"/>
            <a:ext cx="5832648" cy="1200329"/>
          </a:xfrm>
          <a:prstGeom prst="rect">
            <a:avLst/>
          </a:prstGeom>
          <a:noFill/>
        </p:spPr>
        <p:txBody>
          <a:bodyPr wrap="square" rtlCol="0">
            <a:spAutoFit/>
          </a:bodyPr>
          <a:lstStyle/>
          <a:p>
            <a:r>
              <a:rPr lang="fr-FR" dirty="0" smtClean="0"/>
              <a:t>Apolloniens : </a:t>
            </a:r>
            <a:r>
              <a:rPr lang="fr-FR" dirty="0" err="1" smtClean="0"/>
              <a:t>attaché.e.s</a:t>
            </a:r>
            <a:r>
              <a:rPr lang="fr-FR" dirty="0" smtClean="0"/>
              <a:t> </a:t>
            </a:r>
            <a:r>
              <a:rPr lang="fr-FR" dirty="0" smtClean="0"/>
              <a:t>à la terre et à la </a:t>
            </a:r>
            <a:r>
              <a:rPr lang="fr-FR" dirty="0" smtClean="0"/>
              <a:t>tribu</a:t>
            </a:r>
          </a:p>
          <a:p>
            <a:r>
              <a:rPr lang="fr-FR" dirty="0" smtClean="0"/>
              <a:t>vs.</a:t>
            </a:r>
          </a:p>
          <a:p>
            <a:r>
              <a:rPr lang="fr-FR" dirty="0" smtClean="0"/>
              <a:t>Mercuriens : les </a:t>
            </a:r>
            <a:r>
              <a:rPr lang="fr-FR" dirty="0" err="1" smtClean="0"/>
              <a:t>descendant.e.s</a:t>
            </a:r>
            <a:r>
              <a:rPr lang="fr-FR" dirty="0" smtClean="0"/>
              <a:t> </a:t>
            </a:r>
            <a:r>
              <a:rPr lang="fr-FR" dirty="0" smtClean="0"/>
              <a:t>du messager Hermès, capables d'échanger leurs différentes formes de capital</a:t>
            </a:r>
            <a:endParaRPr lang="fr-FR" dirty="0"/>
          </a:p>
        </p:txBody>
      </p:sp>
      <p:grpSp>
        <p:nvGrpSpPr>
          <p:cNvPr id="15" name="Group 14"/>
          <p:cNvGrpSpPr/>
          <p:nvPr/>
        </p:nvGrpSpPr>
        <p:grpSpPr>
          <a:xfrm>
            <a:off x="251520" y="2420888"/>
            <a:ext cx="2801555" cy="4041740"/>
            <a:chOff x="251520" y="2420888"/>
            <a:chExt cx="2801555" cy="4041740"/>
          </a:xfrm>
        </p:grpSpPr>
        <p:sp>
          <p:nvSpPr>
            <p:cNvPr id="11" name="TextBox 10"/>
            <p:cNvSpPr txBox="1"/>
            <p:nvPr/>
          </p:nvSpPr>
          <p:spPr>
            <a:xfrm>
              <a:off x="395536" y="6093296"/>
              <a:ext cx="2597506" cy="369332"/>
            </a:xfrm>
            <a:prstGeom prst="rect">
              <a:avLst/>
            </a:prstGeom>
            <a:noFill/>
          </p:spPr>
          <p:txBody>
            <a:bodyPr wrap="none" rtlCol="0">
              <a:spAutoFit/>
            </a:bodyPr>
            <a:lstStyle/>
            <a:p>
              <a:r>
                <a:rPr lang="fr-FR" dirty="0" smtClean="0"/>
                <a:t>Marc Chagall </a:t>
              </a:r>
              <a:r>
                <a:rPr lang="fr-FR" dirty="0" smtClean="0"/>
                <a:t>(1887-1985)</a:t>
              </a:r>
              <a:endParaRPr lang="fr-FR" dirty="0"/>
            </a:p>
          </p:txBody>
        </p:sp>
        <p:pic>
          <p:nvPicPr>
            <p:cNvPr id="13314" name="Picture 2" descr="https://assets.letemps.ch/sites/default/files/styles/lt_inline_right/public/media/2017/11/16/file6xkxsnu63rdtyvc7nav.jpg?itok=oGwKfnuE"/>
            <p:cNvPicPr>
              <a:picLocks noChangeAspect="1" noChangeArrowheads="1"/>
            </p:cNvPicPr>
            <p:nvPr/>
          </p:nvPicPr>
          <p:blipFill>
            <a:blip r:embed="rId3" cstate="print"/>
            <a:srcRect/>
            <a:stretch>
              <a:fillRect/>
            </a:stretch>
          </p:blipFill>
          <p:spPr bwMode="auto">
            <a:xfrm>
              <a:off x="251520" y="2420888"/>
              <a:ext cx="2801555" cy="3647307"/>
            </a:xfrm>
            <a:prstGeom prst="rect">
              <a:avLst/>
            </a:prstGeom>
            <a:noFill/>
          </p:spPr>
        </p:pic>
      </p:grpSp>
      <p:sp>
        <p:nvSpPr>
          <p:cNvPr id="13" name="TextBox 12"/>
          <p:cNvSpPr txBox="1"/>
          <p:nvPr/>
        </p:nvSpPr>
        <p:spPr>
          <a:xfrm>
            <a:off x="3203848" y="2420888"/>
            <a:ext cx="3240360" cy="646331"/>
          </a:xfrm>
          <a:prstGeom prst="rect">
            <a:avLst/>
          </a:prstGeom>
          <a:noFill/>
        </p:spPr>
        <p:txBody>
          <a:bodyPr wrap="square" rtlCol="0">
            <a:spAutoFit/>
          </a:bodyPr>
          <a:lstStyle/>
          <a:p>
            <a:r>
              <a:rPr lang="fr-FR" dirty="0" smtClean="0"/>
              <a:t>Un dépassement de la nostalgie par la poésie ?</a:t>
            </a:r>
            <a:endParaRPr lang="fr-FR" dirty="0"/>
          </a:p>
        </p:txBody>
      </p:sp>
      <p:grpSp>
        <p:nvGrpSpPr>
          <p:cNvPr id="16" name="Group 15"/>
          <p:cNvGrpSpPr/>
          <p:nvPr/>
        </p:nvGrpSpPr>
        <p:grpSpPr>
          <a:xfrm>
            <a:off x="6948264" y="3501008"/>
            <a:ext cx="1985287" cy="3238619"/>
            <a:chOff x="6948264" y="3501008"/>
            <a:chExt cx="1985287" cy="3238619"/>
          </a:xfrm>
        </p:grpSpPr>
        <p:sp>
          <p:nvSpPr>
            <p:cNvPr id="5" name="TextBox 4"/>
            <p:cNvSpPr txBox="1"/>
            <p:nvPr/>
          </p:nvSpPr>
          <p:spPr>
            <a:xfrm>
              <a:off x="6948264" y="6093296"/>
              <a:ext cx="1985287" cy="646331"/>
            </a:xfrm>
            <a:prstGeom prst="rect">
              <a:avLst/>
            </a:prstGeom>
            <a:noFill/>
          </p:spPr>
          <p:txBody>
            <a:bodyPr wrap="none" rtlCol="0">
              <a:spAutoFit/>
            </a:bodyPr>
            <a:lstStyle/>
            <a:p>
              <a:pPr algn="ctr"/>
              <a:r>
                <a:rPr lang="fr-FR" dirty="0" smtClean="0"/>
                <a:t>Emmanuel Levinas</a:t>
              </a:r>
              <a:endParaRPr lang="fr-FR" dirty="0" smtClean="0"/>
            </a:p>
            <a:p>
              <a:pPr algn="ctr"/>
              <a:r>
                <a:rPr lang="fr-FR" dirty="0" smtClean="0"/>
                <a:t>(</a:t>
              </a:r>
              <a:r>
                <a:rPr lang="fr-FR" dirty="0" smtClean="0"/>
                <a:t>1906-1995)</a:t>
              </a:r>
              <a:endParaRPr lang="fr-FR" dirty="0"/>
            </a:p>
          </p:txBody>
        </p:sp>
        <p:pic>
          <p:nvPicPr>
            <p:cNvPr id="14" name="Picture 2" descr="Résultat de recherche d'images"/>
            <p:cNvPicPr>
              <a:picLocks noChangeAspect="1" noChangeArrowheads="1"/>
            </p:cNvPicPr>
            <p:nvPr/>
          </p:nvPicPr>
          <p:blipFill>
            <a:blip r:embed="rId4" cstate="print"/>
            <a:srcRect/>
            <a:stretch>
              <a:fillRect/>
            </a:stretch>
          </p:blipFill>
          <p:spPr bwMode="auto">
            <a:xfrm>
              <a:off x="7020272" y="3501008"/>
              <a:ext cx="1800200" cy="2585743"/>
            </a:xfrm>
            <a:prstGeom prst="rect">
              <a:avLst/>
            </a:prstGeom>
            <a:noFill/>
          </p:spPr>
        </p:pic>
      </p:grpSp>
      <p:sp>
        <p:nvSpPr>
          <p:cNvPr id="17" name="Rectangle 16"/>
          <p:cNvSpPr/>
          <p:nvPr/>
        </p:nvSpPr>
        <p:spPr>
          <a:xfrm>
            <a:off x="3275856" y="3501008"/>
            <a:ext cx="3672408" cy="2862322"/>
          </a:xfrm>
          <a:prstGeom prst="rect">
            <a:avLst/>
          </a:prstGeom>
        </p:spPr>
        <p:txBody>
          <a:bodyPr wrap="square">
            <a:spAutoFit/>
          </a:bodyPr>
          <a:lstStyle/>
          <a:p>
            <a:r>
              <a:rPr lang="fr-FR" dirty="0" smtClean="0"/>
              <a:t>Un mythe vu comme ressource :</a:t>
            </a:r>
          </a:p>
          <a:p>
            <a:r>
              <a:rPr lang="fr-FR" dirty="0" smtClean="0"/>
              <a:t> « C’est </a:t>
            </a:r>
            <a:r>
              <a:rPr lang="fr-FR" dirty="0" smtClean="0"/>
              <a:t>sur la Terre, parmi les hommes, que se déroule ainsi</a:t>
            </a:r>
            <a:br>
              <a:rPr lang="fr-FR" dirty="0" smtClean="0"/>
            </a:br>
            <a:r>
              <a:rPr lang="fr-FR" dirty="0" smtClean="0"/>
              <a:t>l’aventure de l’esprit; le traumatisme que fut </a:t>
            </a:r>
            <a:r>
              <a:rPr lang="fr-FR" b="1" dirty="0" smtClean="0"/>
              <a:t>mon</a:t>
            </a:r>
            <a:r>
              <a:rPr lang="fr-FR" dirty="0" smtClean="0"/>
              <a:t> </a:t>
            </a:r>
            <a:r>
              <a:rPr lang="fr-FR" dirty="0" smtClean="0"/>
              <a:t>esclavage en </a:t>
            </a:r>
            <a:r>
              <a:rPr lang="fr-FR" dirty="0" smtClean="0"/>
              <a:t>pays d’Égypte constitue mon humanité même – ce qui </a:t>
            </a:r>
            <a:r>
              <a:rPr lang="fr-FR" dirty="0" smtClean="0"/>
              <a:t>me rapproche </a:t>
            </a:r>
            <a:r>
              <a:rPr lang="fr-FR" dirty="0" smtClean="0"/>
              <a:t>d’emblée de </a:t>
            </a:r>
            <a:r>
              <a:rPr lang="fr-FR" b="1" dirty="0" smtClean="0"/>
              <a:t>tous les prolétaires</a:t>
            </a:r>
            <a:r>
              <a:rPr lang="fr-FR" dirty="0" smtClean="0"/>
              <a:t>, de </a:t>
            </a:r>
            <a:r>
              <a:rPr lang="fr-FR" b="1" dirty="0" smtClean="0"/>
              <a:t>tous les miséreux</a:t>
            </a:r>
            <a:r>
              <a:rPr lang="fr-FR" dirty="0" smtClean="0"/>
              <a:t>, de </a:t>
            </a:r>
            <a:r>
              <a:rPr lang="fr-FR" b="1" dirty="0" smtClean="0"/>
              <a:t>tous les persécutés </a:t>
            </a:r>
            <a:r>
              <a:rPr lang="fr-FR" dirty="0" smtClean="0"/>
              <a:t>de la </a:t>
            </a:r>
            <a:r>
              <a:rPr lang="fr-FR" dirty="0" smtClean="0"/>
              <a:t>Terre.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2996952"/>
            <a:ext cx="1775294" cy="646331"/>
          </a:xfrm>
          <a:prstGeom prst="rect">
            <a:avLst/>
          </a:prstGeom>
        </p:spPr>
        <p:txBody>
          <a:bodyPr wrap="none">
            <a:spAutoFit/>
          </a:bodyPr>
          <a:lstStyle/>
          <a:p>
            <a:pPr algn="ctr"/>
            <a:r>
              <a:rPr lang="fr-FR" dirty="0" smtClean="0"/>
              <a:t>Rosa Luxemburg </a:t>
            </a:r>
            <a:endParaRPr lang="fr-FR" dirty="0" smtClean="0"/>
          </a:p>
          <a:p>
            <a:pPr algn="ctr"/>
            <a:r>
              <a:rPr lang="fr-FR" dirty="0" smtClean="0"/>
              <a:t>(</a:t>
            </a:r>
            <a:r>
              <a:rPr lang="fr-FR" dirty="0" smtClean="0"/>
              <a:t>1871–1919)</a:t>
            </a:r>
            <a:endParaRPr lang="fr-FR" dirty="0"/>
          </a:p>
        </p:txBody>
      </p:sp>
      <p:pic>
        <p:nvPicPr>
          <p:cNvPr id="4" name="Picture 4" descr="Résultat de recherche d'images pour &quot;Rosa Luxemburg (1871–1919)&quot;"/>
          <p:cNvPicPr>
            <a:picLocks noChangeAspect="1" noChangeArrowheads="1"/>
          </p:cNvPicPr>
          <p:nvPr/>
        </p:nvPicPr>
        <p:blipFill>
          <a:blip r:embed="rId2" cstate="print"/>
          <a:srcRect/>
          <a:stretch>
            <a:fillRect/>
          </a:stretch>
        </p:blipFill>
        <p:spPr bwMode="auto">
          <a:xfrm>
            <a:off x="395536" y="332656"/>
            <a:ext cx="1905000" cy="2619375"/>
          </a:xfrm>
          <a:prstGeom prst="rect">
            <a:avLst/>
          </a:prstGeom>
          <a:noFill/>
        </p:spPr>
      </p:pic>
      <p:sp>
        <p:nvSpPr>
          <p:cNvPr id="5" name="TextBox 4"/>
          <p:cNvSpPr txBox="1"/>
          <p:nvPr/>
        </p:nvSpPr>
        <p:spPr>
          <a:xfrm>
            <a:off x="2411760" y="260648"/>
            <a:ext cx="5677003" cy="923330"/>
          </a:xfrm>
          <a:prstGeom prst="rect">
            <a:avLst/>
          </a:prstGeom>
          <a:noFill/>
        </p:spPr>
        <p:txBody>
          <a:bodyPr wrap="none" rtlCol="0">
            <a:spAutoFit/>
          </a:bodyPr>
          <a:lstStyle/>
          <a:p>
            <a:r>
              <a:rPr lang="fr-FR" dirty="0" smtClean="0"/>
              <a:t>« Je </a:t>
            </a:r>
            <a:r>
              <a:rPr lang="fr-FR" dirty="0" smtClean="0"/>
              <a:t>me sens chez moi partout dans le monde,</a:t>
            </a:r>
            <a:br>
              <a:rPr lang="fr-FR" dirty="0" smtClean="0"/>
            </a:br>
            <a:r>
              <a:rPr lang="fr-FR" dirty="0" smtClean="0"/>
              <a:t>du moment qu’il y a des nuages, des oiseaux et des larmes</a:t>
            </a:r>
            <a:br>
              <a:rPr lang="fr-FR" dirty="0" smtClean="0"/>
            </a:br>
            <a:r>
              <a:rPr lang="fr-FR" dirty="0" smtClean="0"/>
              <a:t>humaines. » </a:t>
            </a:r>
            <a:endParaRPr lang="fr-FR" dirty="0"/>
          </a:p>
        </p:txBody>
      </p:sp>
      <p:sp>
        <p:nvSpPr>
          <p:cNvPr id="6" name="TextBox 5"/>
          <p:cNvSpPr txBox="1"/>
          <p:nvPr/>
        </p:nvSpPr>
        <p:spPr>
          <a:xfrm>
            <a:off x="2411760" y="1113711"/>
            <a:ext cx="3725507" cy="369332"/>
          </a:xfrm>
          <a:prstGeom prst="rect">
            <a:avLst/>
          </a:prstGeom>
          <a:noFill/>
        </p:spPr>
        <p:txBody>
          <a:bodyPr wrap="none" rtlCol="0">
            <a:spAutoFit/>
          </a:bodyPr>
          <a:lstStyle/>
          <a:p>
            <a:r>
              <a:rPr lang="fr-FR" dirty="0" smtClean="0"/>
              <a:t>Refus de toute forme de nationalisme</a:t>
            </a:r>
            <a:endParaRPr lang="fr-FR" dirty="0"/>
          </a:p>
        </p:txBody>
      </p:sp>
      <p:sp>
        <p:nvSpPr>
          <p:cNvPr id="7" name="TextBox 6"/>
          <p:cNvSpPr txBox="1"/>
          <p:nvPr/>
        </p:nvSpPr>
        <p:spPr>
          <a:xfrm>
            <a:off x="2411760" y="1412776"/>
            <a:ext cx="6044090" cy="369332"/>
          </a:xfrm>
          <a:prstGeom prst="rect">
            <a:avLst/>
          </a:prstGeom>
          <a:noFill/>
        </p:spPr>
        <p:txBody>
          <a:bodyPr wrap="none" rtlCol="0">
            <a:spAutoFit/>
          </a:bodyPr>
          <a:lstStyle/>
          <a:p>
            <a:r>
              <a:rPr lang="fr-FR" dirty="0" smtClean="0"/>
              <a:t>… et même du </a:t>
            </a:r>
            <a:r>
              <a:rPr lang="fr-FR" dirty="0" smtClean="0"/>
              <a:t>sionisme (pas de nostalgie pour « </a:t>
            </a:r>
            <a:r>
              <a:rPr lang="fr-FR" dirty="0" err="1" smtClean="0"/>
              <a:t>Eretz</a:t>
            </a:r>
            <a:r>
              <a:rPr lang="fr-FR" dirty="0" smtClean="0"/>
              <a:t> </a:t>
            </a:r>
            <a:r>
              <a:rPr lang="fr-FR" dirty="0" err="1" smtClean="0"/>
              <a:t>Israel</a:t>
            </a:r>
            <a:r>
              <a:rPr lang="fr-FR" dirty="0" smtClean="0"/>
              <a:t> »)</a:t>
            </a:r>
            <a:endParaRPr lang="fr-FR" dirty="0"/>
          </a:p>
        </p:txBody>
      </p:sp>
      <p:sp>
        <p:nvSpPr>
          <p:cNvPr id="8" name="Rectangle 7"/>
          <p:cNvSpPr/>
          <p:nvPr/>
        </p:nvSpPr>
        <p:spPr>
          <a:xfrm>
            <a:off x="2411760" y="1844824"/>
            <a:ext cx="4896544" cy="3139321"/>
          </a:xfrm>
          <a:prstGeom prst="rect">
            <a:avLst/>
          </a:prstGeom>
        </p:spPr>
        <p:txBody>
          <a:bodyPr wrap="square">
            <a:spAutoFit/>
          </a:bodyPr>
          <a:lstStyle/>
          <a:p>
            <a:r>
              <a:rPr lang="fr-FR" dirty="0" smtClean="0"/>
              <a:t>« J’étais </a:t>
            </a:r>
            <a:r>
              <a:rPr lang="fr-FR" dirty="0" smtClean="0"/>
              <a:t>encore au lycée lorsque parut cette brochure </a:t>
            </a:r>
            <a:r>
              <a:rPr lang="fr-FR" dirty="0" smtClean="0"/>
              <a:t>succincte [</a:t>
            </a:r>
            <a:r>
              <a:rPr lang="fr-FR" i="1" dirty="0" smtClean="0"/>
              <a:t>L’État des Juifs</a:t>
            </a:r>
            <a:r>
              <a:rPr lang="fr-FR" dirty="0" smtClean="0"/>
              <a:t>], qui avait la force de pénétration d’un </a:t>
            </a:r>
            <a:r>
              <a:rPr lang="fr-FR" dirty="0" smtClean="0"/>
              <a:t>coin d’acier</a:t>
            </a:r>
            <a:r>
              <a:rPr lang="fr-FR" dirty="0" smtClean="0"/>
              <a:t>, mais je me souviens bien de l’ahurissement général et </a:t>
            </a:r>
            <a:r>
              <a:rPr lang="fr-FR" dirty="0" smtClean="0"/>
              <a:t>du dépit </a:t>
            </a:r>
            <a:r>
              <a:rPr lang="fr-FR" dirty="0" smtClean="0"/>
              <a:t>de la bourgeoisie juive de Vienne. Quelle mouche, </a:t>
            </a:r>
            <a:r>
              <a:rPr lang="fr-FR" dirty="0" smtClean="0"/>
              <a:t>disait-on avec </a:t>
            </a:r>
            <a:r>
              <a:rPr lang="fr-FR" dirty="0" smtClean="0"/>
              <a:t>hargne dans ces milieux, a donc piqué cet écrivain </a:t>
            </a:r>
            <a:r>
              <a:rPr lang="fr-FR" dirty="0" smtClean="0"/>
              <a:t>d’habitude si </a:t>
            </a:r>
            <a:r>
              <a:rPr lang="fr-FR" dirty="0" smtClean="0"/>
              <a:t>spirituel et intelligent, si cultivé? Quelle sottise </a:t>
            </a:r>
            <a:r>
              <a:rPr lang="fr-FR" dirty="0" smtClean="0"/>
              <a:t>commet-il et </a:t>
            </a:r>
            <a:r>
              <a:rPr lang="fr-FR" dirty="0" smtClean="0"/>
              <a:t>se met-il à écrire? Pourquoi irions-nous en Palestine? </a:t>
            </a:r>
            <a:r>
              <a:rPr lang="fr-FR" dirty="0" smtClean="0"/>
              <a:t>Notre langue</a:t>
            </a:r>
            <a:r>
              <a:rPr lang="fr-FR" dirty="0" smtClean="0"/>
              <a:t>, c’est l’allemand et non pas l’hébreu, notre patrie </a:t>
            </a:r>
            <a:r>
              <a:rPr lang="fr-FR" dirty="0" smtClean="0"/>
              <a:t>cette belle </a:t>
            </a:r>
            <a:r>
              <a:rPr lang="fr-FR" dirty="0" smtClean="0"/>
              <a:t>Autriche</a:t>
            </a:r>
            <a:r>
              <a:rPr lang="fr-FR" dirty="0" smtClean="0"/>
              <a:t>. » </a:t>
            </a:r>
            <a:endParaRPr lang="fr-FR" dirty="0"/>
          </a:p>
        </p:txBody>
      </p:sp>
      <p:grpSp>
        <p:nvGrpSpPr>
          <p:cNvPr id="14" name="Group 13"/>
          <p:cNvGrpSpPr/>
          <p:nvPr/>
        </p:nvGrpSpPr>
        <p:grpSpPr>
          <a:xfrm>
            <a:off x="395536" y="3718773"/>
            <a:ext cx="1944216" cy="3094603"/>
            <a:chOff x="395536" y="3718773"/>
            <a:chExt cx="1944216" cy="3094603"/>
          </a:xfrm>
        </p:grpSpPr>
        <p:sp>
          <p:nvSpPr>
            <p:cNvPr id="12" name="TextBox 11"/>
            <p:cNvSpPr txBox="1"/>
            <p:nvPr/>
          </p:nvSpPr>
          <p:spPr>
            <a:xfrm>
              <a:off x="539553" y="6167045"/>
              <a:ext cx="1656183" cy="646331"/>
            </a:xfrm>
            <a:prstGeom prst="rect">
              <a:avLst/>
            </a:prstGeom>
            <a:noFill/>
          </p:spPr>
          <p:txBody>
            <a:bodyPr wrap="square" rtlCol="0">
              <a:spAutoFit/>
            </a:bodyPr>
            <a:lstStyle/>
            <a:p>
              <a:pPr algn="ctr"/>
              <a:r>
                <a:rPr lang="de-DE" dirty="0" smtClean="0"/>
                <a:t>Hannah Arendt</a:t>
              </a:r>
            </a:p>
            <a:p>
              <a:pPr algn="ctr"/>
              <a:r>
                <a:rPr lang="de-DE" dirty="0" smtClean="0"/>
                <a:t>(</a:t>
              </a:r>
              <a:r>
                <a:rPr lang="de-DE" dirty="0" smtClean="0"/>
                <a:t>1906–1975</a:t>
              </a:r>
              <a:r>
                <a:rPr lang="de-DE" dirty="0" smtClean="0"/>
                <a:t>)</a:t>
              </a:r>
              <a:endParaRPr lang="fr-FR" dirty="0"/>
            </a:p>
          </p:txBody>
        </p:sp>
        <p:pic>
          <p:nvPicPr>
            <p:cNvPr id="13" name="Picture 2"/>
            <p:cNvPicPr>
              <a:picLocks noChangeAspect="1" noChangeArrowheads="1"/>
            </p:cNvPicPr>
            <p:nvPr/>
          </p:nvPicPr>
          <p:blipFill>
            <a:blip r:embed="rId3" cstate="print"/>
            <a:srcRect/>
            <a:stretch>
              <a:fillRect/>
            </a:stretch>
          </p:blipFill>
          <p:spPr bwMode="auto">
            <a:xfrm>
              <a:off x="395536" y="3718773"/>
              <a:ext cx="1944216" cy="2431609"/>
            </a:xfrm>
            <a:prstGeom prst="rect">
              <a:avLst/>
            </a:prstGeom>
            <a:noFill/>
            <a:ln w="9525">
              <a:noFill/>
              <a:miter lim="800000"/>
              <a:headEnd/>
              <a:tailEnd/>
            </a:ln>
          </p:spPr>
        </p:pic>
      </p:grpSp>
      <p:sp>
        <p:nvSpPr>
          <p:cNvPr id="15" name="Rectangle 14"/>
          <p:cNvSpPr/>
          <p:nvPr/>
        </p:nvSpPr>
        <p:spPr>
          <a:xfrm>
            <a:off x="2448272" y="5013176"/>
            <a:ext cx="6516216" cy="1754326"/>
          </a:xfrm>
          <a:prstGeom prst="rect">
            <a:avLst/>
          </a:prstGeom>
        </p:spPr>
        <p:txBody>
          <a:bodyPr wrap="square">
            <a:spAutoFit/>
          </a:bodyPr>
          <a:lstStyle/>
          <a:p>
            <a:r>
              <a:rPr lang="fr-FR" dirty="0" smtClean="0"/>
              <a:t>Lettre à </a:t>
            </a:r>
            <a:r>
              <a:rPr lang="fr-FR" dirty="0" err="1" smtClean="0"/>
              <a:t>Gershom</a:t>
            </a:r>
            <a:r>
              <a:rPr lang="fr-FR" dirty="0" smtClean="0"/>
              <a:t> </a:t>
            </a:r>
            <a:r>
              <a:rPr lang="fr-FR" dirty="0" smtClean="0"/>
              <a:t>Scholem </a:t>
            </a:r>
            <a:r>
              <a:rPr lang="fr-FR" dirty="0" smtClean="0"/>
              <a:t>qui lui </a:t>
            </a:r>
            <a:r>
              <a:rPr lang="fr-FR" dirty="0" smtClean="0"/>
              <a:t>reprochait de manquer d’amour pour </a:t>
            </a:r>
            <a:r>
              <a:rPr lang="fr-FR" dirty="0" smtClean="0"/>
              <a:t>le peuple juif en Israël : « Vous avez </a:t>
            </a:r>
            <a:r>
              <a:rPr lang="fr-FR" dirty="0" smtClean="0"/>
              <a:t>tout à fait raison: je n’ai </a:t>
            </a:r>
            <a:r>
              <a:rPr lang="fr-FR" dirty="0" smtClean="0"/>
              <a:t>jamais ˈaiméˈ </a:t>
            </a:r>
            <a:r>
              <a:rPr lang="fr-FR" dirty="0" smtClean="0"/>
              <a:t>de toute ma </a:t>
            </a:r>
            <a:r>
              <a:rPr lang="fr-FR" dirty="0" smtClean="0"/>
              <a:t>vie quelque </a:t>
            </a:r>
            <a:r>
              <a:rPr lang="fr-FR" dirty="0" smtClean="0"/>
              <a:t>peuple ou quelque collectivité que ce soit – ni le </a:t>
            </a:r>
            <a:r>
              <a:rPr lang="fr-FR" dirty="0" smtClean="0"/>
              <a:t>peuple allemand</a:t>
            </a:r>
            <a:r>
              <a:rPr lang="fr-FR" dirty="0" smtClean="0"/>
              <a:t>, ni le peuple français, ni le peuple américain, ni </a:t>
            </a:r>
            <a:r>
              <a:rPr lang="fr-FR" dirty="0" smtClean="0"/>
              <a:t>la classe </a:t>
            </a:r>
            <a:r>
              <a:rPr lang="fr-FR" dirty="0" smtClean="0"/>
              <a:t>ouvrière […]. Je n’aime effectivement que mes </a:t>
            </a:r>
            <a:r>
              <a:rPr lang="fr-FR" dirty="0" smtClean="0"/>
              <a:t>amis. » (1964)</a:t>
            </a:r>
            <a:endParaRPr lang="fr-FR" dirty="0"/>
          </a:p>
        </p:txBody>
      </p:sp>
      <p:grpSp>
        <p:nvGrpSpPr>
          <p:cNvPr id="17" name="Group 16"/>
          <p:cNvGrpSpPr/>
          <p:nvPr/>
        </p:nvGrpSpPr>
        <p:grpSpPr>
          <a:xfrm>
            <a:off x="7308304" y="1844824"/>
            <a:ext cx="1616946" cy="2806571"/>
            <a:chOff x="7308304" y="1844824"/>
            <a:chExt cx="1616946" cy="2806571"/>
          </a:xfrm>
        </p:grpSpPr>
        <p:pic>
          <p:nvPicPr>
            <p:cNvPr id="11" name="Picture 2"/>
            <p:cNvPicPr>
              <a:picLocks noChangeAspect="1" noChangeArrowheads="1"/>
            </p:cNvPicPr>
            <p:nvPr/>
          </p:nvPicPr>
          <p:blipFill>
            <a:blip r:embed="rId4" cstate="print"/>
            <a:srcRect/>
            <a:stretch>
              <a:fillRect/>
            </a:stretch>
          </p:blipFill>
          <p:spPr bwMode="auto">
            <a:xfrm>
              <a:off x="7308304" y="1844824"/>
              <a:ext cx="1616946" cy="2160240"/>
            </a:xfrm>
            <a:prstGeom prst="rect">
              <a:avLst/>
            </a:prstGeom>
            <a:noFill/>
            <a:ln w="9525">
              <a:noFill/>
              <a:miter lim="800000"/>
              <a:headEnd/>
              <a:tailEnd/>
            </a:ln>
          </p:spPr>
        </p:pic>
        <p:sp>
          <p:nvSpPr>
            <p:cNvPr id="16" name="TextBox 15"/>
            <p:cNvSpPr txBox="1"/>
            <p:nvPr/>
          </p:nvSpPr>
          <p:spPr>
            <a:xfrm>
              <a:off x="7452320" y="4005064"/>
              <a:ext cx="1373133" cy="646331"/>
            </a:xfrm>
            <a:prstGeom prst="rect">
              <a:avLst/>
            </a:prstGeom>
            <a:noFill/>
          </p:spPr>
          <p:txBody>
            <a:bodyPr wrap="none" rtlCol="0">
              <a:spAutoFit/>
            </a:bodyPr>
            <a:lstStyle/>
            <a:p>
              <a:pPr algn="ctr"/>
              <a:r>
                <a:rPr lang="fr-FR" dirty="0" smtClean="0"/>
                <a:t>Stefan </a:t>
              </a:r>
              <a:r>
                <a:rPr lang="fr-FR" dirty="0" smtClean="0"/>
                <a:t>Zweig</a:t>
              </a:r>
            </a:p>
            <a:p>
              <a:pPr algn="ctr"/>
              <a:r>
                <a:rPr lang="fr-FR" dirty="0" smtClean="0"/>
                <a:t>(1881-1942)</a:t>
              </a:r>
              <a:endParaRPr lang="fr-F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700808"/>
            <a:ext cx="4712893" cy="369332"/>
          </a:xfrm>
          <a:prstGeom prst="rect">
            <a:avLst/>
          </a:prstGeom>
          <a:noFill/>
        </p:spPr>
        <p:txBody>
          <a:bodyPr wrap="none" rtlCol="0">
            <a:spAutoFit/>
          </a:bodyPr>
          <a:lstStyle/>
          <a:p>
            <a:r>
              <a:rPr lang="fr-FR" b="1" dirty="0" smtClean="0"/>
              <a:t>Autres </a:t>
            </a:r>
            <a:r>
              <a:rPr lang="fr-FR" b="1" dirty="0" smtClean="0"/>
              <a:t>« Mercuriens » </a:t>
            </a:r>
            <a:r>
              <a:rPr lang="fr-FR" b="1" dirty="0" smtClean="0"/>
              <a:t>sans nostalgie, les </a:t>
            </a:r>
            <a:r>
              <a:rPr lang="fr-FR" b="1" dirty="0" err="1" smtClean="0"/>
              <a:t>Roms</a:t>
            </a:r>
            <a:r>
              <a:rPr lang="fr-FR" b="1" dirty="0" smtClean="0"/>
              <a:t>.</a:t>
            </a:r>
            <a:endParaRPr lang="fr-FR" b="1" dirty="0"/>
          </a:p>
        </p:txBody>
      </p:sp>
      <p:pic>
        <p:nvPicPr>
          <p:cNvPr id="3" name="Picture 1"/>
          <p:cNvPicPr>
            <a:picLocks noChangeAspect="1" noChangeArrowheads="1"/>
          </p:cNvPicPr>
          <p:nvPr/>
        </p:nvPicPr>
        <p:blipFill>
          <a:blip r:embed="rId2" cstate="print"/>
          <a:srcRect/>
          <a:stretch>
            <a:fillRect/>
          </a:stretch>
        </p:blipFill>
        <p:spPr bwMode="auto">
          <a:xfrm>
            <a:off x="395536" y="2204864"/>
            <a:ext cx="2583691" cy="1728192"/>
          </a:xfrm>
          <a:prstGeom prst="rect">
            <a:avLst/>
          </a:prstGeom>
          <a:noFill/>
          <a:ln w="9525">
            <a:noFill/>
            <a:miter lim="800000"/>
            <a:headEnd/>
            <a:tailEnd/>
          </a:ln>
        </p:spPr>
      </p:pic>
      <p:sp>
        <p:nvSpPr>
          <p:cNvPr id="4" name="TextBox 3"/>
          <p:cNvSpPr txBox="1"/>
          <p:nvPr/>
        </p:nvSpPr>
        <p:spPr>
          <a:xfrm>
            <a:off x="3059832" y="2311712"/>
            <a:ext cx="3024336" cy="1477328"/>
          </a:xfrm>
          <a:prstGeom prst="rect">
            <a:avLst/>
          </a:prstGeom>
          <a:noFill/>
        </p:spPr>
        <p:txBody>
          <a:bodyPr wrap="square" rtlCol="0">
            <a:spAutoFit/>
          </a:bodyPr>
          <a:lstStyle/>
          <a:p>
            <a:r>
              <a:rPr lang="fr-FR" dirty="0" smtClean="0"/>
              <a:t>- 15 millions de personnes</a:t>
            </a:r>
          </a:p>
          <a:p>
            <a:r>
              <a:rPr lang="fr-FR" dirty="0" smtClean="0"/>
              <a:t>- Seul </a:t>
            </a:r>
            <a:r>
              <a:rPr lang="fr-FR" dirty="0" smtClean="0"/>
              <a:t>peuple sans revendication </a:t>
            </a:r>
            <a:r>
              <a:rPr lang="fr-FR" dirty="0" smtClean="0"/>
              <a:t>territoriale</a:t>
            </a:r>
            <a:endParaRPr lang="fr-FR" dirty="0" smtClean="0"/>
          </a:p>
          <a:p>
            <a:r>
              <a:rPr lang="fr-FR" dirty="0" smtClean="0"/>
              <a:t>(à comparer aux Arméniens ou aux Kurdes)</a:t>
            </a:r>
            <a:endParaRPr lang="fr-FR" dirty="0"/>
          </a:p>
        </p:txBody>
      </p:sp>
      <p:pic>
        <p:nvPicPr>
          <p:cNvPr id="5" name="Picture 3" descr="Résultat de recherche d'images pour &quot;serge klarsfeld&quot;"/>
          <p:cNvPicPr>
            <a:picLocks noChangeAspect="1" noChangeArrowheads="1"/>
          </p:cNvPicPr>
          <p:nvPr/>
        </p:nvPicPr>
        <p:blipFill>
          <a:blip r:embed="rId3" cstate="print"/>
          <a:srcRect l="8511" r="10638"/>
          <a:stretch>
            <a:fillRect/>
          </a:stretch>
        </p:blipFill>
        <p:spPr bwMode="auto">
          <a:xfrm>
            <a:off x="6156176" y="2492896"/>
            <a:ext cx="2736304" cy="1903712"/>
          </a:xfrm>
          <a:prstGeom prst="rect">
            <a:avLst/>
          </a:prstGeom>
          <a:noFill/>
        </p:spPr>
      </p:pic>
      <p:sp>
        <p:nvSpPr>
          <p:cNvPr id="6" name="TextBox 5"/>
          <p:cNvSpPr txBox="1"/>
          <p:nvPr/>
        </p:nvSpPr>
        <p:spPr>
          <a:xfrm>
            <a:off x="395536" y="4293096"/>
            <a:ext cx="3744416" cy="2031325"/>
          </a:xfrm>
          <a:prstGeom prst="rect">
            <a:avLst/>
          </a:prstGeom>
          <a:noFill/>
        </p:spPr>
        <p:txBody>
          <a:bodyPr wrap="square" rtlCol="0">
            <a:spAutoFit/>
          </a:bodyPr>
          <a:lstStyle/>
          <a:p>
            <a:r>
              <a:rPr lang="fr-FR" dirty="0" smtClean="0"/>
              <a:t>Rostock, 1992 - « Le </a:t>
            </a:r>
            <a:r>
              <a:rPr lang="fr-FR" dirty="0" smtClean="0"/>
              <a:t>succès n’est pas obligatoirement au rendez-vous de </a:t>
            </a:r>
            <a:r>
              <a:rPr lang="fr-FR" dirty="0" smtClean="0"/>
              <a:t>l’histoire, mais </a:t>
            </a:r>
            <a:r>
              <a:rPr lang="fr-FR" dirty="0" smtClean="0"/>
              <a:t>si nous ne participons pas nous-mêmes, Juifs, enfants </a:t>
            </a:r>
            <a:r>
              <a:rPr lang="fr-FR" dirty="0" smtClean="0"/>
              <a:t>de déportés</a:t>
            </a:r>
            <a:r>
              <a:rPr lang="fr-FR" dirty="0" smtClean="0"/>
              <a:t>, à ce combat, ce serait une désertion sur le champ de </a:t>
            </a:r>
            <a:r>
              <a:rPr lang="fr-FR" dirty="0" smtClean="0"/>
              <a:t>la bataille </a:t>
            </a:r>
            <a:r>
              <a:rPr lang="fr-FR" dirty="0" smtClean="0"/>
              <a:t>de la mémoire</a:t>
            </a:r>
            <a:r>
              <a:rPr lang="fr-FR" dirty="0" smtClean="0"/>
              <a:t>. » (2015)</a:t>
            </a:r>
            <a:endParaRPr lang="fr-FR" dirty="0"/>
          </a:p>
        </p:txBody>
      </p:sp>
      <p:sp>
        <p:nvSpPr>
          <p:cNvPr id="7" name="TextBox 6"/>
          <p:cNvSpPr txBox="1"/>
          <p:nvPr/>
        </p:nvSpPr>
        <p:spPr>
          <a:xfrm>
            <a:off x="4067944" y="4566027"/>
            <a:ext cx="5076056" cy="2031325"/>
          </a:xfrm>
          <a:prstGeom prst="rect">
            <a:avLst/>
          </a:prstGeom>
          <a:noFill/>
        </p:spPr>
        <p:txBody>
          <a:bodyPr wrap="square" rtlCol="0">
            <a:spAutoFit/>
          </a:bodyPr>
          <a:lstStyle/>
          <a:p>
            <a:r>
              <a:rPr lang="fr-FR" dirty="0" smtClean="0"/>
              <a:t>« Il s’agi[</a:t>
            </a:r>
            <a:r>
              <a:rPr lang="fr-FR" dirty="0" err="1" smtClean="0"/>
              <a:t>ssai</a:t>
            </a:r>
            <a:r>
              <a:rPr lang="fr-FR" dirty="0" smtClean="0"/>
              <a:t>]t </a:t>
            </a:r>
            <a:r>
              <a:rPr lang="fr-FR" dirty="0" smtClean="0"/>
              <a:t>du premier rassemblement juif à Rostock depuis la </a:t>
            </a:r>
            <a:r>
              <a:rPr lang="fr-FR" dirty="0" smtClean="0"/>
              <a:t>Nuit de </a:t>
            </a:r>
            <a:r>
              <a:rPr lang="fr-FR" dirty="0" smtClean="0"/>
              <a:t>Cristal, le 9 novembre 1938. Non plus des Juifs regroupés </a:t>
            </a:r>
            <a:r>
              <a:rPr lang="fr-FR" dirty="0" smtClean="0"/>
              <a:t>par la </a:t>
            </a:r>
            <a:r>
              <a:rPr lang="fr-FR" dirty="0" smtClean="0"/>
              <a:t>police pour marcher vers les KZ, mais des Juifs montrant </a:t>
            </a:r>
            <a:r>
              <a:rPr lang="fr-FR" dirty="0" smtClean="0"/>
              <a:t>sans complexe </a:t>
            </a:r>
            <a:r>
              <a:rPr lang="fr-FR" dirty="0" smtClean="0"/>
              <a:t>aux Allemands le chemin à prendre pour ne pas </a:t>
            </a:r>
            <a:r>
              <a:rPr lang="fr-FR" dirty="0" smtClean="0"/>
              <a:t>remettre les </a:t>
            </a:r>
            <a:r>
              <a:rPr lang="fr-FR" dirty="0" smtClean="0"/>
              <a:t>pieds dans les empreintes des bottes des </a:t>
            </a:r>
            <a:r>
              <a:rPr lang="fr-FR" dirty="0" smtClean="0"/>
              <a:t>nazis. »</a:t>
            </a:r>
            <a:endParaRPr lang="fr-FR" dirty="0"/>
          </a:p>
        </p:txBody>
      </p:sp>
      <p:sp>
        <p:nvSpPr>
          <p:cNvPr id="9" name="Rectangle 8"/>
          <p:cNvSpPr/>
          <p:nvPr/>
        </p:nvSpPr>
        <p:spPr>
          <a:xfrm>
            <a:off x="251520" y="260648"/>
            <a:ext cx="5472608" cy="1200329"/>
          </a:xfrm>
          <a:prstGeom prst="rect">
            <a:avLst/>
          </a:prstGeom>
        </p:spPr>
        <p:txBody>
          <a:bodyPr wrap="square">
            <a:spAutoFit/>
          </a:bodyPr>
          <a:lstStyle/>
          <a:p>
            <a:r>
              <a:rPr lang="fr-FR" dirty="0" err="1" smtClean="0"/>
              <a:t>Theodor</a:t>
            </a:r>
            <a:r>
              <a:rPr lang="fr-FR" dirty="0" smtClean="0"/>
              <a:t> </a:t>
            </a:r>
            <a:r>
              <a:rPr lang="fr-FR" dirty="0" smtClean="0"/>
              <a:t>Herzl (1860-1904) «</a:t>
            </a:r>
            <a:r>
              <a:rPr lang="fr-FR" dirty="0" smtClean="0"/>
              <a:t> Tout ce que je sais, je l’ai appris </a:t>
            </a:r>
            <a:r>
              <a:rPr lang="fr-FR" b="1" dirty="0" smtClean="0"/>
              <a:t>à l’étranger</a:t>
            </a:r>
            <a:r>
              <a:rPr lang="fr-FR" dirty="0" smtClean="0"/>
              <a:t>. C’est seulement là que l’on s’accoutume à considérer les choses d’une certaine distance. »</a:t>
            </a:r>
            <a:endParaRPr lang="fr-FR" dirty="0"/>
          </a:p>
        </p:txBody>
      </p:sp>
      <p:pic>
        <p:nvPicPr>
          <p:cNvPr id="10" name="Picture 2" descr="Résultat de recherche d'images pour &quot;herzl&quot;"/>
          <p:cNvPicPr>
            <a:picLocks noChangeAspect="1" noChangeArrowheads="1"/>
          </p:cNvPicPr>
          <p:nvPr/>
        </p:nvPicPr>
        <p:blipFill>
          <a:blip r:embed="rId4" cstate="print"/>
          <a:srcRect/>
          <a:stretch>
            <a:fillRect/>
          </a:stretch>
        </p:blipFill>
        <p:spPr bwMode="auto">
          <a:xfrm>
            <a:off x="6162965" y="188640"/>
            <a:ext cx="1649395" cy="194421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p:bldP spid="7"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1653</TotalTime>
  <Words>750</Words>
  <Application>Microsoft Office PowerPoint</Application>
  <PresentationFormat>On-screen Show (4:3)</PresentationFormat>
  <Paragraphs>75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Jerome</dc:creator>
  <cp:lastModifiedBy>Jerome</cp:lastModifiedBy>
  <cp:revision>10</cp:revision>
  <dcterms:created xsi:type="dcterms:W3CDTF">2017-11-24T14:22:06Z</dcterms:created>
  <dcterms:modified xsi:type="dcterms:W3CDTF">2017-11-26T14:02:41Z</dcterms:modified>
</cp:coreProperties>
</file>