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gif" ContentType="image/gif"/>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4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4"/>
  </p:notesMasterIdLst>
  <p:sldIdLst>
    <p:sldId id="256" r:id="rId2"/>
    <p:sldId id="257" r:id="rId3"/>
    <p:sldId id="258" r:id="rId4"/>
    <p:sldId id="259" r:id="rId5"/>
    <p:sldId id="260" r:id="rId6"/>
    <p:sldId id="261" r:id="rId7"/>
    <p:sldId id="262" r:id="rId8"/>
    <p:sldId id="264" r:id="rId9"/>
    <p:sldId id="263" r:id="rId10"/>
    <p:sldId id="310" r:id="rId11"/>
    <p:sldId id="265" r:id="rId12"/>
    <p:sldId id="311" r:id="rId13"/>
    <p:sldId id="312" r:id="rId14"/>
    <p:sldId id="313" r:id="rId15"/>
    <p:sldId id="305" r:id="rId16"/>
    <p:sldId id="266" r:id="rId17"/>
    <p:sldId id="306" r:id="rId18"/>
    <p:sldId id="268" r:id="rId19"/>
    <p:sldId id="307" r:id="rId20"/>
    <p:sldId id="308" r:id="rId21"/>
    <p:sldId id="270" r:id="rId22"/>
    <p:sldId id="269" r:id="rId23"/>
    <p:sldId id="271" r:id="rId24"/>
    <p:sldId id="267" r:id="rId25"/>
    <p:sldId id="314" r:id="rId26"/>
    <p:sldId id="315" r:id="rId27"/>
    <p:sldId id="316" r:id="rId28"/>
    <p:sldId id="317" r:id="rId29"/>
    <p:sldId id="318" r:id="rId30"/>
    <p:sldId id="319" r:id="rId31"/>
    <p:sldId id="273" r:id="rId32"/>
    <p:sldId id="274" r:id="rId33"/>
    <p:sldId id="272" r:id="rId34"/>
    <p:sldId id="275" r:id="rId35"/>
    <p:sldId id="277" r:id="rId36"/>
    <p:sldId id="278" r:id="rId37"/>
    <p:sldId id="279" r:id="rId38"/>
    <p:sldId id="320" r:id="rId39"/>
    <p:sldId id="280" r:id="rId40"/>
    <p:sldId id="276" r:id="rId41"/>
    <p:sldId id="321" r:id="rId42"/>
    <p:sldId id="322" r:id="rId43"/>
    <p:sldId id="323" r:id="rId44"/>
    <p:sldId id="324" r:id="rId45"/>
    <p:sldId id="282" r:id="rId46"/>
    <p:sldId id="281" r:id="rId47"/>
    <p:sldId id="285" r:id="rId48"/>
    <p:sldId id="286" r:id="rId49"/>
    <p:sldId id="287" r:id="rId50"/>
    <p:sldId id="288" r:id="rId51"/>
    <p:sldId id="290" r:id="rId52"/>
    <p:sldId id="303" r:id="rId53"/>
  </p:sldIdLst>
  <p:sldSz cx="9144000" cy="6858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100" d="100"/>
          <a:sy n="100" d="100"/>
        </p:scale>
        <p:origin x="-1356" y="-312"/>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4D83FEF-8354-46B4-8B56-1EB2CD9703DC}" type="datetimeFigureOut">
              <a:rPr lang="fr-FR" smtClean="0"/>
              <a:t>14/12/2020</a:t>
            </a:fld>
            <a:endParaRPr lang="fr-FR"/>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fr-FR"/>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820BD51-756A-4362-A947-F3DC8995230D}" type="slidenum">
              <a:rPr lang="fr-FR" smtClean="0"/>
              <a:t>‹#›</a:t>
            </a:fld>
            <a:endParaRPr lang="fr-FR"/>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fr-F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fr-FR"/>
          </a:p>
        </p:txBody>
      </p:sp>
      <p:sp>
        <p:nvSpPr>
          <p:cNvPr id="4" name="Date Placeholder 3"/>
          <p:cNvSpPr>
            <a:spLocks noGrp="1"/>
          </p:cNvSpPr>
          <p:nvPr>
            <p:ph type="dt" sz="half" idx="10"/>
          </p:nvPr>
        </p:nvSpPr>
        <p:spPr/>
        <p:txBody>
          <a:bodyPr/>
          <a:lstStyle/>
          <a:p>
            <a:fld id="{3148C37D-DBF1-42A1-B581-7F5A4AD35271}" type="datetime1">
              <a:rPr lang="fr-FR" smtClean="0"/>
              <a:t>14/12/2020</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91E81F21-D3B5-43E7-AB8D-2E958B36A678}" type="slidenum">
              <a:rPr lang="fr-FR" smtClean="0"/>
              <a:pPr/>
              <a:t>‹#›</a:t>
            </a:fld>
            <a:endParaRPr lang="fr-F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r-F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4" name="Date Placeholder 3"/>
          <p:cNvSpPr>
            <a:spLocks noGrp="1"/>
          </p:cNvSpPr>
          <p:nvPr>
            <p:ph type="dt" sz="half" idx="10"/>
          </p:nvPr>
        </p:nvSpPr>
        <p:spPr/>
        <p:txBody>
          <a:bodyPr/>
          <a:lstStyle/>
          <a:p>
            <a:fld id="{3CCAF954-4F3D-4F75-A417-2655F9E4C6E7}" type="datetime1">
              <a:rPr lang="fr-FR" smtClean="0"/>
              <a:t>14/12/2020</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91E81F21-D3B5-43E7-AB8D-2E958B36A678}" type="slidenum">
              <a:rPr lang="fr-FR" smtClean="0"/>
              <a:pPr/>
              <a:t>‹#›</a:t>
            </a:fld>
            <a:endParaRPr lang="fr-F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fr-F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4" name="Date Placeholder 3"/>
          <p:cNvSpPr>
            <a:spLocks noGrp="1"/>
          </p:cNvSpPr>
          <p:nvPr>
            <p:ph type="dt" sz="half" idx="10"/>
          </p:nvPr>
        </p:nvSpPr>
        <p:spPr/>
        <p:txBody>
          <a:bodyPr/>
          <a:lstStyle/>
          <a:p>
            <a:fld id="{A17D5DA7-1404-43D5-ADA3-C0FB978FFB76}" type="datetime1">
              <a:rPr lang="fr-FR" smtClean="0"/>
              <a:t>14/12/2020</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91E81F21-D3B5-43E7-AB8D-2E958B36A678}" type="slidenum">
              <a:rPr lang="fr-FR" smtClean="0"/>
              <a:pPr/>
              <a:t>‹#›</a:t>
            </a:fld>
            <a:endParaRPr lang="fr-F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r-F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4" name="Date Placeholder 3"/>
          <p:cNvSpPr>
            <a:spLocks noGrp="1"/>
          </p:cNvSpPr>
          <p:nvPr>
            <p:ph type="dt" sz="half" idx="10"/>
          </p:nvPr>
        </p:nvSpPr>
        <p:spPr/>
        <p:txBody>
          <a:bodyPr/>
          <a:lstStyle/>
          <a:p>
            <a:fld id="{3CC94CF1-BD88-492A-A0AE-B63BE846AEFB}" type="datetime1">
              <a:rPr lang="fr-FR" smtClean="0"/>
              <a:t>14/12/2020</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91E81F21-D3B5-43E7-AB8D-2E958B36A678}" type="slidenum">
              <a:rPr lang="fr-FR" smtClean="0"/>
              <a:pPr/>
              <a:t>‹#›</a:t>
            </a:fld>
            <a:endParaRPr lang="fr-F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fr-F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653FA90-827B-4C13-A5DA-C05CAFEA7E1E}" type="datetime1">
              <a:rPr lang="fr-FR" smtClean="0"/>
              <a:t>14/12/2020</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91E81F21-D3B5-43E7-AB8D-2E958B36A678}" type="slidenum">
              <a:rPr lang="fr-FR" smtClean="0"/>
              <a:pPr/>
              <a:t>‹#›</a:t>
            </a:fld>
            <a:endParaRPr lang="fr-F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r-F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5" name="Date Placeholder 4"/>
          <p:cNvSpPr>
            <a:spLocks noGrp="1"/>
          </p:cNvSpPr>
          <p:nvPr>
            <p:ph type="dt" sz="half" idx="10"/>
          </p:nvPr>
        </p:nvSpPr>
        <p:spPr/>
        <p:txBody>
          <a:bodyPr/>
          <a:lstStyle/>
          <a:p>
            <a:fld id="{6A7444E3-0506-4393-B980-2AA612FBA44D}" type="datetime1">
              <a:rPr lang="fr-FR" smtClean="0"/>
              <a:t>14/12/2020</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91E81F21-D3B5-43E7-AB8D-2E958B36A678}" type="slidenum">
              <a:rPr lang="fr-FR" smtClean="0"/>
              <a:pPr/>
              <a:t>‹#›</a:t>
            </a:fld>
            <a:endParaRPr lang="fr-F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fr-F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7" name="Date Placeholder 6"/>
          <p:cNvSpPr>
            <a:spLocks noGrp="1"/>
          </p:cNvSpPr>
          <p:nvPr>
            <p:ph type="dt" sz="half" idx="10"/>
          </p:nvPr>
        </p:nvSpPr>
        <p:spPr/>
        <p:txBody>
          <a:bodyPr/>
          <a:lstStyle/>
          <a:p>
            <a:fld id="{35EE08C4-363D-47B4-96C5-48DF13F826D0}" type="datetime1">
              <a:rPr lang="fr-FR" smtClean="0"/>
              <a:t>14/12/2020</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91E81F21-D3B5-43E7-AB8D-2E958B36A678}" type="slidenum">
              <a:rPr lang="fr-FR" smtClean="0"/>
              <a:pPr/>
              <a:t>‹#›</a:t>
            </a:fld>
            <a:endParaRPr lang="fr-F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r-FR"/>
          </a:p>
        </p:txBody>
      </p:sp>
      <p:sp>
        <p:nvSpPr>
          <p:cNvPr id="3" name="Date Placeholder 2"/>
          <p:cNvSpPr>
            <a:spLocks noGrp="1"/>
          </p:cNvSpPr>
          <p:nvPr>
            <p:ph type="dt" sz="half" idx="10"/>
          </p:nvPr>
        </p:nvSpPr>
        <p:spPr/>
        <p:txBody>
          <a:bodyPr/>
          <a:lstStyle/>
          <a:p>
            <a:fld id="{28024888-30AE-41F8-9048-2B5B91CB3E7D}" type="datetime1">
              <a:rPr lang="fr-FR" smtClean="0"/>
              <a:t>14/12/2020</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91E81F21-D3B5-43E7-AB8D-2E958B36A678}" type="slidenum">
              <a:rPr lang="fr-FR" smtClean="0"/>
              <a:pPr/>
              <a:t>‹#›</a:t>
            </a:fld>
            <a:endParaRPr lang="fr-F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2BBB3D5-4EF6-47F1-8E4A-009C88362734}" type="datetime1">
              <a:rPr lang="fr-FR" smtClean="0"/>
              <a:t>14/12/2020</a:t>
            </a:fld>
            <a:endParaRPr lang="fr-FR"/>
          </a:p>
        </p:txBody>
      </p:sp>
      <p:sp>
        <p:nvSpPr>
          <p:cNvPr id="3" name="Footer Placeholder 2"/>
          <p:cNvSpPr>
            <a:spLocks noGrp="1"/>
          </p:cNvSpPr>
          <p:nvPr>
            <p:ph type="ftr" sz="quarter" idx="11"/>
          </p:nvPr>
        </p:nvSpPr>
        <p:spPr/>
        <p:txBody>
          <a:bodyPr/>
          <a:lstStyle/>
          <a:p>
            <a:endParaRPr lang="fr-FR"/>
          </a:p>
        </p:txBody>
      </p:sp>
      <p:sp>
        <p:nvSpPr>
          <p:cNvPr id="4" name="Slide Number Placeholder 3"/>
          <p:cNvSpPr>
            <a:spLocks noGrp="1"/>
          </p:cNvSpPr>
          <p:nvPr>
            <p:ph type="sldNum" sz="quarter" idx="12"/>
          </p:nvPr>
        </p:nvSpPr>
        <p:spPr/>
        <p:txBody>
          <a:bodyPr/>
          <a:lstStyle/>
          <a:p>
            <a:fld id="{91E81F21-D3B5-43E7-AB8D-2E958B36A678}" type="slidenum">
              <a:rPr lang="fr-FR" smtClean="0"/>
              <a:pPr/>
              <a:t>‹#›</a:t>
            </a:fld>
            <a:endParaRPr lang="fr-F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fr-F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8EF9934-8CCA-4530-B14A-647D47173652}" type="datetime1">
              <a:rPr lang="fr-FR" smtClean="0"/>
              <a:t>14/12/2020</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91E81F21-D3B5-43E7-AB8D-2E958B36A678}" type="slidenum">
              <a:rPr lang="fr-FR" smtClean="0"/>
              <a:pPr/>
              <a:t>‹#›</a:t>
            </a:fld>
            <a:endParaRPr lang="fr-F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fr-F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72BBF5A-2CE9-403A-8843-ECB89478E324}" type="datetime1">
              <a:rPr lang="fr-FR" smtClean="0"/>
              <a:t>14/12/2020</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91E81F21-D3B5-43E7-AB8D-2E958B36A678}" type="slidenum">
              <a:rPr lang="fr-FR" smtClean="0"/>
              <a:pPr/>
              <a:t>‹#›</a:t>
            </a:fld>
            <a:endParaRPr lang="fr-F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fr-F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F2FA79C-37EE-4AB9-841C-A46EE3908271}" type="datetime1">
              <a:rPr lang="fr-FR" smtClean="0"/>
              <a:t>14/12/2020</a:t>
            </a:fld>
            <a:endParaRPr lang="fr-F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1E81F21-D3B5-43E7-AB8D-2E958B36A678}" type="slidenum">
              <a:rPr lang="fr-FR" smtClean="0"/>
              <a:pPr/>
              <a:t>‹#›</a:t>
            </a:fld>
            <a:endParaRPr lang="fr-F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jpeg"/><Relationship Id="rId13" Type="http://schemas.openxmlformats.org/officeDocument/2006/relationships/image" Target="../media/image10.png"/><Relationship Id="rId3" Type="http://schemas.openxmlformats.org/officeDocument/2006/relationships/hyperlink" Target="http://jerome-segal.de/" TargetMode="External"/><Relationship Id="rId7" Type="http://schemas.openxmlformats.org/officeDocument/2006/relationships/image" Target="../media/image4.jpeg"/><Relationship Id="rId12"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3.jpeg"/><Relationship Id="rId11" Type="http://schemas.openxmlformats.org/officeDocument/2006/relationships/image" Target="../media/image8.png"/><Relationship Id="rId5" Type="http://schemas.openxmlformats.org/officeDocument/2006/relationships/image" Target="../media/image2.jpeg"/><Relationship Id="rId15" Type="http://schemas.openxmlformats.org/officeDocument/2006/relationships/image" Target="../media/image12.png"/><Relationship Id="rId10" Type="http://schemas.openxmlformats.org/officeDocument/2006/relationships/image" Target="../media/image7.png"/><Relationship Id="rId4" Type="http://schemas.openxmlformats.org/officeDocument/2006/relationships/hyperlink" Target="mailto:jerome.segal@gmail.com" TargetMode="External"/><Relationship Id="rId9" Type="http://schemas.openxmlformats.org/officeDocument/2006/relationships/image" Target="../media/image6.jpeg"/><Relationship Id="rId14"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2.gif"/><Relationship Id="rId2" Type="http://schemas.openxmlformats.org/officeDocument/2006/relationships/hyperlink" Target="http://jerome-segal.de/Shoah.html" TargetMode="External"/><Relationship Id="rId1" Type="http://schemas.openxmlformats.org/officeDocument/2006/relationships/slideLayout" Target="../slideLayouts/slideLayout2.xml"/><Relationship Id="rId5" Type="http://schemas.openxmlformats.org/officeDocument/2006/relationships/image" Target="../media/image34.jpeg"/><Relationship Id="rId4" Type="http://schemas.openxmlformats.org/officeDocument/2006/relationships/image" Target="../media/image33.jpeg"/></Relationships>
</file>

<file path=ppt/slides/_rels/slide12.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hyperlink" Target="http://jerome-segal.de/SEGAL-Culture_juive_en_Autriche-TM-Num_654.pdf" TargetMode="External"/><Relationship Id="rId1" Type="http://schemas.openxmlformats.org/officeDocument/2006/relationships/slideLayout" Target="../slideLayouts/slideLayout2.xml"/><Relationship Id="rId4" Type="http://schemas.openxmlformats.org/officeDocument/2006/relationships/image" Target="../media/image37.jpeg"/></Relationships>
</file>

<file path=ppt/slides/_rels/slide14.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image" Target="../media/image38.png"/><Relationship Id="rId1" Type="http://schemas.openxmlformats.org/officeDocument/2006/relationships/slideLayout" Target="../slideLayouts/slideLayout2.xml"/><Relationship Id="rId6" Type="http://schemas.openxmlformats.org/officeDocument/2006/relationships/image" Target="../media/image42.jpeg"/><Relationship Id="rId5" Type="http://schemas.openxmlformats.org/officeDocument/2006/relationships/image" Target="../media/image41.png"/><Relationship Id="rId4" Type="http://schemas.openxmlformats.org/officeDocument/2006/relationships/image" Target="../media/image40.png"/></Relationships>
</file>

<file path=ppt/slides/_rels/slide1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20.jpeg"/><Relationship Id="rId1" Type="http://schemas.openxmlformats.org/officeDocument/2006/relationships/slideLayout" Target="../slideLayouts/slideLayout2.xml"/><Relationship Id="rId4" Type="http://schemas.openxmlformats.org/officeDocument/2006/relationships/image" Target="../media/image46.gif"/></Relationships>
</file>

<file path=ppt/slides/_rels/slide1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20.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2.xml"/><Relationship Id="rId4" Type="http://schemas.openxmlformats.org/officeDocument/2006/relationships/image" Target="../media/image59.jpeg"/></Relationships>
</file>

<file path=ppt/slides/_rels/slide2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xml"/><Relationship Id="rId4" Type="http://schemas.openxmlformats.org/officeDocument/2006/relationships/image" Target="../media/image64.png"/></Relationships>
</file>

<file path=ppt/slides/_rels/slide25.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2.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hyperlink" Target="https://icahd.org/" TargetMode="External"/></Relationships>
</file>

<file path=ppt/slides/_rels/slide33.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2.xml"/><Relationship Id="rId4" Type="http://schemas.openxmlformats.org/officeDocument/2006/relationships/image" Target="../media/image84.png"/></Relationships>
</file>

<file path=ppt/slides/_rels/slide35.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5.png"/><Relationship Id="rId1" Type="http://schemas.openxmlformats.org/officeDocument/2006/relationships/slideLayout" Target="../slideLayouts/slideLayout2.xml"/><Relationship Id="rId6" Type="http://schemas.openxmlformats.org/officeDocument/2006/relationships/image" Target="../media/image89.png"/><Relationship Id="rId5" Type="http://schemas.openxmlformats.org/officeDocument/2006/relationships/image" Target="../media/image88.png"/><Relationship Id="rId4" Type="http://schemas.openxmlformats.org/officeDocument/2006/relationships/image" Target="../media/image87.jpeg"/></Relationships>
</file>

<file path=ppt/slides/_rels/slide36.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2.xml"/><Relationship Id="rId6" Type="http://schemas.openxmlformats.org/officeDocument/2006/relationships/hyperlink" Target="https://fr.wikipedia.org/wiki/Wissenschaft_des_Judentums" TargetMode="External"/><Relationship Id="rId5" Type="http://schemas.openxmlformats.org/officeDocument/2006/relationships/image" Target="../media/image93.png"/><Relationship Id="rId4" Type="http://schemas.openxmlformats.org/officeDocument/2006/relationships/image" Target="../media/image92.png"/></Relationships>
</file>

<file path=ppt/slides/_rels/slide37.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2.xml"/><Relationship Id="rId4" Type="http://schemas.openxmlformats.org/officeDocument/2006/relationships/image" Target="../media/image96.png"/></Relationships>
</file>

<file path=ppt/slides/_rels/slide38.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1.png"/><Relationship Id="rId1" Type="http://schemas.openxmlformats.org/officeDocument/2006/relationships/slideLayout" Target="../slideLayouts/slideLayout2.xml"/><Relationship Id="rId6" Type="http://schemas.openxmlformats.org/officeDocument/2006/relationships/image" Target="../media/image100.png"/><Relationship Id="rId5" Type="http://schemas.openxmlformats.org/officeDocument/2006/relationships/image" Target="../media/image99.png"/><Relationship Id="rId4" Type="http://schemas.openxmlformats.org/officeDocument/2006/relationships/image" Target="../media/image98.png"/></Relationships>
</file>

<file path=ppt/slides/_rels/slide39.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image" Target="../media/image101.jpeg"/><Relationship Id="rId1" Type="http://schemas.openxmlformats.org/officeDocument/2006/relationships/slideLayout" Target="../slideLayouts/slideLayout2.xml"/><Relationship Id="rId6" Type="http://schemas.openxmlformats.org/officeDocument/2006/relationships/image" Target="../media/image105.png"/><Relationship Id="rId5" Type="http://schemas.openxmlformats.org/officeDocument/2006/relationships/image" Target="../media/image104.jpeg"/><Relationship Id="rId4" Type="http://schemas.openxmlformats.org/officeDocument/2006/relationships/image" Target="../media/image103.jpeg"/></Relationships>
</file>

<file path=ppt/slides/_rels/slide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image" Target="../media/image109.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image" Target="../media/image111.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png"/><Relationship Id="rId1" Type="http://schemas.openxmlformats.org/officeDocument/2006/relationships/slideLayout" Target="../slideLayouts/slideLayout2.xml"/><Relationship Id="rId4" Type="http://schemas.openxmlformats.org/officeDocument/2006/relationships/image" Target="../media/image115.jpeg"/></Relationships>
</file>

<file path=ppt/slides/_rels/slide46.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image" Target="../media/image120.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4.jpeg"/><Relationship Id="rId1" Type="http://schemas.openxmlformats.org/officeDocument/2006/relationships/slideLayout" Target="../slideLayouts/slideLayout2.xml"/><Relationship Id="rId4" Type="http://schemas.openxmlformats.org/officeDocument/2006/relationships/hyperlink" Target="http://bit.ly/IEW-SEGAL" TargetMode="External"/></Relationships>
</file>

<file path=ppt/slides/_rels/slide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26.jpeg"/><Relationship Id="rId1" Type="http://schemas.openxmlformats.org/officeDocument/2006/relationships/slideLayout" Target="../slideLayouts/slideLayout2.xml"/><Relationship Id="rId5" Type="http://schemas.openxmlformats.org/officeDocument/2006/relationships/image" Target="../media/image28.jpeg"/><Relationship Id="rId4" Type="http://schemas.openxmlformats.org/officeDocument/2006/relationships/image" Target="../media/image27.jpeg"/></Relationships>
</file>

<file path=ppt/slides/_rels/slide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3" name="Picture 5"/>
          <p:cNvPicPr>
            <a:picLocks noChangeAspect="1" noChangeArrowheads="1"/>
          </p:cNvPicPr>
          <p:nvPr/>
        </p:nvPicPr>
        <p:blipFill>
          <a:blip r:embed="rId2" cstate="print"/>
          <a:srcRect/>
          <a:stretch>
            <a:fillRect/>
          </a:stretch>
        </p:blipFill>
        <p:spPr bwMode="auto">
          <a:xfrm>
            <a:off x="1979712" y="1196752"/>
            <a:ext cx="2588571" cy="3675881"/>
          </a:xfrm>
          <a:prstGeom prst="rect">
            <a:avLst/>
          </a:prstGeom>
          <a:noFill/>
          <a:ln w="9525">
            <a:noFill/>
            <a:miter lim="800000"/>
            <a:headEnd/>
            <a:tailEnd/>
          </a:ln>
        </p:spPr>
      </p:pic>
      <p:sp>
        <p:nvSpPr>
          <p:cNvPr id="2" name="Title 1"/>
          <p:cNvSpPr>
            <a:spLocks noGrp="1"/>
          </p:cNvSpPr>
          <p:nvPr>
            <p:ph type="ctrTitle"/>
          </p:nvPr>
        </p:nvSpPr>
        <p:spPr>
          <a:xfrm>
            <a:off x="323528" y="44624"/>
            <a:ext cx="8424936" cy="893961"/>
          </a:xfrm>
        </p:spPr>
        <p:txBody>
          <a:bodyPr>
            <a:noAutofit/>
          </a:bodyPr>
          <a:lstStyle/>
          <a:p>
            <a:r>
              <a:rPr lang="fr-FR" sz="4000" b="1" dirty="0" smtClean="0">
                <a:latin typeface="+mn-lt"/>
              </a:rPr>
              <a:t>Juif athée, un </a:t>
            </a:r>
            <a:r>
              <a:rPr lang="fr-FR" sz="4000" b="1" dirty="0" smtClean="0">
                <a:latin typeface="+mn-lt"/>
              </a:rPr>
              <a:t>paradoxe </a:t>
            </a:r>
            <a:r>
              <a:rPr lang="fr-FR" sz="4000" b="1" dirty="0" smtClean="0">
                <a:latin typeface="+mn-lt"/>
              </a:rPr>
              <a:t>?</a:t>
            </a:r>
            <a:endParaRPr lang="fr-FR" sz="4000" dirty="0">
              <a:latin typeface="+mn-lt"/>
            </a:endParaRPr>
          </a:p>
        </p:txBody>
      </p:sp>
      <p:sp>
        <p:nvSpPr>
          <p:cNvPr id="5" name="TextBox 4"/>
          <p:cNvSpPr txBox="1"/>
          <p:nvPr/>
        </p:nvSpPr>
        <p:spPr>
          <a:xfrm>
            <a:off x="35496" y="6167045"/>
            <a:ext cx="7699544" cy="646331"/>
          </a:xfrm>
          <a:prstGeom prst="rect">
            <a:avLst/>
          </a:prstGeom>
          <a:noFill/>
        </p:spPr>
        <p:txBody>
          <a:bodyPr wrap="none" rtlCol="0">
            <a:spAutoFit/>
          </a:bodyPr>
          <a:lstStyle/>
          <a:p>
            <a:r>
              <a:rPr lang="fr-FR" dirty="0" smtClean="0"/>
              <a:t>Jérôme Segal, maître de conférences à </a:t>
            </a:r>
            <a:r>
              <a:rPr lang="fr-FR" dirty="0" smtClean="0"/>
              <a:t>Sorbonne </a:t>
            </a:r>
            <a:r>
              <a:rPr lang="fr-FR" dirty="0" smtClean="0"/>
              <a:t>Université 	14.12.2020</a:t>
            </a:r>
            <a:endParaRPr lang="fr-FR" dirty="0" smtClean="0"/>
          </a:p>
          <a:p>
            <a:r>
              <a:rPr lang="fr-FR" dirty="0" smtClean="0">
                <a:hlinkClick r:id="rId3"/>
              </a:rPr>
              <a:t>http://jerome-segal.de</a:t>
            </a:r>
            <a:r>
              <a:rPr lang="fr-FR" dirty="0" smtClean="0"/>
              <a:t>                               </a:t>
            </a:r>
            <a:r>
              <a:rPr lang="fr-FR" dirty="0" smtClean="0">
                <a:hlinkClick r:id="rId4"/>
              </a:rPr>
              <a:t>jerome.segal@gmail.com</a:t>
            </a:r>
            <a:r>
              <a:rPr lang="fr-FR" dirty="0" smtClean="0"/>
              <a:t> </a:t>
            </a:r>
            <a:endParaRPr lang="fr-FR" dirty="0"/>
          </a:p>
        </p:txBody>
      </p:sp>
      <p:pic>
        <p:nvPicPr>
          <p:cNvPr id="1028" name="Picture 4" descr="http://www.konturen.cc/assets/images/f/segal_judentum_cover-c2488caf.jpg"/>
          <p:cNvPicPr>
            <a:picLocks noChangeAspect="1" noChangeArrowheads="1"/>
          </p:cNvPicPr>
          <p:nvPr/>
        </p:nvPicPr>
        <p:blipFill>
          <a:blip r:embed="rId5" cstate="print"/>
          <a:srcRect/>
          <a:stretch>
            <a:fillRect/>
          </a:stretch>
        </p:blipFill>
        <p:spPr bwMode="auto">
          <a:xfrm>
            <a:off x="4644008" y="1196752"/>
            <a:ext cx="2448270" cy="3672408"/>
          </a:xfrm>
          <a:prstGeom prst="rect">
            <a:avLst/>
          </a:prstGeom>
          <a:noFill/>
        </p:spPr>
      </p:pic>
      <p:pic>
        <p:nvPicPr>
          <p:cNvPr id="6" name="Picture 2" descr="Résultat de recherche d'images"/>
          <p:cNvPicPr>
            <a:picLocks noChangeAspect="1" noChangeArrowheads="1"/>
          </p:cNvPicPr>
          <p:nvPr/>
        </p:nvPicPr>
        <p:blipFill>
          <a:blip r:embed="rId6" cstate="print"/>
          <a:srcRect/>
          <a:stretch>
            <a:fillRect/>
          </a:stretch>
        </p:blipFill>
        <p:spPr bwMode="auto">
          <a:xfrm rot="-900000">
            <a:off x="870656" y="1319751"/>
            <a:ext cx="1160913" cy="1598535"/>
          </a:xfrm>
          <a:prstGeom prst="rect">
            <a:avLst/>
          </a:prstGeom>
          <a:noFill/>
        </p:spPr>
      </p:pic>
      <p:pic>
        <p:nvPicPr>
          <p:cNvPr id="7" name="Picture 5" descr="Résultat de recherche d'images pour &quot;Baruch Spinoza (1632–1677)&quot;"/>
          <p:cNvPicPr>
            <a:picLocks noChangeAspect="1" noChangeArrowheads="1"/>
          </p:cNvPicPr>
          <p:nvPr/>
        </p:nvPicPr>
        <p:blipFill>
          <a:blip r:embed="rId7" cstate="print"/>
          <a:srcRect l="17182" r="17528" b="26173"/>
          <a:stretch>
            <a:fillRect/>
          </a:stretch>
        </p:blipFill>
        <p:spPr bwMode="auto">
          <a:xfrm rot="840000">
            <a:off x="7379530" y="1106462"/>
            <a:ext cx="1246983" cy="1640767"/>
          </a:xfrm>
          <a:prstGeom prst="rect">
            <a:avLst/>
          </a:prstGeom>
          <a:noFill/>
        </p:spPr>
      </p:pic>
      <p:pic>
        <p:nvPicPr>
          <p:cNvPr id="8" name="Picture 2" descr="Résultat de recherche d'images pour &quot;Moses Mendelssohn&quot;"/>
          <p:cNvPicPr>
            <a:picLocks noChangeAspect="1" noChangeArrowheads="1"/>
          </p:cNvPicPr>
          <p:nvPr/>
        </p:nvPicPr>
        <p:blipFill>
          <a:blip r:embed="rId8" cstate="print"/>
          <a:srcRect b="11160"/>
          <a:stretch>
            <a:fillRect/>
          </a:stretch>
        </p:blipFill>
        <p:spPr bwMode="auto">
          <a:xfrm rot="-540000">
            <a:off x="294222" y="2878761"/>
            <a:ext cx="1374732" cy="1574757"/>
          </a:xfrm>
          <a:prstGeom prst="rect">
            <a:avLst/>
          </a:prstGeom>
          <a:noFill/>
        </p:spPr>
      </p:pic>
      <p:pic>
        <p:nvPicPr>
          <p:cNvPr id="9" name="Picture 2" descr="Résultat de recherche d'images pour &quot;herzl&quot;"/>
          <p:cNvPicPr>
            <a:picLocks noChangeAspect="1" noChangeArrowheads="1"/>
          </p:cNvPicPr>
          <p:nvPr/>
        </p:nvPicPr>
        <p:blipFill>
          <a:blip r:embed="rId9" cstate="print"/>
          <a:srcRect/>
          <a:stretch>
            <a:fillRect/>
          </a:stretch>
        </p:blipFill>
        <p:spPr bwMode="auto">
          <a:xfrm rot="540000">
            <a:off x="7290438" y="2596934"/>
            <a:ext cx="1466129" cy="1728191"/>
          </a:xfrm>
          <a:prstGeom prst="rect">
            <a:avLst/>
          </a:prstGeom>
          <a:noFill/>
        </p:spPr>
      </p:pic>
      <p:pic>
        <p:nvPicPr>
          <p:cNvPr id="1026" name="Picture 2"/>
          <p:cNvPicPr>
            <a:picLocks noChangeAspect="1" noChangeArrowheads="1"/>
          </p:cNvPicPr>
          <p:nvPr/>
        </p:nvPicPr>
        <p:blipFill>
          <a:blip r:embed="rId10" cstate="print"/>
          <a:srcRect/>
          <a:stretch>
            <a:fillRect/>
          </a:stretch>
        </p:blipFill>
        <p:spPr bwMode="auto">
          <a:xfrm rot="420000">
            <a:off x="6763424" y="4132424"/>
            <a:ext cx="1314608" cy="1807586"/>
          </a:xfrm>
          <a:prstGeom prst="rect">
            <a:avLst/>
          </a:prstGeom>
          <a:noFill/>
          <a:ln w="9525">
            <a:noFill/>
            <a:miter lim="800000"/>
            <a:headEnd/>
            <a:tailEnd/>
          </a:ln>
        </p:spPr>
      </p:pic>
      <p:pic>
        <p:nvPicPr>
          <p:cNvPr id="1027" name="Picture 3"/>
          <p:cNvPicPr>
            <a:picLocks noChangeAspect="1" noChangeArrowheads="1"/>
          </p:cNvPicPr>
          <p:nvPr/>
        </p:nvPicPr>
        <p:blipFill>
          <a:blip r:embed="rId11" cstate="print"/>
          <a:srcRect r="68690"/>
          <a:stretch>
            <a:fillRect/>
          </a:stretch>
        </p:blipFill>
        <p:spPr bwMode="auto">
          <a:xfrm>
            <a:off x="3347864" y="5049698"/>
            <a:ext cx="1152128" cy="1115606"/>
          </a:xfrm>
          <a:prstGeom prst="rect">
            <a:avLst/>
          </a:prstGeom>
          <a:noFill/>
          <a:ln w="9525">
            <a:noFill/>
            <a:miter lim="800000"/>
            <a:headEnd/>
            <a:tailEnd/>
          </a:ln>
        </p:spPr>
      </p:pic>
      <p:pic>
        <p:nvPicPr>
          <p:cNvPr id="10" name="Picture 2"/>
          <p:cNvPicPr>
            <a:picLocks noChangeAspect="1" noChangeArrowheads="1"/>
          </p:cNvPicPr>
          <p:nvPr/>
        </p:nvPicPr>
        <p:blipFill>
          <a:blip r:embed="rId12" cstate="print"/>
          <a:srcRect/>
          <a:stretch>
            <a:fillRect/>
          </a:stretch>
        </p:blipFill>
        <p:spPr bwMode="auto">
          <a:xfrm rot="-420000">
            <a:off x="1144894" y="4083699"/>
            <a:ext cx="1397369" cy="1747673"/>
          </a:xfrm>
          <a:prstGeom prst="rect">
            <a:avLst/>
          </a:prstGeom>
          <a:noFill/>
          <a:ln w="9525">
            <a:noFill/>
            <a:miter lim="800000"/>
            <a:headEnd/>
            <a:tailEnd/>
          </a:ln>
        </p:spPr>
      </p:pic>
      <p:pic>
        <p:nvPicPr>
          <p:cNvPr id="54273" name="Picture 1"/>
          <p:cNvPicPr>
            <a:picLocks noChangeAspect="1" noChangeArrowheads="1"/>
          </p:cNvPicPr>
          <p:nvPr/>
        </p:nvPicPr>
        <p:blipFill>
          <a:blip r:embed="rId13" cstate="print"/>
          <a:srcRect/>
          <a:stretch>
            <a:fillRect/>
          </a:stretch>
        </p:blipFill>
        <p:spPr bwMode="auto">
          <a:xfrm>
            <a:off x="107504" y="0"/>
            <a:ext cx="1028700" cy="1504950"/>
          </a:xfrm>
          <a:prstGeom prst="rect">
            <a:avLst/>
          </a:prstGeom>
          <a:noFill/>
          <a:ln w="9525">
            <a:noFill/>
            <a:miter lim="800000"/>
            <a:headEnd/>
            <a:tailEnd/>
          </a:ln>
        </p:spPr>
      </p:pic>
      <p:pic>
        <p:nvPicPr>
          <p:cNvPr id="54274" name="Picture 2"/>
          <p:cNvPicPr>
            <a:picLocks noChangeAspect="1" noChangeArrowheads="1"/>
          </p:cNvPicPr>
          <p:nvPr/>
        </p:nvPicPr>
        <p:blipFill>
          <a:blip r:embed="rId14" cstate="print"/>
          <a:srcRect/>
          <a:stretch>
            <a:fillRect/>
          </a:stretch>
        </p:blipFill>
        <p:spPr bwMode="auto">
          <a:xfrm>
            <a:off x="7315200" y="0"/>
            <a:ext cx="1828800" cy="1343025"/>
          </a:xfrm>
          <a:prstGeom prst="rect">
            <a:avLst/>
          </a:prstGeom>
          <a:noFill/>
          <a:ln w="9525">
            <a:noFill/>
            <a:miter lim="800000"/>
            <a:headEnd/>
            <a:tailEnd/>
          </a:ln>
        </p:spPr>
      </p:pic>
      <p:pic>
        <p:nvPicPr>
          <p:cNvPr id="54275" name="Picture 3"/>
          <p:cNvPicPr>
            <a:picLocks noChangeAspect="1" noChangeArrowheads="1"/>
          </p:cNvPicPr>
          <p:nvPr/>
        </p:nvPicPr>
        <p:blipFill>
          <a:blip r:embed="rId15" cstate="print"/>
          <a:srcRect/>
          <a:stretch>
            <a:fillRect/>
          </a:stretch>
        </p:blipFill>
        <p:spPr bwMode="auto">
          <a:xfrm>
            <a:off x="4788024" y="5013176"/>
            <a:ext cx="1204875" cy="1213867"/>
          </a:xfrm>
          <a:prstGeom prst="rect">
            <a:avLst/>
          </a:prstGeom>
          <a:noFill/>
          <a:ln w="9525">
            <a:noFill/>
            <a:miter lim="800000"/>
            <a:headEnd/>
            <a:tailEnd/>
          </a:ln>
        </p:spPr>
      </p:pic>
      <p:sp>
        <p:nvSpPr>
          <p:cNvPr id="16" name="Slide Number Placeholder 15"/>
          <p:cNvSpPr>
            <a:spLocks noGrp="1"/>
          </p:cNvSpPr>
          <p:nvPr>
            <p:ph type="sldNum" sz="quarter" idx="12"/>
          </p:nvPr>
        </p:nvSpPr>
        <p:spPr/>
        <p:txBody>
          <a:bodyPr/>
          <a:lstStyle/>
          <a:p>
            <a:fld id="{91E81F21-D3B5-43E7-AB8D-2E958B36A678}" type="slidenum">
              <a:rPr lang="fr-FR" smtClean="0"/>
              <a:pPr/>
              <a:t>1</a:t>
            </a:fld>
            <a:r>
              <a:rPr lang="fr-FR" dirty="0" smtClean="0"/>
              <a:t>/52</a:t>
            </a:r>
            <a:endParaRPr lang="fr-FR"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99791" y="332656"/>
            <a:ext cx="6444209" cy="1200329"/>
          </a:xfrm>
          <a:prstGeom prst="rect">
            <a:avLst/>
          </a:prstGeom>
        </p:spPr>
        <p:txBody>
          <a:bodyPr wrap="square">
            <a:spAutoFit/>
          </a:bodyPr>
          <a:lstStyle/>
          <a:p>
            <a:r>
              <a:rPr lang="fr-FR" dirty="0" smtClean="0">
                <a:sym typeface="Wingdings"/>
              </a:rPr>
              <a:t> Jean-Jacques Bernard : « </a:t>
            </a:r>
            <a:r>
              <a:rPr lang="fr-FR" dirty="0" smtClean="0"/>
              <a:t>Il est bien entendu que si je devais périr dans cette aventure, je serais mort pour la France; </a:t>
            </a:r>
            <a:r>
              <a:rPr lang="fr-FR" b="1" dirty="0" smtClean="0"/>
              <a:t>je ne veux</a:t>
            </a:r>
            <a:br>
              <a:rPr lang="fr-FR" b="1" dirty="0" smtClean="0"/>
            </a:br>
            <a:r>
              <a:rPr lang="fr-FR" b="1" dirty="0" smtClean="0"/>
              <a:t>pas être revendiqué comme victime pour le judaïsme</a:t>
            </a:r>
            <a:r>
              <a:rPr lang="fr-FR" dirty="0" smtClean="0"/>
              <a:t>. » </a:t>
            </a:r>
            <a:r>
              <a:rPr lang="fr-FR" i="1" dirty="0" smtClean="0"/>
              <a:t>Le Camp de la mort lente. Compiègne 1941-1942 </a:t>
            </a:r>
            <a:r>
              <a:rPr lang="fr-FR" dirty="0" smtClean="0"/>
              <a:t>(1945) </a:t>
            </a:r>
            <a:endParaRPr lang="fr-FR" dirty="0"/>
          </a:p>
        </p:txBody>
      </p:sp>
      <p:pic>
        <p:nvPicPr>
          <p:cNvPr id="48129" name="Picture 1"/>
          <p:cNvPicPr>
            <a:picLocks noChangeAspect="1" noChangeArrowheads="1"/>
          </p:cNvPicPr>
          <p:nvPr/>
        </p:nvPicPr>
        <p:blipFill>
          <a:blip r:embed="rId2" cstate="print"/>
          <a:srcRect/>
          <a:stretch>
            <a:fillRect/>
          </a:stretch>
        </p:blipFill>
        <p:spPr bwMode="auto">
          <a:xfrm>
            <a:off x="179512" y="188640"/>
            <a:ext cx="2495550" cy="3905250"/>
          </a:xfrm>
          <a:prstGeom prst="rect">
            <a:avLst/>
          </a:prstGeom>
          <a:noFill/>
          <a:ln w="9525">
            <a:noFill/>
            <a:miter lim="800000"/>
            <a:headEnd/>
            <a:tailEnd/>
          </a:ln>
        </p:spPr>
      </p:pic>
      <p:sp>
        <p:nvSpPr>
          <p:cNvPr id="4" name="TextBox 3"/>
          <p:cNvSpPr txBox="1"/>
          <p:nvPr/>
        </p:nvSpPr>
        <p:spPr>
          <a:xfrm>
            <a:off x="2771801" y="1988840"/>
            <a:ext cx="6372199" cy="3139321"/>
          </a:xfrm>
          <a:prstGeom prst="rect">
            <a:avLst/>
          </a:prstGeom>
          <a:noFill/>
        </p:spPr>
        <p:txBody>
          <a:bodyPr wrap="square" rtlCol="0">
            <a:spAutoFit/>
          </a:bodyPr>
          <a:lstStyle/>
          <a:p>
            <a:r>
              <a:rPr lang="fr-FR" dirty="0" smtClean="0">
                <a:sym typeface="Wingdings"/>
              </a:rPr>
              <a:t>« </a:t>
            </a:r>
            <a:r>
              <a:rPr lang="fr-FR" dirty="0" smtClean="0"/>
              <a:t>Sur ce point il ne doit pas y avoir d’ambiguïté. Si l’idée d’une communauté juive fut repoussée par la plupart d’entre nous comme périmée, arbitraire et blessante, en revanche, sur le plan humain, </a:t>
            </a:r>
            <a:r>
              <a:rPr lang="fr-FR" b="1" dirty="0" smtClean="0"/>
              <a:t>le sentiment d’une solidarité</a:t>
            </a:r>
            <a:r>
              <a:rPr lang="fr-FR" dirty="0" smtClean="0"/>
              <a:t> fut complet. Ceux mêmes à qui le concept de judaïsme était le plus étranger, ceux mêmes qui</a:t>
            </a:r>
            <a:br>
              <a:rPr lang="fr-FR" dirty="0" smtClean="0"/>
            </a:br>
            <a:r>
              <a:rPr lang="fr-FR" dirty="0" smtClean="0"/>
              <a:t>se sentaient chrétiens de cœur, ceux mêmes qui l’étaient déjà de fait, ne repoussèrent pas l’étiquette de Juifs. Bien au contraire ! Il y a une satisfaction peut-être amère, mais profonde, à ne pas fuir le clan des persécutés.</a:t>
            </a:r>
            <a:br>
              <a:rPr lang="fr-FR" dirty="0" smtClean="0"/>
            </a:br>
            <a:r>
              <a:rPr lang="fr-FR" dirty="0" smtClean="0"/>
              <a:t>Ces deux positions – refus de solidarité sur le </a:t>
            </a:r>
            <a:r>
              <a:rPr lang="fr-FR" b="1" dirty="0" smtClean="0"/>
              <a:t>plan juif</a:t>
            </a:r>
            <a:r>
              <a:rPr lang="fr-FR" dirty="0" smtClean="0"/>
              <a:t>, solidarité sur le </a:t>
            </a:r>
            <a:r>
              <a:rPr lang="fr-FR" b="1" dirty="0" smtClean="0"/>
              <a:t>plan humain </a:t>
            </a:r>
            <a:r>
              <a:rPr lang="fr-FR" dirty="0" smtClean="0"/>
              <a:t>– n’apparurent jamais incompatibles. » </a:t>
            </a:r>
            <a:endParaRPr lang="fr-FR" dirty="0"/>
          </a:p>
        </p:txBody>
      </p:sp>
      <p:sp>
        <p:nvSpPr>
          <p:cNvPr id="5" name="TextBox 4"/>
          <p:cNvSpPr txBox="1"/>
          <p:nvPr/>
        </p:nvSpPr>
        <p:spPr>
          <a:xfrm>
            <a:off x="2771800" y="1556792"/>
            <a:ext cx="2129365" cy="369332"/>
          </a:xfrm>
          <a:prstGeom prst="rect">
            <a:avLst/>
          </a:prstGeom>
          <a:noFill/>
        </p:spPr>
        <p:txBody>
          <a:bodyPr wrap="none" rtlCol="0">
            <a:spAutoFit/>
          </a:bodyPr>
          <a:lstStyle/>
          <a:p>
            <a:r>
              <a:rPr lang="fr-FR" dirty="0" smtClean="0">
                <a:sym typeface="Wingdings"/>
              </a:rPr>
              <a:t> Ma grand-mère…</a:t>
            </a:r>
            <a:endParaRPr lang="fr-FR" dirty="0"/>
          </a:p>
        </p:txBody>
      </p:sp>
      <p:sp>
        <p:nvSpPr>
          <p:cNvPr id="6" name="TextBox 5"/>
          <p:cNvSpPr txBox="1"/>
          <p:nvPr/>
        </p:nvSpPr>
        <p:spPr>
          <a:xfrm>
            <a:off x="2195736" y="5469031"/>
            <a:ext cx="6768751" cy="1200329"/>
          </a:xfrm>
          <a:prstGeom prst="rect">
            <a:avLst/>
          </a:prstGeom>
          <a:noFill/>
        </p:spPr>
        <p:txBody>
          <a:bodyPr wrap="square" rtlCol="0">
            <a:spAutoFit/>
          </a:bodyPr>
          <a:lstStyle/>
          <a:p>
            <a:r>
              <a:rPr lang="fr-FR" dirty="0" smtClean="0">
                <a:sym typeface="Wingdings"/>
              </a:rPr>
              <a:t> </a:t>
            </a:r>
            <a:r>
              <a:rPr lang="fr-FR" dirty="0" smtClean="0"/>
              <a:t>Hannah Arendt (1906–1975) « Nous sommes les premiers Juifs non religieux à être persécutés et nous sommes les premiers qui, pas seulement </a:t>
            </a:r>
            <a:r>
              <a:rPr lang="fr-FR" i="1" dirty="0" smtClean="0"/>
              <a:t>in extremis</a:t>
            </a:r>
            <a:r>
              <a:rPr lang="fr-FR" dirty="0" smtClean="0"/>
              <a:t>, répondent par le suicide. » </a:t>
            </a:r>
            <a:br>
              <a:rPr lang="fr-FR" dirty="0" smtClean="0"/>
            </a:br>
            <a:endParaRPr lang="de-DE" dirty="0" smtClean="0"/>
          </a:p>
        </p:txBody>
      </p:sp>
      <p:pic>
        <p:nvPicPr>
          <p:cNvPr id="48130" name="Picture 2"/>
          <p:cNvPicPr>
            <a:picLocks noChangeAspect="1" noChangeArrowheads="1"/>
          </p:cNvPicPr>
          <p:nvPr/>
        </p:nvPicPr>
        <p:blipFill>
          <a:blip r:embed="rId3" cstate="print"/>
          <a:srcRect/>
          <a:stretch>
            <a:fillRect/>
          </a:stretch>
        </p:blipFill>
        <p:spPr bwMode="auto">
          <a:xfrm>
            <a:off x="179512" y="4149080"/>
            <a:ext cx="1944216" cy="2431609"/>
          </a:xfrm>
          <a:prstGeom prst="rect">
            <a:avLst/>
          </a:prstGeom>
          <a:noFill/>
          <a:ln w="9525">
            <a:noFill/>
            <a:miter lim="800000"/>
            <a:headEnd/>
            <a:tailEnd/>
          </a:ln>
        </p:spPr>
      </p:pic>
      <p:sp>
        <p:nvSpPr>
          <p:cNvPr id="8" name="Slide Number Placeholder 7"/>
          <p:cNvSpPr>
            <a:spLocks noGrp="1"/>
          </p:cNvSpPr>
          <p:nvPr>
            <p:ph type="sldNum" sz="quarter" idx="12"/>
          </p:nvPr>
        </p:nvSpPr>
        <p:spPr/>
        <p:txBody>
          <a:bodyPr/>
          <a:lstStyle/>
          <a:p>
            <a:fld id="{91E81F21-D3B5-43E7-AB8D-2E958B36A678}" type="slidenum">
              <a:rPr lang="fr-FR" smtClean="0"/>
              <a:pPr/>
              <a:t>10</a:t>
            </a:fld>
            <a:endParaRPr lang="fr-F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813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1520" y="260648"/>
            <a:ext cx="7128792" cy="1754326"/>
          </a:xfrm>
          <a:prstGeom prst="rect">
            <a:avLst/>
          </a:prstGeom>
        </p:spPr>
        <p:txBody>
          <a:bodyPr wrap="square">
            <a:spAutoFit/>
          </a:bodyPr>
          <a:lstStyle/>
          <a:p>
            <a:r>
              <a:rPr lang="fr-FR" dirty="0" smtClean="0">
                <a:sym typeface="Wingdings"/>
              </a:rPr>
              <a:t> Une identité « archétypale ».</a:t>
            </a:r>
          </a:p>
          <a:p>
            <a:r>
              <a:rPr lang="fr-FR" dirty="0" smtClean="0"/>
              <a:t>Kirsten </a:t>
            </a:r>
            <a:r>
              <a:rPr lang="fr-FR" dirty="0" err="1" smtClean="0"/>
              <a:t>Krick</a:t>
            </a:r>
            <a:r>
              <a:rPr lang="fr-FR" dirty="0" smtClean="0"/>
              <a:t>-</a:t>
            </a:r>
            <a:r>
              <a:rPr lang="fr-FR" dirty="0" err="1" smtClean="0"/>
              <a:t>Aigner</a:t>
            </a:r>
            <a:r>
              <a:rPr lang="fr-FR" dirty="0" smtClean="0"/>
              <a:t> : « Les auteurs contemporains […] ne sont pas capables de trouver un langage pour décrire l’identité juive autrichienne qui ne soit pas </a:t>
            </a:r>
            <a:r>
              <a:rPr lang="fr-FR" b="1" dirty="0" smtClean="0"/>
              <a:t>ancré dans l’Holocauste</a:t>
            </a:r>
            <a:r>
              <a:rPr lang="fr-FR" dirty="0" smtClean="0"/>
              <a:t>, et qui puisse seulement prendre place après qu’une discussion entre survivants, bourreaux et enfants de survivants a brisé le silence qui empêche une identité post-Shoah. »</a:t>
            </a:r>
            <a:endParaRPr lang="fr-FR" dirty="0"/>
          </a:p>
        </p:txBody>
      </p:sp>
      <p:sp>
        <p:nvSpPr>
          <p:cNvPr id="3" name="TextBox 2"/>
          <p:cNvSpPr txBox="1"/>
          <p:nvPr/>
        </p:nvSpPr>
        <p:spPr>
          <a:xfrm>
            <a:off x="1979712" y="4149080"/>
            <a:ext cx="4231262" cy="646331"/>
          </a:xfrm>
          <a:prstGeom prst="rect">
            <a:avLst/>
          </a:prstGeom>
          <a:noFill/>
        </p:spPr>
        <p:txBody>
          <a:bodyPr wrap="square" rtlCol="0">
            <a:spAutoFit/>
          </a:bodyPr>
          <a:lstStyle/>
          <a:p>
            <a:r>
              <a:rPr lang="fr-FR" dirty="0" smtClean="0">
                <a:sym typeface="Wingdings"/>
              </a:rPr>
              <a:t> </a:t>
            </a:r>
            <a:r>
              <a:rPr lang="fr-FR" dirty="0" smtClean="0">
                <a:sym typeface="Wingdings"/>
                <a:hlinkClick r:id="rId2"/>
              </a:rPr>
              <a:t>Le problème du mot « </a:t>
            </a:r>
            <a:r>
              <a:rPr lang="fr-FR" dirty="0" err="1" smtClean="0">
                <a:hlinkClick r:id="rId2"/>
              </a:rPr>
              <a:t>Schoah</a:t>
            </a:r>
            <a:r>
              <a:rPr lang="fr-FR" dirty="0" smtClean="0">
                <a:hlinkClick r:id="rId2"/>
              </a:rPr>
              <a:t> »</a:t>
            </a:r>
            <a:r>
              <a:rPr lang="de-DE" dirty="0" smtClean="0"/>
              <a:t/>
            </a:r>
            <a:br>
              <a:rPr lang="de-DE" dirty="0" smtClean="0"/>
            </a:br>
            <a:r>
              <a:rPr lang="de-DE" dirty="0" smtClean="0"/>
              <a:t>(Henri Meschonnic)</a:t>
            </a:r>
            <a:endParaRPr lang="de-DE" dirty="0"/>
          </a:p>
        </p:txBody>
      </p:sp>
      <p:pic>
        <p:nvPicPr>
          <p:cNvPr id="50178" name="Picture 2" descr="Jüdische Identitäten"/>
          <p:cNvPicPr>
            <a:picLocks noChangeAspect="1" noChangeArrowheads="1"/>
          </p:cNvPicPr>
          <p:nvPr/>
        </p:nvPicPr>
        <p:blipFill>
          <a:blip r:embed="rId3" cstate="print"/>
          <a:srcRect/>
          <a:stretch>
            <a:fillRect/>
          </a:stretch>
        </p:blipFill>
        <p:spPr bwMode="auto">
          <a:xfrm>
            <a:off x="7308304" y="260648"/>
            <a:ext cx="1501899" cy="2236161"/>
          </a:xfrm>
          <a:prstGeom prst="rect">
            <a:avLst/>
          </a:prstGeom>
          <a:noFill/>
        </p:spPr>
      </p:pic>
      <p:sp>
        <p:nvSpPr>
          <p:cNvPr id="9" name="TextBox 8"/>
          <p:cNvSpPr txBox="1"/>
          <p:nvPr/>
        </p:nvSpPr>
        <p:spPr>
          <a:xfrm>
            <a:off x="251520" y="2060848"/>
            <a:ext cx="4851521" cy="369332"/>
          </a:xfrm>
          <a:prstGeom prst="rect">
            <a:avLst/>
          </a:prstGeom>
          <a:noFill/>
        </p:spPr>
        <p:txBody>
          <a:bodyPr wrap="none" rtlCol="0">
            <a:spAutoFit/>
          </a:bodyPr>
          <a:lstStyle/>
          <a:p>
            <a:r>
              <a:rPr lang="fr-FR" dirty="0" smtClean="0">
                <a:sym typeface="Wingdings"/>
              </a:rPr>
              <a:t> </a:t>
            </a:r>
            <a:r>
              <a:rPr lang="de-DE" dirty="0" smtClean="0">
                <a:sym typeface="Wingdings"/>
              </a:rPr>
              <a:t>Centropa : pas que la mort et les traumatismes</a:t>
            </a:r>
            <a:endParaRPr lang="de-DE" dirty="0"/>
          </a:p>
        </p:txBody>
      </p:sp>
      <p:sp>
        <p:nvSpPr>
          <p:cNvPr id="10" name="TextBox 9"/>
          <p:cNvSpPr txBox="1"/>
          <p:nvPr/>
        </p:nvSpPr>
        <p:spPr>
          <a:xfrm>
            <a:off x="251520" y="2492896"/>
            <a:ext cx="5904655" cy="1754326"/>
          </a:xfrm>
          <a:prstGeom prst="rect">
            <a:avLst/>
          </a:prstGeom>
          <a:noFill/>
        </p:spPr>
        <p:txBody>
          <a:bodyPr wrap="square" rtlCol="0">
            <a:spAutoFit/>
          </a:bodyPr>
          <a:lstStyle/>
          <a:p>
            <a:r>
              <a:rPr lang="fr-FR" dirty="0" smtClean="0">
                <a:sym typeface="Wingdings"/>
              </a:rPr>
              <a:t> </a:t>
            </a:r>
            <a:r>
              <a:rPr lang="fr-FR" dirty="0" smtClean="0"/>
              <a:t>Levinas : «  Se réclamer de ‘</a:t>
            </a:r>
            <a:r>
              <a:rPr lang="fr-FR" b="1" dirty="0" smtClean="0"/>
              <a:t>l’holocauste</a:t>
            </a:r>
            <a:r>
              <a:rPr lang="fr-FR" dirty="0" smtClean="0"/>
              <a:t>’ pour dire que Dieu est avec nous en toutes circonstances est aussi odieux que le “</a:t>
            </a:r>
            <a:r>
              <a:rPr lang="fr-FR" i="1" dirty="0" err="1" smtClean="0"/>
              <a:t>Gott</a:t>
            </a:r>
            <a:r>
              <a:rPr lang="fr-FR" i="1" dirty="0" smtClean="0"/>
              <a:t> mit uns</a:t>
            </a:r>
            <a:r>
              <a:rPr lang="fr-FR" dirty="0" smtClean="0"/>
              <a:t>” qui figurait sur les ceinturons des bourreaux. » (E. </a:t>
            </a:r>
            <a:r>
              <a:rPr lang="fr-FR" dirty="0" err="1" smtClean="0"/>
              <a:t>Lévinas</a:t>
            </a:r>
            <a:r>
              <a:rPr lang="fr-FR" dirty="0" smtClean="0"/>
              <a:t> &amp; A. Finkielkraut, « Israël: éthique et politique», </a:t>
            </a:r>
            <a:r>
              <a:rPr lang="fr-FR" i="1" dirty="0" smtClean="0"/>
              <a:t>Les Nouveaux Cahiers </a:t>
            </a:r>
            <a:r>
              <a:rPr lang="fr-FR" dirty="0" smtClean="0"/>
              <a:t>no 71, 1982 </a:t>
            </a:r>
            <a:br>
              <a:rPr lang="fr-FR" dirty="0" smtClean="0"/>
            </a:br>
            <a:endParaRPr lang="fr-FR" dirty="0"/>
          </a:p>
        </p:txBody>
      </p:sp>
      <p:pic>
        <p:nvPicPr>
          <p:cNvPr id="50180" name="Picture 4" descr="Résultat de recherche d'images pour &quot;ss &quot;gott mit uns&quot;&quot;"/>
          <p:cNvPicPr>
            <a:picLocks noChangeAspect="1" noChangeArrowheads="1"/>
          </p:cNvPicPr>
          <p:nvPr/>
        </p:nvPicPr>
        <p:blipFill>
          <a:blip r:embed="rId4" cstate="print"/>
          <a:srcRect/>
          <a:stretch>
            <a:fillRect/>
          </a:stretch>
        </p:blipFill>
        <p:spPr bwMode="auto">
          <a:xfrm>
            <a:off x="6307490" y="2708921"/>
            <a:ext cx="2504648" cy="1944216"/>
          </a:xfrm>
          <a:prstGeom prst="rect">
            <a:avLst/>
          </a:prstGeom>
          <a:noFill/>
        </p:spPr>
      </p:pic>
      <p:pic>
        <p:nvPicPr>
          <p:cNvPr id="50182" name="Picture 6" descr="Résultat de recherche d'images pour &quot;shoah lanzmann&quot;"/>
          <p:cNvPicPr>
            <a:picLocks noChangeAspect="1" noChangeArrowheads="1"/>
          </p:cNvPicPr>
          <p:nvPr/>
        </p:nvPicPr>
        <p:blipFill>
          <a:blip r:embed="rId5" cstate="print"/>
          <a:srcRect/>
          <a:stretch>
            <a:fillRect/>
          </a:stretch>
        </p:blipFill>
        <p:spPr bwMode="auto">
          <a:xfrm>
            <a:off x="181028" y="4221088"/>
            <a:ext cx="1726676" cy="2448272"/>
          </a:xfrm>
          <a:prstGeom prst="rect">
            <a:avLst/>
          </a:prstGeom>
          <a:noFill/>
        </p:spPr>
      </p:pic>
      <p:sp>
        <p:nvSpPr>
          <p:cNvPr id="13" name="TextBox 12"/>
          <p:cNvSpPr txBox="1"/>
          <p:nvPr/>
        </p:nvSpPr>
        <p:spPr>
          <a:xfrm>
            <a:off x="2051720" y="5013176"/>
            <a:ext cx="6948264" cy="1200329"/>
          </a:xfrm>
          <a:prstGeom prst="rect">
            <a:avLst/>
          </a:prstGeom>
          <a:noFill/>
        </p:spPr>
        <p:txBody>
          <a:bodyPr wrap="square" rtlCol="0">
            <a:spAutoFit/>
          </a:bodyPr>
          <a:lstStyle/>
          <a:p>
            <a:r>
              <a:rPr lang="fr-FR" dirty="0" smtClean="0"/>
              <a:t>« Le scandale, que la médiatisation du mot rend inaudible, est que c’est</a:t>
            </a:r>
            <a:br>
              <a:rPr lang="fr-FR" dirty="0" smtClean="0"/>
            </a:br>
            <a:r>
              <a:rPr lang="fr-FR" dirty="0" smtClean="0"/>
              <a:t>un mot qui, dans la Bible où il se rencontre treize fois, désigne une tempête, un orage et les ravages – deux fois dans Job – laissés par la tempête dévastatrice. Un </a:t>
            </a:r>
            <a:r>
              <a:rPr lang="fr-FR" b="1" dirty="0" smtClean="0"/>
              <a:t>phénomène naturel</a:t>
            </a:r>
            <a:r>
              <a:rPr lang="fr-FR" dirty="0" smtClean="0"/>
              <a:t>, simplement. »</a:t>
            </a:r>
            <a:endParaRPr lang="fr-FR" dirty="0"/>
          </a:p>
        </p:txBody>
      </p:sp>
      <p:sp>
        <p:nvSpPr>
          <p:cNvPr id="11" name="Slide Number Placeholder 10"/>
          <p:cNvSpPr>
            <a:spLocks noGrp="1"/>
          </p:cNvSpPr>
          <p:nvPr>
            <p:ph type="sldNum" sz="quarter" idx="12"/>
          </p:nvPr>
        </p:nvSpPr>
        <p:spPr/>
        <p:txBody>
          <a:bodyPr/>
          <a:lstStyle/>
          <a:p>
            <a:fld id="{91E81F21-D3B5-43E7-AB8D-2E958B36A678}" type="slidenum">
              <a:rPr lang="fr-FR" smtClean="0"/>
              <a:pPr/>
              <a:t>11</a:t>
            </a:fld>
            <a:endParaRPr lang="fr-F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018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018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9" grpId="0"/>
      <p:bldP spid="10" grpId="0"/>
      <p:bldP spid="1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44016" y="188640"/>
            <a:ext cx="8964488" cy="3416320"/>
          </a:xfrm>
          <a:prstGeom prst="rect">
            <a:avLst/>
          </a:prstGeom>
          <a:noFill/>
        </p:spPr>
        <p:txBody>
          <a:bodyPr wrap="square" rtlCol="0">
            <a:spAutoFit/>
          </a:bodyPr>
          <a:lstStyle/>
          <a:p>
            <a:r>
              <a:rPr lang="fr-FR" dirty="0" smtClean="0"/>
              <a:t>« Les nazis avaient des raisons qui étaient propres à leur tactique pour recourir à une terminologie de masquage qui était en même temps explicite: ‘solution finale’, ‘évacuation’ (pour déportation). Il n’y avait là rien d’innommable ou d’indicible. […]</a:t>
            </a:r>
            <a:br>
              <a:rPr lang="fr-FR" dirty="0" smtClean="0"/>
            </a:br>
            <a:r>
              <a:rPr lang="fr-FR" dirty="0" smtClean="0"/>
              <a:t>Ainsi ‘Shoah’ condense un ‘culte du souvenir’ qui s’est mis à dévorer ce qui reste de vivant chez les survivants. Le procès apparemment fait à un mot porte sur tout ce qui porte ce mot, comme dit </a:t>
            </a:r>
            <a:r>
              <a:rPr lang="fr-FR" dirty="0" err="1" smtClean="0"/>
              <a:t>Yeshayahu</a:t>
            </a:r>
            <a:r>
              <a:rPr lang="fr-FR" dirty="0" smtClean="0"/>
              <a:t> Leibowitz: ‘</a:t>
            </a:r>
            <a:r>
              <a:rPr lang="fr-FR" b="1" dirty="0" smtClean="0"/>
              <a:t>La grande erreur d’aujourd’hui consiste à faire de la Shoah la question centrale à propos de tout ce qui concerne le peuple juif</a:t>
            </a:r>
            <a:r>
              <a:rPr lang="fr-FR" dirty="0" smtClean="0"/>
              <a:t>’, et la Shoah est devenue ainsi pour certains «le substitut du judaïsme». […] Le mot ‘Shoah’, avec sa majuscule qui l’essentialise, contient et maintient l’accomplissement du théologico-politique, la solution finale du ‘peuple déicide’ pour être le vrai peuple élu. Il serait plus sain pour le langage que ce mot ne soit plus un jour que le titre d’un film. » («Pour en finir avec le mot “Shoah”», </a:t>
            </a:r>
            <a:r>
              <a:rPr lang="fr-FR" i="1" dirty="0" smtClean="0"/>
              <a:t>Le Monde</a:t>
            </a:r>
            <a:r>
              <a:rPr lang="fr-FR" dirty="0" smtClean="0"/>
              <a:t>, 20 février 2005)</a:t>
            </a:r>
            <a:endParaRPr lang="fr-FR" dirty="0"/>
          </a:p>
        </p:txBody>
      </p:sp>
      <p:sp>
        <p:nvSpPr>
          <p:cNvPr id="47106" name="AutoShape 2" descr="Résultat de recherche d'images pour &quot;The Destruction of the European Jews&quo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pic>
        <p:nvPicPr>
          <p:cNvPr id="47110" name="Picture 6" descr="http://jerome-segal.de/ngram_french.JPG"/>
          <p:cNvPicPr>
            <a:picLocks noChangeAspect="1" noChangeArrowheads="1"/>
          </p:cNvPicPr>
          <p:nvPr/>
        </p:nvPicPr>
        <p:blipFill>
          <a:blip r:embed="rId2" cstate="print"/>
          <a:srcRect/>
          <a:stretch>
            <a:fillRect/>
          </a:stretch>
        </p:blipFill>
        <p:spPr bwMode="auto">
          <a:xfrm>
            <a:off x="2339752" y="3645024"/>
            <a:ext cx="6552728" cy="3109903"/>
          </a:xfrm>
          <a:prstGeom prst="rect">
            <a:avLst/>
          </a:prstGeom>
          <a:noFill/>
        </p:spPr>
      </p:pic>
      <p:sp>
        <p:nvSpPr>
          <p:cNvPr id="5" name="Slide Number Placeholder 4"/>
          <p:cNvSpPr>
            <a:spLocks noGrp="1"/>
          </p:cNvSpPr>
          <p:nvPr>
            <p:ph type="sldNum" sz="quarter" idx="12"/>
          </p:nvPr>
        </p:nvSpPr>
        <p:spPr/>
        <p:txBody>
          <a:bodyPr/>
          <a:lstStyle/>
          <a:p>
            <a:fld id="{91E81F21-D3B5-43E7-AB8D-2E958B36A678}" type="slidenum">
              <a:rPr lang="fr-FR" smtClean="0"/>
              <a:pPr/>
              <a:t>12</a:t>
            </a:fld>
            <a:endParaRPr lang="fr-F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71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3528" y="5877272"/>
            <a:ext cx="7992888" cy="923330"/>
          </a:xfrm>
          <a:prstGeom prst="rect">
            <a:avLst/>
          </a:prstGeom>
        </p:spPr>
        <p:txBody>
          <a:bodyPr wrap="square">
            <a:spAutoFit/>
          </a:bodyPr>
          <a:lstStyle/>
          <a:p>
            <a:r>
              <a:rPr lang="fr-FR" dirty="0" smtClean="0">
                <a:sym typeface="Wingdings"/>
              </a:rPr>
              <a:t> Plutôt la culture morte que la culture vivante ?</a:t>
            </a:r>
            <a:br>
              <a:rPr lang="fr-FR" dirty="0" smtClean="0">
                <a:sym typeface="Wingdings"/>
              </a:rPr>
            </a:br>
            <a:r>
              <a:rPr lang="fr-FR" dirty="0" smtClean="0">
                <a:sym typeface="Wingdings"/>
              </a:rPr>
              <a:t>Cf. « </a:t>
            </a:r>
            <a:r>
              <a:rPr lang="fr-FR" dirty="0" smtClean="0">
                <a:sym typeface="Wingdings"/>
                <a:hlinkClick r:id="rId2"/>
              </a:rPr>
              <a:t>La culture juive en Autriche, absence de présence et présence de l'absence</a:t>
            </a:r>
            <a:r>
              <a:rPr lang="fr-FR" dirty="0" smtClean="0">
                <a:sym typeface="Wingdings"/>
              </a:rPr>
              <a:t> », </a:t>
            </a:r>
            <a:r>
              <a:rPr lang="fr-FR" i="1" dirty="0" smtClean="0">
                <a:sym typeface="Wingdings"/>
              </a:rPr>
              <a:t>Les Temps Modernes</a:t>
            </a:r>
            <a:r>
              <a:rPr lang="fr-FR" dirty="0" smtClean="0">
                <a:sym typeface="Wingdings"/>
              </a:rPr>
              <a:t>, </a:t>
            </a:r>
            <a:r>
              <a:rPr lang="fr-FR" dirty="0" err="1" smtClean="0">
                <a:sym typeface="Wingdings"/>
              </a:rPr>
              <a:t>mai-juillet</a:t>
            </a:r>
            <a:r>
              <a:rPr lang="fr-FR" dirty="0" smtClean="0">
                <a:sym typeface="Wingdings"/>
              </a:rPr>
              <a:t> 2009, pp. 90-98</a:t>
            </a:r>
            <a:endParaRPr lang="fr-FR" dirty="0"/>
          </a:p>
        </p:txBody>
      </p:sp>
      <p:sp>
        <p:nvSpPr>
          <p:cNvPr id="4" name="TextBox 3"/>
          <p:cNvSpPr txBox="1"/>
          <p:nvPr/>
        </p:nvSpPr>
        <p:spPr>
          <a:xfrm>
            <a:off x="5455170" y="1054477"/>
            <a:ext cx="3741730" cy="646331"/>
          </a:xfrm>
          <a:prstGeom prst="rect">
            <a:avLst/>
          </a:prstGeom>
          <a:noFill/>
        </p:spPr>
        <p:txBody>
          <a:bodyPr wrap="none" rtlCol="0">
            <a:spAutoFit/>
          </a:bodyPr>
          <a:lstStyle/>
          <a:p>
            <a:r>
              <a:rPr lang="fr-FR" dirty="0" smtClean="0"/>
              <a:t>Les chiffres pour les Juifs et les </a:t>
            </a:r>
            <a:r>
              <a:rPr lang="fr-FR" dirty="0" err="1" smtClean="0"/>
              <a:t>Roms</a:t>
            </a:r>
            <a:endParaRPr lang="fr-FR" dirty="0" smtClean="0"/>
          </a:p>
          <a:p>
            <a:r>
              <a:rPr lang="fr-FR" dirty="0" smtClean="0"/>
              <a:t>(65 000 / 185 000 et 9500 / 11 000</a:t>
            </a:r>
            <a:endParaRPr lang="fr-FR" dirty="0"/>
          </a:p>
        </p:txBody>
      </p:sp>
      <p:pic>
        <p:nvPicPr>
          <p:cNvPr id="46082" name="Picture 2" descr="Résultat de recherche d'images pour &quot;The Years of Extermination: Nazi Germany and the Jews&quot;"/>
          <p:cNvPicPr>
            <a:picLocks noChangeAspect="1" noChangeArrowheads="1"/>
          </p:cNvPicPr>
          <p:nvPr/>
        </p:nvPicPr>
        <p:blipFill>
          <a:blip r:embed="rId3" cstate="print"/>
          <a:srcRect/>
          <a:stretch>
            <a:fillRect/>
          </a:stretch>
        </p:blipFill>
        <p:spPr bwMode="auto">
          <a:xfrm>
            <a:off x="2987825" y="260648"/>
            <a:ext cx="2304256" cy="3675288"/>
          </a:xfrm>
          <a:prstGeom prst="rect">
            <a:avLst/>
          </a:prstGeom>
          <a:noFill/>
        </p:spPr>
      </p:pic>
      <p:pic>
        <p:nvPicPr>
          <p:cNvPr id="8" name="Picture 4" descr="Résultat de recherche d'images pour &quot;The Destruction of the European Jews&quot;"/>
          <p:cNvPicPr>
            <a:picLocks noChangeAspect="1" noChangeArrowheads="1"/>
          </p:cNvPicPr>
          <p:nvPr/>
        </p:nvPicPr>
        <p:blipFill>
          <a:blip r:embed="rId4" cstate="print"/>
          <a:srcRect/>
          <a:stretch>
            <a:fillRect/>
          </a:stretch>
        </p:blipFill>
        <p:spPr bwMode="auto">
          <a:xfrm>
            <a:off x="323528" y="260647"/>
            <a:ext cx="2376264" cy="3644577"/>
          </a:xfrm>
          <a:prstGeom prst="rect">
            <a:avLst/>
          </a:prstGeom>
          <a:noFill/>
        </p:spPr>
      </p:pic>
      <p:sp>
        <p:nvSpPr>
          <p:cNvPr id="9" name="TextBox 8"/>
          <p:cNvSpPr txBox="1"/>
          <p:nvPr/>
        </p:nvSpPr>
        <p:spPr>
          <a:xfrm>
            <a:off x="5436096" y="260648"/>
            <a:ext cx="3563888" cy="646331"/>
          </a:xfrm>
          <a:prstGeom prst="rect">
            <a:avLst/>
          </a:prstGeom>
          <a:noFill/>
        </p:spPr>
        <p:txBody>
          <a:bodyPr wrap="square" rtlCol="0">
            <a:spAutoFit/>
          </a:bodyPr>
          <a:lstStyle/>
          <a:p>
            <a:r>
              <a:rPr lang="fr-FR" dirty="0" smtClean="0"/>
              <a:t>‘Shoah’ implique souvent le monopole de la douleur.</a:t>
            </a:r>
            <a:endParaRPr lang="fr-FR" dirty="0"/>
          </a:p>
        </p:txBody>
      </p:sp>
      <p:sp>
        <p:nvSpPr>
          <p:cNvPr id="10" name="Rectangle 9"/>
          <p:cNvSpPr/>
          <p:nvPr/>
        </p:nvSpPr>
        <p:spPr>
          <a:xfrm>
            <a:off x="323528" y="4077072"/>
            <a:ext cx="5210144" cy="369332"/>
          </a:xfrm>
          <a:prstGeom prst="rect">
            <a:avLst/>
          </a:prstGeom>
        </p:spPr>
        <p:txBody>
          <a:bodyPr wrap="none">
            <a:spAutoFit/>
          </a:bodyPr>
          <a:lstStyle/>
          <a:p>
            <a:r>
              <a:rPr lang="fr-FR" dirty="0" smtClean="0">
                <a:sym typeface="Wingdings"/>
              </a:rPr>
              <a:t> </a:t>
            </a:r>
            <a:r>
              <a:rPr lang="de-DE" dirty="0" smtClean="0">
                <a:sym typeface="Wingdings"/>
              </a:rPr>
              <a:t>Une identité qui finit par reposer sur des privilèges</a:t>
            </a:r>
            <a:endParaRPr lang="fr-FR" dirty="0"/>
          </a:p>
        </p:txBody>
      </p:sp>
      <p:sp>
        <p:nvSpPr>
          <p:cNvPr id="11" name="TextBox 10"/>
          <p:cNvSpPr txBox="1"/>
          <p:nvPr/>
        </p:nvSpPr>
        <p:spPr>
          <a:xfrm>
            <a:off x="323528" y="4581128"/>
            <a:ext cx="8568952" cy="1200329"/>
          </a:xfrm>
          <a:prstGeom prst="rect">
            <a:avLst/>
          </a:prstGeom>
          <a:noFill/>
        </p:spPr>
        <p:txBody>
          <a:bodyPr wrap="square" rtlCol="0">
            <a:spAutoFit/>
          </a:bodyPr>
          <a:lstStyle/>
          <a:p>
            <a:r>
              <a:rPr lang="fr-FR" dirty="0" smtClean="0">
                <a:sym typeface="Wingdings"/>
              </a:rPr>
              <a:t>  </a:t>
            </a:r>
            <a:r>
              <a:rPr lang="fr-FR" dirty="0" smtClean="0"/>
              <a:t>Le „</a:t>
            </a:r>
            <a:r>
              <a:rPr lang="fr-FR" dirty="0" err="1" smtClean="0"/>
              <a:t>Zentralrat</a:t>
            </a:r>
            <a:r>
              <a:rPr lang="fr-FR" dirty="0" smtClean="0"/>
              <a:t> der </a:t>
            </a:r>
            <a:r>
              <a:rPr lang="fr-FR" dirty="0" err="1" smtClean="0"/>
              <a:t>Juden</a:t>
            </a:r>
            <a:r>
              <a:rPr lang="fr-FR" dirty="0" smtClean="0"/>
              <a:t>“ en Allemagne. Accord de 3 millions d’euros signé en 2003 à la date de la Journée internationale dédiée à la mémoire des victimes de l'Holocauste.</a:t>
            </a:r>
          </a:p>
          <a:p>
            <a:r>
              <a:rPr lang="fr-FR" dirty="0" smtClean="0"/>
              <a:t>En 2017 : 10 millions et entretien des cimetières</a:t>
            </a:r>
            <a:r>
              <a:rPr lang="de-DE" dirty="0" smtClean="0"/>
              <a:t> (moitié) et financement de quatre institutions scientifiques.</a:t>
            </a:r>
            <a:endParaRPr lang="fr-FR" dirty="0"/>
          </a:p>
        </p:txBody>
      </p:sp>
      <p:sp>
        <p:nvSpPr>
          <p:cNvPr id="12" name="Slide Number Placeholder 11"/>
          <p:cNvSpPr>
            <a:spLocks noGrp="1"/>
          </p:cNvSpPr>
          <p:nvPr>
            <p:ph type="sldNum" sz="quarter" idx="12"/>
          </p:nvPr>
        </p:nvSpPr>
        <p:spPr/>
        <p:txBody>
          <a:bodyPr/>
          <a:lstStyle/>
          <a:p>
            <a:fld id="{91E81F21-D3B5-43E7-AB8D-2E958B36A678}" type="slidenum">
              <a:rPr lang="fr-FR" smtClean="0"/>
              <a:pPr/>
              <a:t>13</a:t>
            </a:fld>
            <a:endParaRPr lang="fr-F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608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9" grpId="0"/>
      <p:bldP spid="10" grpId="0"/>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95536" y="332656"/>
            <a:ext cx="1542410" cy="369332"/>
          </a:xfrm>
          <a:prstGeom prst="rect">
            <a:avLst/>
          </a:prstGeom>
        </p:spPr>
        <p:txBody>
          <a:bodyPr wrap="none">
            <a:spAutoFit/>
          </a:bodyPr>
          <a:lstStyle/>
          <a:p>
            <a:r>
              <a:rPr lang="fr-FR" dirty="0" smtClean="0">
                <a:sym typeface="Wingdings"/>
              </a:rPr>
              <a:t> En Autriche</a:t>
            </a:r>
            <a:endParaRPr lang="fr-FR" dirty="0"/>
          </a:p>
        </p:txBody>
      </p:sp>
      <p:pic>
        <p:nvPicPr>
          <p:cNvPr id="45058" name="Picture 2" descr="http://archiv.jfw.at/2006/jfw_white.png"/>
          <p:cNvPicPr>
            <a:picLocks noChangeAspect="1" noChangeArrowheads="1"/>
          </p:cNvPicPr>
          <p:nvPr/>
        </p:nvPicPr>
        <p:blipFill>
          <a:blip r:embed="rId2" cstate="print"/>
          <a:srcRect/>
          <a:stretch>
            <a:fillRect/>
          </a:stretch>
        </p:blipFill>
        <p:spPr bwMode="auto">
          <a:xfrm>
            <a:off x="467544" y="908720"/>
            <a:ext cx="1587112" cy="648072"/>
          </a:xfrm>
          <a:prstGeom prst="rect">
            <a:avLst/>
          </a:prstGeom>
          <a:noFill/>
        </p:spPr>
      </p:pic>
      <p:pic>
        <p:nvPicPr>
          <p:cNvPr id="45059" name="Picture 3"/>
          <p:cNvPicPr>
            <a:picLocks noChangeAspect="1" noChangeArrowheads="1"/>
          </p:cNvPicPr>
          <p:nvPr/>
        </p:nvPicPr>
        <p:blipFill>
          <a:blip r:embed="rId3" cstate="print"/>
          <a:srcRect/>
          <a:stretch>
            <a:fillRect/>
          </a:stretch>
        </p:blipFill>
        <p:spPr bwMode="auto">
          <a:xfrm>
            <a:off x="2411760" y="260648"/>
            <a:ext cx="4305300" cy="2143125"/>
          </a:xfrm>
          <a:prstGeom prst="rect">
            <a:avLst/>
          </a:prstGeom>
          <a:noFill/>
          <a:ln w="9525">
            <a:noFill/>
            <a:miter lim="800000"/>
            <a:headEnd/>
            <a:tailEnd/>
          </a:ln>
        </p:spPr>
      </p:pic>
      <p:pic>
        <p:nvPicPr>
          <p:cNvPr id="45060" name="Picture 4"/>
          <p:cNvPicPr>
            <a:picLocks noChangeAspect="1" noChangeArrowheads="1"/>
          </p:cNvPicPr>
          <p:nvPr/>
        </p:nvPicPr>
        <p:blipFill>
          <a:blip r:embed="rId4" cstate="print"/>
          <a:srcRect/>
          <a:stretch>
            <a:fillRect/>
          </a:stretch>
        </p:blipFill>
        <p:spPr bwMode="auto">
          <a:xfrm>
            <a:off x="539552" y="2924944"/>
            <a:ext cx="2891644" cy="1158999"/>
          </a:xfrm>
          <a:prstGeom prst="rect">
            <a:avLst/>
          </a:prstGeom>
          <a:noFill/>
          <a:ln w="9525">
            <a:noFill/>
            <a:miter lim="800000"/>
            <a:headEnd/>
            <a:tailEnd/>
          </a:ln>
        </p:spPr>
      </p:pic>
      <p:sp>
        <p:nvSpPr>
          <p:cNvPr id="9" name="TextBox 8"/>
          <p:cNvSpPr txBox="1"/>
          <p:nvPr/>
        </p:nvSpPr>
        <p:spPr>
          <a:xfrm>
            <a:off x="467544" y="2492896"/>
            <a:ext cx="3225627" cy="369332"/>
          </a:xfrm>
          <a:prstGeom prst="rect">
            <a:avLst/>
          </a:prstGeom>
          <a:noFill/>
        </p:spPr>
        <p:txBody>
          <a:bodyPr wrap="none" rtlCol="0">
            <a:spAutoFit/>
          </a:bodyPr>
          <a:lstStyle/>
          <a:p>
            <a:r>
              <a:rPr lang="fr-FR" dirty="0" smtClean="0"/>
              <a:t>Déduction des impôts et encarts</a:t>
            </a:r>
            <a:endParaRPr lang="fr-FR" dirty="0"/>
          </a:p>
        </p:txBody>
      </p:sp>
      <p:pic>
        <p:nvPicPr>
          <p:cNvPr id="45061" name="Picture 5"/>
          <p:cNvPicPr>
            <a:picLocks noChangeAspect="1" noChangeArrowheads="1"/>
          </p:cNvPicPr>
          <p:nvPr/>
        </p:nvPicPr>
        <p:blipFill>
          <a:blip r:embed="rId5" cstate="print"/>
          <a:srcRect/>
          <a:stretch>
            <a:fillRect/>
          </a:stretch>
        </p:blipFill>
        <p:spPr bwMode="auto">
          <a:xfrm>
            <a:off x="3059832" y="1285875"/>
            <a:ext cx="5410200" cy="5572125"/>
          </a:xfrm>
          <a:prstGeom prst="rect">
            <a:avLst/>
          </a:prstGeom>
          <a:noFill/>
          <a:ln w="9525">
            <a:noFill/>
            <a:miter lim="800000"/>
            <a:headEnd/>
            <a:tailEnd/>
          </a:ln>
        </p:spPr>
      </p:pic>
      <p:pic>
        <p:nvPicPr>
          <p:cNvPr id="45063" name="Picture 7" descr="NU_69_cover"/>
          <p:cNvPicPr>
            <a:picLocks noChangeAspect="1" noChangeArrowheads="1"/>
          </p:cNvPicPr>
          <p:nvPr/>
        </p:nvPicPr>
        <p:blipFill>
          <a:blip r:embed="rId6" cstate="print"/>
          <a:srcRect/>
          <a:stretch>
            <a:fillRect/>
          </a:stretch>
        </p:blipFill>
        <p:spPr bwMode="auto">
          <a:xfrm>
            <a:off x="611560" y="4149080"/>
            <a:ext cx="1905000" cy="2552700"/>
          </a:xfrm>
          <a:prstGeom prst="rect">
            <a:avLst/>
          </a:prstGeom>
          <a:noFill/>
        </p:spPr>
      </p:pic>
      <p:pic>
        <p:nvPicPr>
          <p:cNvPr id="45064" name="Picture 8"/>
          <p:cNvPicPr>
            <a:picLocks noChangeAspect="1" noChangeArrowheads="1"/>
          </p:cNvPicPr>
          <p:nvPr/>
        </p:nvPicPr>
        <p:blipFill>
          <a:blip r:embed="rId7" cstate="print"/>
          <a:srcRect/>
          <a:stretch>
            <a:fillRect/>
          </a:stretch>
        </p:blipFill>
        <p:spPr bwMode="auto">
          <a:xfrm>
            <a:off x="1979712" y="4653136"/>
            <a:ext cx="2609850" cy="981075"/>
          </a:xfrm>
          <a:prstGeom prst="rect">
            <a:avLst/>
          </a:prstGeom>
          <a:noFill/>
          <a:ln w="9525">
            <a:noFill/>
            <a:miter lim="800000"/>
            <a:headEnd/>
            <a:tailEnd/>
          </a:ln>
        </p:spPr>
      </p:pic>
      <p:sp>
        <p:nvSpPr>
          <p:cNvPr id="10" name="Slide Number Placeholder 9"/>
          <p:cNvSpPr>
            <a:spLocks noGrp="1"/>
          </p:cNvSpPr>
          <p:nvPr>
            <p:ph type="sldNum" sz="quarter" idx="12"/>
          </p:nvPr>
        </p:nvSpPr>
        <p:spPr/>
        <p:txBody>
          <a:bodyPr/>
          <a:lstStyle/>
          <a:p>
            <a:fld id="{91E81F21-D3B5-43E7-AB8D-2E958B36A678}" type="slidenum">
              <a:rPr lang="fr-FR" smtClean="0"/>
              <a:pPr/>
              <a:t>14</a:t>
            </a:fld>
            <a:endParaRPr lang="fr-F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505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505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506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506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506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506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95536" y="836712"/>
            <a:ext cx="4429867" cy="369332"/>
          </a:xfrm>
          <a:prstGeom prst="rect">
            <a:avLst/>
          </a:prstGeom>
          <a:noFill/>
        </p:spPr>
        <p:txBody>
          <a:bodyPr wrap="none" rtlCol="0">
            <a:spAutoFit/>
          </a:bodyPr>
          <a:lstStyle/>
          <a:p>
            <a:r>
              <a:rPr lang="fr-FR" dirty="0" smtClean="0"/>
              <a:t>Cf. comment je suis devenu membre de l’IKG.</a:t>
            </a:r>
            <a:endParaRPr lang="fr-FR" dirty="0"/>
          </a:p>
        </p:txBody>
      </p:sp>
      <p:sp>
        <p:nvSpPr>
          <p:cNvPr id="4" name="TextBox 3"/>
          <p:cNvSpPr txBox="1"/>
          <p:nvPr/>
        </p:nvSpPr>
        <p:spPr>
          <a:xfrm>
            <a:off x="467544" y="1628800"/>
            <a:ext cx="4248472" cy="4524315"/>
          </a:xfrm>
          <a:prstGeom prst="rect">
            <a:avLst/>
          </a:prstGeom>
          <a:noFill/>
        </p:spPr>
        <p:txBody>
          <a:bodyPr wrap="square" rtlCol="0">
            <a:spAutoFit/>
          </a:bodyPr>
          <a:lstStyle/>
          <a:p>
            <a:r>
              <a:rPr lang="fr-FR" dirty="0" smtClean="0"/>
              <a:t>« Je ne trouve pas trace de vie religieuse dans ma famille. Je sais que mon grand-père (du côté de mon père, ayant dû fuir Vienne en mai 1938) avait un rabbin comme arrière-grand-père mais du côté de ma mère ce ne sont presque que des intellectuels qui naturellement (?) n’étaient </a:t>
            </a:r>
            <a:r>
              <a:rPr lang="fr-FR" b="1" dirty="0" smtClean="0"/>
              <a:t>ni religieux ni superstitieux</a:t>
            </a:r>
            <a:r>
              <a:rPr lang="fr-FR" dirty="0" smtClean="0"/>
              <a:t>. Ils étaient cependant tous juifs et se sont toujours déclarés et reconnus comme tels. Dans mon acte de naissance, au sujet de ma mère, vous ne trouverez pas la mention de la religion car heureusement en France, depuis 1905, nous avons séparé l’État et les religions, donc celles-ci n’ont rien à faire dans les extraits d’acte de naissance. »</a:t>
            </a:r>
            <a:endParaRPr lang="fr-FR" dirty="0"/>
          </a:p>
        </p:txBody>
      </p:sp>
      <p:sp>
        <p:nvSpPr>
          <p:cNvPr id="5" name="TextBox 4"/>
          <p:cNvSpPr txBox="1"/>
          <p:nvPr/>
        </p:nvSpPr>
        <p:spPr>
          <a:xfrm>
            <a:off x="323528" y="332656"/>
            <a:ext cx="5480155" cy="369332"/>
          </a:xfrm>
          <a:prstGeom prst="rect">
            <a:avLst/>
          </a:prstGeom>
          <a:noFill/>
        </p:spPr>
        <p:txBody>
          <a:bodyPr wrap="none" rtlCol="0">
            <a:spAutoFit/>
          </a:bodyPr>
          <a:lstStyle/>
          <a:p>
            <a:r>
              <a:rPr lang="fr-FR" dirty="0" smtClean="0">
                <a:sym typeface="Wingdings"/>
              </a:rPr>
              <a:t> </a:t>
            </a:r>
            <a:r>
              <a:rPr lang="fr-FR" dirty="0" smtClean="0"/>
              <a:t>La Seconde Guerre mondiale reste la période décisive</a:t>
            </a:r>
            <a:endParaRPr lang="fr-FR" dirty="0"/>
          </a:p>
        </p:txBody>
      </p:sp>
      <p:pic>
        <p:nvPicPr>
          <p:cNvPr id="50177" name="Picture 1"/>
          <p:cNvPicPr>
            <a:picLocks noChangeAspect="1" noChangeArrowheads="1"/>
          </p:cNvPicPr>
          <p:nvPr/>
        </p:nvPicPr>
        <p:blipFill>
          <a:blip r:embed="rId2" cstate="print"/>
          <a:srcRect/>
          <a:stretch>
            <a:fillRect/>
          </a:stretch>
        </p:blipFill>
        <p:spPr bwMode="auto">
          <a:xfrm>
            <a:off x="4876504" y="1340768"/>
            <a:ext cx="4017564" cy="5370587"/>
          </a:xfrm>
          <a:prstGeom prst="rect">
            <a:avLst/>
          </a:prstGeom>
          <a:noFill/>
          <a:ln w="9525">
            <a:noFill/>
            <a:miter lim="800000"/>
            <a:headEnd/>
            <a:tailEnd/>
          </a:ln>
        </p:spPr>
      </p:pic>
      <p:sp>
        <p:nvSpPr>
          <p:cNvPr id="6" name="Slide Number Placeholder 5"/>
          <p:cNvSpPr>
            <a:spLocks noGrp="1"/>
          </p:cNvSpPr>
          <p:nvPr>
            <p:ph type="sldNum" sz="quarter" idx="12"/>
          </p:nvPr>
        </p:nvSpPr>
        <p:spPr/>
        <p:txBody>
          <a:bodyPr/>
          <a:lstStyle/>
          <a:p>
            <a:fld id="{91E81F21-D3B5-43E7-AB8D-2E958B36A678}" type="slidenum">
              <a:rPr lang="fr-FR" smtClean="0"/>
              <a:pPr/>
              <a:t>15</a:t>
            </a:fld>
            <a:endParaRPr lang="fr-F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017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646331"/>
          </a:xfrm>
          <a:prstGeom prst="rect">
            <a:avLst/>
          </a:prstGeom>
        </p:spPr>
        <p:txBody>
          <a:bodyPr wrap="square">
            <a:spAutoFit/>
          </a:bodyPr>
          <a:lstStyle/>
          <a:p>
            <a:pPr marL="342900" indent="-342900"/>
            <a:r>
              <a:rPr lang="de-AT" sz="3600" dirty="0" smtClean="0"/>
              <a:t>3. </a:t>
            </a:r>
            <a:r>
              <a:rPr lang="fr-FR" sz="3600" u="sng" dirty="0" smtClean="0"/>
              <a:t>La solidarité comme dimension ontologique</a:t>
            </a:r>
          </a:p>
        </p:txBody>
      </p:sp>
      <p:sp>
        <p:nvSpPr>
          <p:cNvPr id="6" name="TextBox 5"/>
          <p:cNvSpPr txBox="1"/>
          <p:nvPr/>
        </p:nvSpPr>
        <p:spPr>
          <a:xfrm>
            <a:off x="2699792" y="1052736"/>
            <a:ext cx="6264696" cy="2308324"/>
          </a:xfrm>
          <a:prstGeom prst="rect">
            <a:avLst/>
          </a:prstGeom>
          <a:noFill/>
        </p:spPr>
        <p:txBody>
          <a:bodyPr wrap="square" rtlCol="0">
            <a:spAutoFit/>
          </a:bodyPr>
          <a:lstStyle/>
          <a:p>
            <a:pPr>
              <a:buFont typeface="Wingdings"/>
              <a:buChar char="F"/>
            </a:pPr>
            <a:r>
              <a:rPr lang="fr-FR" dirty="0" smtClean="0"/>
              <a:t>Levinas et la métaphysique de l’altérité.</a:t>
            </a:r>
          </a:p>
          <a:p>
            <a:r>
              <a:rPr lang="fr-FR" dirty="0" smtClean="0"/>
              <a:t>A propos de son expérience en Stalag: « C’est sur la Terre, parmi les hommes, que se déroule ainsi l’aventure de l’esprit; le traumatisme que fut mon esclavage en pays d’Égypte constitue mon humanité même – ce qui me rapproche d’emblée de tous les prolétaires, de tous les miséreux, de tous les persécutés de la Terre. »</a:t>
            </a:r>
          </a:p>
          <a:p>
            <a:pPr>
              <a:buFont typeface="Wingdings"/>
              <a:buChar char="F"/>
            </a:pPr>
            <a:endParaRPr lang="fr-FR" dirty="0"/>
          </a:p>
        </p:txBody>
      </p:sp>
      <p:pic>
        <p:nvPicPr>
          <p:cNvPr id="7" name="Picture 2" descr="Résultat de recherche d'images"/>
          <p:cNvPicPr>
            <a:picLocks noChangeAspect="1" noChangeArrowheads="1"/>
          </p:cNvPicPr>
          <p:nvPr/>
        </p:nvPicPr>
        <p:blipFill>
          <a:blip r:embed="rId2" cstate="print"/>
          <a:srcRect/>
          <a:stretch>
            <a:fillRect/>
          </a:stretch>
        </p:blipFill>
        <p:spPr bwMode="auto">
          <a:xfrm>
            <a:off x="251520" y="1196752"/>
            <a:ext cx="2095500" cy="3009901"/>
          </a:xfrm>
          <a:prstGeom prst="rect">
            <a:avLst/>
          </a:prstGeom>
          <a:noFill/>
        </p:spPr>
      </p:pic>
      <p:sp>
        <p:nvSpPr>
          <p:cNvPr id="10" name="TextBox 9"/>
          <p:cNvSpPr txBox="1"/>
          <p:nvPr/>
        </p:nvSpPr>
        <p:spPr>
          <a:xfrm>
            <a:off x="4860032" y="3861048"/>
            <a:ext cx="1872208" cy="1477328"/>
          </a:xfrm>
          <a:prstGeom prst="rect">
            <a:avLst/>
          </a:prstGeom>
          <a:noFill/>
        </p:spPr>
        <p:txBody>
          <a:bodyPr wrap="square" rtlCol="0">
            <a:spAutoFit/>
          </a:bodyPr>
          <a:lstStyle/>
          <a:p>
            <a:pPr algn="ctr"/>
            <a:r>
              <a:rPr lang="fr-FR" dirty="0" smtClean="0"/>
              <a:t>Le renoncement à la religion est-il une condition nécessaire pour l’émancipation ?</a:t>
            </a:r>
            <a:endParaRPr lang="fr-FR" dirty="0"/>
          </a:p>
        </p:txBody>
      </p:sp>
      <p:grpSp>
        <p:nvGrpSpPr>
          <p:cNvPr id="13" name="Group 12"/>
          <p:cNvGrpSpPr/>
          <p:nvPr/>
        </p:nvGrpSpPr>
        <p:grpSpPr>
          <a:xfrm>
            <a:off x="2411760" y="3573016"/>
            <a:ext cx="2561920" cy="3177644"/>
            <a:chOff x="2627784" y="3573016"/>
            <a:chExt cx="2561920" cy="3177644"/>
          </a:xfrm>
        </p:grpSpPr>
        <p:pic>
          <p:nvPicPr>
            <p:cNvPr id="44036" name="Picture 4" descr="Résultat de recherche d'images"/>
            <p:cNvPicPr>
              <a:picLocks noChangeAspect="1" noChangeArrowheads="1"/>
            </p:cNvPicPr>
            <p:nvPr/>
          </p:nvPicPr>
          <p:blipFill>
            <a:blip r:embed="rId3" cstate="print"/>
            <a:srcRect/>
            <a:stretch>
              <a:fillRect/>
            </a:stretch>
          </p:blipFill>
          <p:spPr bwMode="auto">
            <a:xfrm>
              <a:off x="2843808" y="3573016"/>
              <a:ext cx="2095500" cy="2809876"/>
            </a:xfrm>
            <a:prstGeom prst="rect">
              <a:avLst/>
            </a:prstGeom>
            <a:noFill/>
          </p:spPr>
        </p:pic>
        <p:sp>
          <p:nvSpPr>
            <p:cNvPr id="11" name="Rectangle 10"/>
            <p:cNvSpPr/>
            <p:nvPr/>
          </p:nvSpPr>
          <p:spPr>
            <a:xfrm>
              <a:off x="2627784" y="6381328"/>
              <a:ext cx="2561920" cy="369332"/>
            </a:xfrm>
            <a:prstGeom prst="rect">
              <a:avLst/>
            </a:prstGeom>
          </p:spPr>
          <p:txBody>
            <a:bodyPr wrap="none">
              <a:spAutoFit/>
            </a:bodyPr>
            <a:lstStyle/>
            <a:p>
              <a:r>
                <a:rPr lang="fr-FR" dirty="0" smtClean="0"/>
                <a:t>Bruno Bauer (1809-1882)</a:t>
              </a:r>
              <a:endParaRPr lang="fr-FR" dirty="0"/>
            </a:p>
          </p:txBody>
        </p:sp>
      </p:grpSp>
      <p:grpSp>
        <p:nvGrpSpPr>
          <p:cNvPr id="14" name="Group 13"/>
          <p:cNvGrpSpPr/>
          <p:nvPr/>
        </p:nvGrpSpPr>
        <p:grpSpPr>
          <a:xfrm>
            <a:off x="6534472" y="3645024"/>
            <a:ext cx="2430016" cy="3033628"/>
            <a:chOff x="6516216" y="3645024"/>
            <a:chExt cx="2430016" cy="3033628"/>
          </a:xfrm>
        </p:grpSpPr>
        <p:pic>
          <p:nvPicPr>
            <p:cNvPr id="44034" name="Picture 2" descr="Résultat de recherche d'images pour &quot;karl marx&quot;"/>
            <p:cNvPicPr>
              <a:picLocks noChangeAspect="1" noChangeArrowheads="1"/>
            </p:cNvPicPr>
            <p:nvPr/>
          </p:nvPicPr>
          <p:blipFill>
            <a:blip r:embed="rId4" cstate="print"/>
            <a:srcRect/>
            <a:stretch>
              <a:fillRect/>
            </a:stretch>
          </p:blipFill>
          <p:spPr bwMode="auto">
            <a:xfrm>
              <a:off x="6804248" y="3645024"/>
              <a:ext cx="1963859" cy="2715533"/>
            </a:xfrm>
            <a:prstGeom prst="rect">
              <a:avLst/>
            </a:prstGeom>
            <a:noFill/>
          </p:spPr>
        </p:pic>
        <p:sp>
          <p:nvSpPr>
            <p:cNvPr id="12" name="Rectangle 11"/>
            <p:cNvSpPr/>
            <p:nvPr/>
          </p:nvSpPr>
          <p:spPr>
            <a:xfrm>
              <a:off x="6516216" y="6309320"/>
              <a:ext cx="2430016" cy="369332"/>
            </a:xfrm>
            <a:prstGeom prst="rect">
              <a:avLst/>
            </a:prstGeom>
          </p:spPr>
          <p:txBody>
            <a:bodyPr wrap="square">
              <a:spAutoFit/>
            </a:bodyPr>
            <a:lstStyle/>
            <a:p>
              <a:r>
                <a:rPr lang="fr-FR" dirty="0" smtClean="0"/>
                <a:t>Karl Marx, 1818-1883 )</a:t>
              </a:r>
              <a:endParaRPr lang="fr-FR" dirty="0"/>
            </a:p>
          </p:txBody>
        </p:sp>
      </p:grpSp>
      <p:sp>
        <p:nvSpPr>
          <p:cNvPr id="15" name="Slide Number Placeholder 14"/>
          <p:cNvSpPr>
            <a:spLocks noGrp="1"/>
          </p:cNvSpPr>
          <p:nvPr>
            <p:ph type="sldNum" sz="quarter" idx="12"/>
          </p:nvPr>
        </p:nvSpPr>
        <p:spPr/>
        <p:txBody>
          <a:bodyPr/>
          <a:lstStyle/>
          <a:p>
            <a:fld id="{91E81F21-D3B5-43E7-AB8D-2E958B36A678}" type="slidenum">
              <a:rPr lang="fr-FR" smtClean="0"/>
              <a:pPr/>
              <a:t>16</a:t>
            </a:fld>
            <a:endParaRPr lang="fr-F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1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483768" y="548680"/>
            <a:ext cx="6336704" cy="2308324"/>
          </a:xfrm>
          <a:prstGeom prst="rect">
            <a:avLst/>
          </a:prstGeom>
        </p:spPr>
        <p:txBody>
          <a:bodyPr wrap="square">
            <a:spAutoFit/>
          </a:bodyPr>
          <a:lstStyle/>
          <a:p>
            <a:r>
              <a:rPr lang="fr-FR" dirty="0" smtClean="0"/>
              <a:t>« Le soutien aux communistes était insignifiant parmi la population juive prise comme un tout. Toutefois, les Juifs étaient assez surreprésentés parmi les militants du parti, avec environ 7 % des participants à la convention fondatrice du parti. Et en ce qui concerne le </a:t>
            </a:r>
            <a:r>
              <a:rPr lang="fr-FR" b="1" dirty="0" smtClean="0"/>
              <a:t>comité central de onze personnes, celui-ci comprenait quatre communistes d’origine juive </a:t>
            </a:r>
            <a:r>
              <a:rPr lang="fr-FR" dirty="0" smtClean="0"/>
              <a:t>: Rosa Luxemburg, Leo </a:t>
            </a:r>
            <a:r>
              <a:rPr lang="fr-FR" dirty="0" err="1" smtClean="0"/>
              <a:t>Jogiches</a:t>
            </a:r>
            <a:r>
              <a:rPr lang="fr-FR" dirty="0" smtClean="0"/>
              <a:t>, Paul Levi et August </a:t>
            </a:r>
            <a:r>
              <a:rPr lang="fr-FR" dirty="0" err="1" smtClean="0"/>
              <a:t>Thalheimer</a:t>
            </a:r>
            <a:r>
              <a:rPr lang="fr-FR" dirty="0" smtClean="0"/>
              <a:t>, tous formés à l’université. »</a:t>
            </a:r>
            <a:endParaRPr lang="fr-FR" dirty="0"/>
          </a:p>
        </p:txBody>
      </p:sp>
      <p:pic>
        <p:nvPicPr>
          <p:cNvPr id="41986" name="Picture 2" descr="Résultat de recherche d'images pour &quot;jerry muller capitalism jews&quot;"/>
          <p:cNvPicPr>
            <a:picLocks noChangeAspect="1" noChangeArrowheads="1"/>
          </p:cNvPicPr>
          <p:nvPr/>
        </p:nvPicPr>
        <p:blipFill>
          <a:blip r:embed="rId2" cstate="print"/>
          <a:srcRect l="20807" r="20240"/>
          <a:stretch>
            <a:fillRect/>
          </a:stretch>
        </p:blipFill>
        <p:spPr bwMode="auto">
          <a:xfrm>
            <a:off x="539552" y="187638"/>
            <a:ext cx="1656184" cy="2809314"/>
          </a:xfrm>
          <a:prstGeom prst="rect">
            <a:avLst/>
          </a:prstGeom>
          <a:noFill/>
        </p:spPr>
      </p:pic>
      <p:grpSp>
        <p:nvGrpSpPr>
          <p:cNvPr id="10" name="Group 9"/>
          <p:cNvGrpSpPr/>
          <p:nvPr/>
        </p:nvGrpSpPr>
        <p:grpSpPr>
          <a:xfrm>
            <a:off x="578768" y="3331646"/>
            <a:ext cx="1905000" cy="3265706"/>
            <a:chOff x="578768" y="3185889"/>
            <a:chExt cx="1905000" cy="3265706"/>
          </a:xfrm>
        </p:grpSpPr>
        <p:sp>
          <p:nvSpPr>
            <p:cNvPr id="6" name="Rectangle 5"/>
            <p:cNvSpPr/>
            <p:nvPr/>
          </p:nvSpPr>
          <p:spPr>
            <a:xfrm>
              <a:off x="611560" y="5805264"/>
              <a:ext cx="1775294" cy="646331"/>
            </a:xfrm>
            <a:prstGeom prst="rect">
              <a:avLst/>
            </a:prstGeom>
          </p:spPr>
          <p:txBody>
            <a:bodyPr wrap="none">
              <a:spAutoFit/>
            </a:bodyPr>
            <a:lstStyle/>
            <a:p>
              <a:r>
                <a:rPr lang="fr-FR" dirty="0" smtClean="0"/>
                <a:t>Rosa Luxemburg </a:t>
              </a:r>
            </a:p>
            <a:p>
              <a:r>
                <a:rPr lang="fr-FR" dirty="0" smtClean="0"/>
                <a:t>(1871–1919)</a:t>
              </a:r>
              <a:endParaRPr lang="fr-FR" dirty="0"/>
            </a:p>
          </p:txBody>
        </p:sp>
        <p:pic>
          <p:nvPicPr>
            <p:cNvPr id="41988" name="Picture 4" descr="Résultat de recherche d'images pour &quot;Rosa Luxemburg (1871–1919)&quot;"/>
            <p:cNvPicPr>
              <a:picLocks noChangeAspect="1" noChangeArrowheads="1"/>
            </p:cNvPicPr>
            <p:nvPr/>
          </p:nvPicPr>
          <p:blipFill>
            <a:blip r:embed="rId3" cstate="print"/>
            <a:srcRect/>
            <a:stretch>
              <a:fillRect/>
            </a:stretch>
          </p:blipFill>
          <p:spPr bwMode="auto">
            <a:xfrm>
              <a:off x="578768" y="3185889"/>
              <a:ext cx="1905000" cy="2619375"/>
            </a:xfrm>
            <a:prstGeom prst="rect">
              <a:avLst/>
            </a:prstGeom>
            <a:noFill/>
          </p:spPr>
        </p:pic>
      </p:grpSp>
      <p:sp>
        <p:nvSpPr>
          <p:cNvPr id="8" name="TextBox 7"/>
          <p:cNvSpPr txBox="1"/>
          <p:nvPr/>
        </p:nvSpPr>
        <p:spPr>
          <a:xfrm>
            <a:off x="2975602" y="3430741"/>
            <a:ext cx="5616624" cy="1754326"/>
          </a:xfrm>
          <a:prstGeom prst="rect">
            <a:avLst/>
          </a:prstGeom>
          <a:noFill/>
        </p:spPr>
        <p:txBody>
          <a:bodyPr wrap="square" rtlCol="0">
            <a:spAutoFit/>
          </a:bodyPr>
          <a:lstStyle/>
          <a:p>
            <a:r>
              <a:rPr lang="fr-FR" b="1" dirty="0" smtClean="0">
                <a:sym typeface="Wingdings"/>
              </a:rPr>
              <a:t> </a:t>
            </a:r>
            <a:r>
              <a:rPr lang="fr-FR" dirty="0" smtClean="0"/>
              <a:t>Pour les marxistes la « question juive » n’existe pas en tant que telle, pas plus que la « question nègre » ou le « péril jaune ». C’est plus une question de haine raciale devenue un symptôme de réaction sociale, ce qui est dans une certaine mesure inévitable dans des sociétés basées sur les antagonismes de classe. </a:t>
            </a:r>
          </a:p>
        </p:txBody>
      </p:sp>
      <p:sp>
        <p:nvSpPr>
          <p:cNvPr id="9" name="TextBox 8"/>
          <p:cNvSpPr txBox="1"/>
          <p:nvPr/>
        </p:nvSpPr>
        <p:spPr>
          <a:xfrm>
            <a:off x="3047610" y="5230941"/>
            <a:ext cx="5677003" cy="923330"/>
          </a:xfrm>
          <a:prstGeom prst="rect">
            <a:avLst/>
          </a:prstGeom>
          <a:noFill/>
        </p:spPr>
        <p:txBody>
          <a:bodyPr wrap="none" rtlCol="0">
            <a:spAutoFit/>
          </a:bodyPr>
          <a:lstStyle/>
          <a:p>
            <a:r>
              <a:rPr lang="fr-FR" dirty="0" smtClean="0"/>
              <a:t>« Je me sens chez moi partout dans le monde,</a:t>
            </a:r>
            <a:br>
              <a:rPr lang="fr-FR" dirty="0" smtClean="0"/>
            </a:br>
            <a:r>
              <a:rPr lang="fr-FR" dirty="0" smtClean="0"/>
              <a:t>du moment qu’il y a des nuages, des oiseaux et des larmes</a:t>
            </a:r>
            <a:br>
              <a:rPr lang="fr-FR" dirty="0" smtClean="0"/>
            </a:br>
            <a:r>
              <a:rPr lang="fr-FR" dirty="0" smtClean="0"/>
              <a:t>humaines. » </a:t>
            </a:r>
            <a:endParaRPr lang="fr-FR" dirty="0"/>
          </a:p>
        </p:txBody>
      </p:sp>
      <p:sp>
        <p:nvSpPr>
          <p:cNvPr id="11" name="Slide Number Placeholder 10"/>
          <p:cNvSpPr>
            <a:spLocks noGrp="1"/>
          </p:cNvSpPr>
          <p:nvPr>
            <p:ph type="sldNum" sz="quarter" idx="12"/>
          </p:nvPr>
        </p:nvSpPr>
        <p:spPr/>
        <p:txBody>
          <a:bodyPr/>
          <a:lstStyle/>
          <a:p>
            <a:fld id="{91E81F21-D3B5-43E7-AB8D-2E958B36A678}" type="slidenum">
              <a:rPr lang="fr-FR" smtClean="0"/>
              <a:pPr/>
              <a:t>17</a:t>
            </a:fld>
            <a:endParaRPr lang="fr-F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P spid="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2" name="Picture 4" descr="Résultat de recherche d'images pour &quot;Emma Goldman (1869-1940)&quot;"/>
          <p:cNvPicPr>
            <a:picLocks noChangeAspect="1" noChangeArrowheads="1"/>
          </p:cNvPicPr>
          <p:nvPr/>
        </p:nvPicPr>
        <p:blipFill>
          <a:blip r:embed="rId2" cstate="print"/>
          <a:srcRect/>
          <a:stretch>
            <a:fillRect/>
          </a:stretch>
        </p:blipFill>
        <p:spPr bwMode="auto">
          <a:xfrm>
            <a:off x="251520" y="404664"/>
            <a:ext cx="3810000" cy="2381250"/>
          </a:xfrm>
          <a:prstGeom prst="rect">
            <a:avLst/>
          </a:prstGeom>
          <a:noFill/>
        </p:spPr>
      </p:pic>
      <p:sp>
        <p:nvSpPr>
          <p:cNvPr id="6" name="TextBox 5"/>
          <p:cNvSpPr txBox="1"/>
          <p:nvPr/>
        </p:nvSpPr>
        <p:spPr>
          <a:xfrm>
            <a:off x="683568" y="2780928"/>
            <a:ext cx="2888932" cy="369332"/>
          </a:xfrm>
          <a:prstGeom prst="rect">
            <a:avLst/>
          </a:prstGeom>
          <a:noFill/>
        </p:spPr>
        <p:txBody>
          <a:bodyPr wrap="none" rtlCol="0">
            <a:spAutoFit/>
          </a:bodyPr>
          <a:lstStyle/>
          <a:p>
            <a:r>
              <a:rPr lang="fr-FR" dirty="0" smtClean="0"/>
              <a:t>Emma Goldman (1869-1940)</a:t>
            </a:r>
            <a:endParaRPr lang="fr-FR" dirty="0"/>
          </a:p>
        </p:txBody>
      </p:sp>
      <p:sp>
        <p:nvSpPr>
          <p:cNvPr id="7" name="TextBox 6"/>
          <p:cNvSpPr txBox="1"/>
          <p:nvPr/>
        </p:nvSpPr>
        <p:spPr>
          <a:xfrm>
            <a:off x="4283969" y="476672"/>
            <a:ext cx="4752527" cy="1200329"/>
          </a:xfrm>
          <a:prstGeom prst="rect">
            <a:avLst/>
          </a:prstGeom>
          <a:noFill/>
        </p:spPr>
        <p:txBody>
          <a:bodyPr wrap="square" rtlCol="0">
            <a:spAutoFit/>
          </a:bodyPr>
          <a:lstStyle/>
          <a:p>
            <a:r>
              <a:rPr lang="fr-FR" dirty="0" smtClean="0">
                <a:sym typeface="Wingdings"/>
              </a:rPr>
              <a:t>  </a:t>
            </a:r>
            <a:r>
              <a:rPr lang="fr-FR" dirty="0" smtClean="0"/>
              <a:t>Le rôle des juifs dans le mouvement anarchiste étasunien (</a:t>
            </a:r>
            <a:r>
              <a:rPr lang="de-DE" dirty="0" smtClean="0"/>
              <a:t>Emma Goldman et Alexandre Berkman, arrivés de Russie resp. </a:t>
            </a:r>
            <a:r>
              <a:rPr lang="de-DE" dirty="0" smtClean="0"/>
              <a:t>en </a:t>
            </a:r>
            <a:r>
              <a:rPr lang="de-DE" dirty="0" smtClean="0"/>
              <a:t>1885 et </a:t>
            </a:r>
            <a:r>
              <a:rPr lang="de-DE" dirty="0" smtClean="0"/>
              <a:t>1888).</a:t>
            </a:r>
            <a:endParaRPr lang="fr-FR" dirty="0"/>
          </a:p>
        </p:txBody>
      </p:sp>
      <p:sp>
        <p:nvSpPr>
          <p:cNvPr id="8" name="TextBox 7"/>
          <p:cNvSpPr txBox="1"/>
          <p:nvPr/>
        </p:nvSpPr>
        <p:spPr>
          <a:xfrm>
            <a:off x="4283968" y="1844824"/>
            <a:ext cx="4608512" cy="923330"/>
          </a:xfrm>
          <a:prstGeom prst="rect">
            <a:avLst/>
          </a:prstGeom>
          <a:noFill/>
        </p:spPr>
        <p:txBody>
          <a:bodyPr wrap="square" rtlCol="0">
            <a:spAutoFit/>
          </a:bodyPr>
          <a:lstStyle/>
          <a:p>
            <a:r>
              <a:rPr lang="fr-FR" dirty="0" smtClean="0"/>
              <a:t>Ils défendent la raison et la </a:t>
            </a:r>
            <a:r>
              <a:rPr lang="fr-FR" dirty="0" smtClean="0"/>
              <a:t>science </a:t>
            </a:r>
            <a:r>
              <a:rPr lang="fr-FR" dirty="0" smtClean="0"/>
              <a:t>contre l’ignorance et la superstition qui, selon elle, « sont à l’origine de toute religion. »</a:t>
            </a:r>
            <a:endParaRPr lang="fr-FR" dirty="0"/>
          </a:p>
        </p:txBody>
      </p:sp>
      <p:sp>
        <p:nvSpPr>
          <p:cNvPr id="10" name="Rectangle 9"/>
          <p:cNvSpPr/>
          <p:nvPr/>
        </p:nvSpPr>
        <p:spPr>
          <a:xfrm>
            <a:off x="251520" y="3284984"/>
            <a:ext cx="6462464" cy="3416320"/>
          </a:xfrm>
          <a:prstGeom prst="rect">
            <a:avLst/>
          </a:prstGeom>
        </p:spPr>
        <p:txBody>
          <a:bodyPr wrap="square">
            <a:spAutoFit/>
          </a:bodyPr>
          <a:lstStyle/>
          <a:p>
            <a:r>
              <a:rPr lang="fr-FR" dirty="0" smtClean="0"/>
              <a:t>« Aucun autre groupe ethnique n’était aussi doué pour être</a:t>
            </a:r>
            <a:br>
              <a:rPr lang="fr-FR" dirty="0" smtClean="0"/>
            </a:br>
            <a:r>
              <a:rPr lang="fr-FR" b="1" dirty="0" smtClean="0"/>
              <a:t>soviétique</a:t>
            </a:r>
            <a:r>
              <a:rPr lang="fr-FR" dirty="0" smtClean="0"/>
              <a:t>, et aucun autre n’était aussi enclin à abandonner son</a:t>
            </a:r>
            <a:br>
              <a:rPr lang="fr-FR" dirty="0" smtClean="0"/>
            </a:br>
            <a:r>
              <a:rPr lang="fr-FR" dirty="0" smtClean="0"/>
              <a:t>langage, ses rituels et ses zones traditionnelles d’implantation.</a:t>
            </a:r>
            <a:br>
              <a:rPr lang="fr-FR" dirty="0" smtClean="0"/>
            </a:br>
            <a:r>
              <a:rPr lang="fr-FR" dirty="0" smtClean="0"/>
              <a:t>Autrement dit, aucune autre nationalité n’était aussi mercurienne</a:t>
            </a:r>
            <a:br>
              <a:rPr lang="fr-FR" dirty="0" smtClean="0"/>
            </a:br>
            <a:r>
              <a:rPr lang="fr-FR" dirty="0" smtClean="0"/>
              <a:t>(tout pour la tête et rien pour le corps) ou aussi </a:t>
            </a:r>
            <a:r>
              <a:rPr lang="fr-FR" b="1" dirty="0" smtClean="0"/>
              <a:t>révolutionnaire</a:t>
            </a:r>
            <a:r>
              <a:rPr lang="fr-FR" dirty="0" smtClean="0"/>
              <a:t/>
            </a:r>
            <a:br>
              <a:rPr lang="fr-FR" dirty="0" smtClean="0"/>
            </a:br>
            <a:r>
              <a:rPr lang="fr-FR" dirty="0" smtClean="0"/>
              <a:t>(tout pour la jeunesse et rien pour la tradition). […] Les Juifs</a:t>
            </a:r>
            <a:br>
              <a:rPr lang="fr-FR" dirty="0" smtClean="0"/>
            </a:br>
            <a:r>
              <a:rPr lang="fr-FR" dirty="0" smtClean="0"/>
              <a:t>étaient déjà si fortement urbanisés, si bien éduqués et si désireux</a:t>
            </a:r>
            <a:br>
              <a:rPr lang="fr-FR" dirty="0" smtClean="0"/>
            </a:br>
            <a:r>
              <a:rPr lang="fr-FR" dirty="0" smtClean="0"/>
              <a:t>de devenir </a:t>
            </a:r>
            <a:r>
              <a:rPr lang="fr-FR" b="1" dirty="0" smtClean="0"/>
              <a:t>cosmopolites</a:t>
            </a:r>
            <a:r>
              <a:rPr lang="fr-FR" dirty="0" smtClean="0"/>
              <a:t> (par le biais de la sécularisation, des</a:t>
            </a:r>
            <a:br>
              <a:rPr lang="fr-FR" dirty="0" smtClean="0"/>
            </a:br>
            <a:r>
              <a:rPr lang="fr-FR" dirty="0" smtClean="0"/>
              <a:t>mariages mixtes et de l’assimilation linguistique) qu’en ce qui les</a:t>
            </a:r>
            <a:br>
              <a:rPr lang="fr-FR" dirty="0" smtClean="0"/>
            </a:br>
            <a:r>
              <a:rPr lang="fr-FR" dirty="0" smtClean="0"/>
              <a:t>concernait, la politique des nationalités paraissait dénuée de sens,</a:t>
            </a:r>
            <a:br>
              <a:rPr lang="fr-FR" dirty="0" smtClean="0"/>
            </a:br>
            <a:r>
              <a:rPr lang="fr-FR" dirty="0" smtClean="0"/>
              <a:t>soit contre-productive […]. </a:t>
            </a:r>
            <a:r>
              <a:rPr lang="fr-FR" b="1" dirty="0" smtClean="0"/>
              <a:t>Les Juifs semblaient être beaucoup</a:t>
            </a:r>
            <a:br>
              <a:rPr lang="fr-FR" b="1" dirty="0" smtClean="0"/>
            </a:br>
            <a:r>
              <a:rPr lang="fr-FR" b="1" dirty="0" smtClean="0"/>
              <a:t>plus soviétiques que le reste de l’Union soviétique</a:t>
            </a:r>
            <a:r>
              <a:rPr lang="fr-FR" dirty="0" smtClean="0"/>
              <a:t>. »</a:t>
            </a:r>
            <a:endParaRPr lang="fr-FR" dirty="0"/>
          </a:p>
        </p:txBody>
      </p:sp>
      <p:pic>
        <p:nvPicPr>
          <p:cNvPr id="35841" name="Picture 1"/>
          <p:cNvPicPr>
            <a:picLocks noChangeAspect="1" noChangeArrowheads="1"/>
          </p:cNvPicPr>
          <p:nvPr/>
        </p:nvPicPr>
        <p:blipFill>
          <a:blip r:embed="rId3" cstate="print"/>
          <a:srcRect/>
          <a:stretch>
            <a:fillRect/>
          </a:stretch>
        </p:blipFill>
        <p:spPr bwMode="auto">
          <a:xfrm>
            <a:off x="6679517" y="3140968"/>
            <a:ext cx="2251564" cy="3551858"/>
          </a:xfrm>
          <a:prstGeom prst="rect">
            <a:avLst/>
          </a:prstGeom>
          <a:noFill/>
          <a:ln w="9525">
            <a:noFill/>
            <a:miter lim="800000"/>
            <a:headEnd/>
            <a:tailEnd/>
          </a:ln>
        </p:spPr>
      </p:pic>
      <p:sp>
        <p:nvSpPr>
          <p:cNvPr id="9" name="Slide Number Placeholder 8"/>
          <p:cNvSpPr>
            <a:spLocks noGrp="1"/>
          </p:cNvSpPr>
          <p:nvPr>
            <p:ph type="sldNum" sz="quarter" idx="12"/>
          </p:nvPr>
        </p:nvSpPr>
        <p:spPr/>
        <p:txBody>
          <a:bodyPr/>
          <a:lstStyle/>
          <a:p>
            <a:fld id="{91E81F21-D3B5-43E7-AB8D-2E958B36A678}" type="slidenum">
              <a:rPr lang="fr-FR" smtClean="0"/>
              <a:pPr/>
              <a:t>18</a:t>
            </a:fld>
            <a:endParaRPr lang="fr-F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584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Résultat de recherche d'images pour &quot;daniel cohn bendit&quot;"/>
          <p:cNvPicPr>
            <a:picLocks noChangeAspect="1" noChangeArrowheads="1"/>
          </p:cNvPicPr>
          <p:nvPr/>
        </p:nvPicPr>
        <p:blipFill>
          <a:blip r:embed="rId2" cstate="print"/>
          <a:srcRect/>
          <a:stretch>
            <a:fillRect/>
          </a:stretch>
        </p:blipFill>
        <p:spPr bwMode="auto">
          <a:xfrm>
            <a:off x="242711" y="3933056"/>
            <a:ext cx="4320480" cy="2592288"/>
          </a:xfrm>
          <a:prstGeom prst="rect">
            <a:avLst/>
          </a:prstGeom>
          <a:noFill/>
        </p:spPr>
      </p:pic>
      <p:sp>
        <p:nvSpPr>
          <p:cNvPr id="5" name="TextBox 4"/>
          <p:cNvSpPr txBox="1"/>
          <p:nvPr/>
        </p:nvSpPr>
        <p:spPr>
          <a:xfrm>
            <a:off x="4650426" y="3861048"/>
            <a:ext cx="4582986" cy="369332"/>
          </a:xfrm>
          <a:prstGeom prst="rect">
            <a:avLst/>
          </a:prstGeom>
          <a:noFill/>
        </p:spPr>
        <p:txBody>
          <a:bodyPr wrap="none" rtlCol="0">
            <a:spAutoFit/>
          </a:bodyPr>
          <a:lstStyle/>
          <a:p>
            <a:r>
              <a:rPr lang="fr-FR" dirty="0" smtClean="0"/>
              <a:t>André </a:t>
            </a:r>
            <a:r>
              <a:rPr lang="fr-FR" dirty="0" err="1" smtClean="0"/>
              <a:t>Senik</a:t>
            </a:r>
            <a:r>
              <a:rPr lang="fr-FR" dirty="0" smtClean="0"/>
              <a:t> (né en 1938), à propos de Mai 68 :</a:t>
            </a:r>
            <a:endParaRPr lang="fr-FR" dirty="0"/>
          </a:p>
        </p:txBody>
      </p:sp>
      <p:sp>
        <p:nvSpPr>
          <p:cNvPr id="6" name="TextBox 5"/>
          <p:cNvSpPr txBox="1"/>
          <p:nvPr/>
        </p:nvSpPr>
        <p:spPr>
          <a:xfrm>
            <a:off x="4794442" y="4437112"/>
            <a:ext cx="3960440" cy="1754326"/>
          </a:xfrm>
          <a:prstGeom prst="rect">
            <a:avLst/>
          </a:prstGeom>
          <a:noFill/>
        </p:spPr>
        <p:txBody>
          <a:bodyPr wrap="square" rtlCol="0">
            <a:spAutoFit/>
          </a:bodyPr>
          <a:lstStyle/>
          <a:p>
            <a:r>
              <a:rPr lang="fr-FR" dirty="0" smtClean="0"/>
              <a:t>« Les Juifs ont introduit la valeur de contestation dans cette société. Même les chansons révolutionnaires qu’on chantait, les communistes français ne les connaissaient pas. Nous les avions apprises dans les </a:t>
            </a:r>
            <a:r>
              <a:rPr lang="fr-FR" b="1" dirty="0" smtClean="0"/>
              <a:t>mouvements juifs</a:t>
            </a:r>
            <a:r>
              <a:rPr lang="fr-FR" dirty="0" smtClean="0"/>
              <a:t>. »</a:t>
            </a:r>
            <a:endParaRPr lang="fr-FR" dirty="0"/>
          </a:p>
        </p:txBody>
      </p:sp>
      <p:sp>
        <p:nvSpPr>
          <p:cNvPr id="7" name="TextBox 6"/>
          <p:cNvSpPr txBox="1"/>
          <p:nvPr/>
        </p:nvSpPr>
        <p:spPr>
          <a:xfrm>
            <a:off x="179512" y="404664"/>
            <a:ext cx="6264696" cy="2031325"/>
          </a:xfrm>
          <a:prstGeom prst="rect">
            <a:avLst/>
          </a:prstGeom>
          <a:noFill/>
        </p:spPr>
        <p:txBody>
          <a:bodyPr wrap="square" rtlCol="0">
            <a:spAutoFit/>
          </a:bodyPr>
          <a:lstStyle/>
          <a:p>
            <a:r>
              <a:rPr lang="fr-FR" dirty="0" smtClean="0"/>
              <a:t>Pendant la première moitié des années 1960, les Juifs (qui</a:t>
            </a:r>
            <a:br>
              <a:rPr lang="fr-FR" dirty="0" smtClean="0"/>
            </a:br>
            <a:r>
              <a:rPr lang="fr-FR" dirty="0" smtClean="0"/>
              <a:t>constituaient 5 % de l’ensemble des étudiants américains)</a:t>
            </a:r>
            <a:br>
              <a:rPr lang="fr-FR" dirty="0" smtClean="0"/>
            </a:br>
            <a:r>
              <a:rPr lang="fr-FR" dirty="0" smtClean="0"/>
              <a:t>fournissaient entre 30 % et 50 % des adhérents du SDS (</a:t>
            </a:r>
            <a:r>
              <a:rPr lang="fr-FR" dirty="0" err="1" smtClean="0"/>
              <a:t>Students</a:t>
            </a:r>
            <a:r>
              <a:rPr lang="fr-FR" dirty="0" smtClean="0"/>
              <a:t/>
            </a:r>
            <a:br>
              <a:rPr lang="fr-FR" dirty="0" smtClean="0"/>
            </a:br>
            <a:r>
              <a:rPr lang="fr-FR" dirty="0" smtClean="0"/>
              <a:t>for a </a:t>
            </a:r>
            <a:r>
              <a:rPr lang="fr-FR" dirty="0" err="1" smtClean="0"/>
              <a:t>Democratic</a:t>
            </a:r>
            <a:r>
              <a:rPr lang="fr-FR" dirty="0" smtClean="0"/>
              <a:t> Society). […] Dans un sondage national réalisé</a:t>
            </a:r>
            <a:br>
              <a:rPr lang="fr-FR" dirty="0" smtClean="0"/>
            </a:br>
            <a:r>
              <a:rPr lang="fr-FR" dirty="0" smtClean="0"/>
              <a:t>en 1970 sur les mouvements estudiantins contestataires, 23 % de</a:t>
            </a:r>
            <a:br>
              <a:rPr lang="fr-FR" dirty="0" smtClean="0"/>
            </a:br>
            <a:r>
              <a:rPr lang="fr-FR" dirty="0" smtClean="0"/>
              <a:t>tous les étudiants juifs de premier cycle se situaient à «l’extrême</a:t>
            </a:r>
            <a:br>
              <a:rPr lang="fr-FR" dirty="0" smtClean="0"/>
            </a:br>
            <a:r>
              <a:rPr lang="fr-FR" dirty="0" smtClean="0"/>
              <a:t>gauche» (contre 4 % des protestants et 2 % des catholiques) </a:t>
            </a:r>
            <a:endParaRPr lang="fr-FR" dirty="0"/>
          </a:p>
        </p:txBody>
      </p:sp>
      <p:pic>
        <p:nvPicPr>
          <p:cNvPr id="40964" name="Picture 4" descr="Résultat de recherche d'images pour &quot;ku klux klan 1964&quot;"/>
          <p:cNvPicPr>
            <a:picLocks noChangeAspect="1" noChangeArrowheads="1"/>
          </p:cNvPicPr>
          <p:nvPr/>
        </p:nvPicPr>
        <p:blipFill>
          <a:blip r:embed="rId3" cstate="print"/>
          <a:srcRect/>
          <a:stretch>
            <a:fillRect/>
          </a:stretch>
        </p:blipFill>
        <p:spPr bwMode="auto">
          <a:xfrm>
            <a:off x="6588224" y="332656"/>
            <a:ext cx="2376264" cy="1894758"/>
          </a:xfrm>
          <a:prstGeom prst="rect">
            <a:avLst/>
          </a:prstGeom>
          <a:noFill/>
        </p:spPr>
      </p:pic>
      <p:pic>
        <p:nvPicPr>
          <p:cNvPr id="40965" name="Picture 5"/>
          <p:cNvPicPr>
            <a:picLocks noChangeAspect="1" noChangeArrowheads="1"/>
          </p:cNvPicPr>
          <p:nvPr/>
        </p:nvPicPr>
        <p:blipFill>
          <a:blip r:embed="rId4" cstate="print"/>
          <a:srcRect/>
          <a:stretch>
            <a:fillRect/>
          </a:stretch>
        </p:blipFill>
        <p:spPr bwMode="auto">
          <a:xfrm>
            <a:off x="4427984" y="1340768"/>
            <a:ext cx="4572375" cy="2368476"/>
          </a:xfrm>
          <a:prstGeom prst="rect">
            <a:avLst/>
          </a:prstGeom>
          <a:noFill/>
          <a:ln w="9525">
            <a:noFill/>
            <a:miter lim="800000"/>
            <a:headEnd/>
            <a:tailEnd/>
          </a:ln>
        </p:spPr>
      </p:pic>
      <p:sp>
        <p:nvSpPr>
          <p:cNvPr id="8" name="Slide Number Placeholder 7"/>
          <p:cNvSpPr>
            <a:spLocks noGrp="1"/>
          </p:cNvSpPr>
          <p:nvPr>
            <p:ph type="sldNum" sz="quarter" idx="12"/>
          </p:nvPr>
        </p:nvSpPr>
        <p:spPr/>
        <p:txBody>
          <a:bodyPr/>
          <a:lstStyle/>
          <a:p>
            <a:fld id="{91E81F21-D3B5-43E7-AB8D-2E958B36A678}" type="slidenum">
              <a:rPr lang="fr-FR" smtClean="0"/>
              <a:pPr/>
              <a:t>19</a:t>
            </a:fld>
            <a:endParaRPr lang="fr-F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96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096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7504" y="44624"/>
            <a:ext cx="8820472" cy="4893647"/>
          </a:xfrm>
          <a:prstGeom prst="rect">
            <a:avLst/>
          </a:prstGeom>
          <a:noFill/>
        </p:spPr>
        <p:txBody>
          <a:bodyPr wrap="square" rtlCol="0">
            <a:spAutoFit/>
          </a:bodyPr>
          <a:lstStyle/>
          <a:p>
            <a:pPr>
              <a:buFont typeface="Arial" pitchFamily="34" charset="0"/>
              <a:buChar char="•"/>
            </a:pPr>
            <a:r>
              <a:rPr lang="fr-FR" sz="2400" dirty="0" smtClean="0"/>
              <a:t> Comment peut-on être juif sans religion ?</a:t>
            </a:r>
          </a:p>
          <a:p>
            <a:pPr>
              <a:buFont typeface="Arial" pitchFamily="34" charset="0"/>
              <a:buChar char="•"/>
            </a:pPr>
            <a:r>
              <a:rPr lang="fr-FR" sz="2400" dirty="0" smtClean="0"/>
              <a:t> Quel a été jusqu’à présent le rôle de la religion </a:t>
            </a:r>
            <a:br>
              <a:rPr lang="fr-FR" sz="2400" dirty="0" smtClean="0"/>
            </a:br>
            <a:r>
              <a:rPr lang="fr-FR" sz="2400" dirty="0" smtClean="0"/>
              <a:t>pour le « peuple » juif ?</a:t>
            </a:r>
          </a:p>
          <a:p>
            <a:pPr>
              <a:buFont typeface="Arial" pitchFamily="34" charset="0"/>
              <a:buChar char="•"/>
            </a:pPr>
            <a:r>
              <a:rPr lang="fr-FR" sz="2400" dirty="0" smtClean="0"/>
              <a:t> Qui est « juif », si l’on peut être juif sans rattachement à une communauté religieuse ?</a:t>
            </a:r>
          </a:p>
          <a:p>
            <a:pPr>
              <a:buFont typeface="Arial" pitchFamily="34" charset="0"/>
              <a:buChar char="•"/>
            </a:pPr>
            <a:r>
              <a:rPr lang="fr-FR" sz="2400" dirty="0" smtClean="0"/>
              <a:t> Quel peut être le rôle des Juives/Juifs dans la société moderne ?</a:t>
            </a:r>
            <a:br>
              <a:rPr lang="fr-FR" sz="2400" dirty="0" smtClean="0"/>
            </a:br>
            <a:endParaRPr lang="fr-FR" sz="2400" dirty="0" smtClean="0"/>
          </a:p>
          <a:p>
            <a:pPr marL="342900" indent="-342900">
              <a:buAutoNum type="arabicPeriod"/>
            </a:pPr>
            <a:r>
              <a:rPr lang="fr-FR" dirty="0" smtClean="0"/>
              <a:t>Du judaïsme à la judaïté</a:t>
            </a:r>
          </a:p>
          <a:p>
            <a:pPr marL="342900" indent="-342900">
              <a:buAutoNum type="arabicPeriod"/>
            </a:pPr>
            <a:r>
              <a:rPr lang="fr-FR" dirty="0" smtClean="0"/>
              <a:t>Être juif après la Seconde Guerre mondiale</a:t>
            </a:r>
          </a:p>
          <a:p>
            <a:pPr marL="342900" indent="-342900">
              <a:buAutoNum type="arabicPeriod"/>
            </a:pPr>
            <a:r>
              <a:rPr lang="fr-FR" dirty="0" smtClean="0"/>
              <a:t>La solidarité comme dimension ontologique</a:t>
            </a:r>
          </a:p>
          <a:p>
            <a:pPr marL="342900" indent="-342900">
              <a:buAutoNum type="arabicPeriod"/>
            </a:pPr>
            <a:r>
              <a:rPr lang="fr-FR" dirty="0" smtClean="0"/>
              <a:t>Le rapport à Israël</a:t>
            </a:r>
          </a:p>
          <a:p>
            <a:pPr marL="342900" indent="-342900">
              <a:buAutoNum type="arabicPeriod"/>
            </a:pPr>
            <a:r>
              <a:rPr lang="fr-FR" dirty="0" smtClean="0"/>
              <a:t>Judaïsme, biologisme et sexisme</a:t>
            </a:r>
          </a:p>
          <a:p>
            <a:pPr marL="342900" indent="-342900">
              <a:buAutoNum type="arabicPeriod"/>
            </a:pPr>
            <a:r>
              <a:rPr lang="fr-FR" dirty="0" smtClean="0"/>
              <a:t>Remettre en cause les traditions dans une perspective juive et humaniste, le cas de la circoncision</a:t>
            </a:r>
          </a:p>
          <a:p>
            <a:pPr marL="342900" indent="-342900">
              <a:buAutoNum type="arabicPeriod"/>
            </a:pPr>
            <a:r>
              <a:rPr lang="fr-FR" dirty="0" smtClean="0"/>
              <a:t>Judaïté, modernité et cosmopolitisme</a:t>
            </a:r>
          </a:p>
        </p:txBody>
      </p:sp>
      <p:pic>
        <p:nvPicPr>
          <p:cNvPr id="1026" name="Picture 2"/>
          <p:cNvPicPr>
            <a:picLocks noChangeAspect="1" noChangeArrowheads="1"/>
          </p:cNvPicPr>
          <p:nvPr/>
        </p:nvPicPr>
        <p:blipFill>
          <a:blip r:embed="rId2" cstate="print"/>
          <a:srcRect r="66400"/>
          <a:stretch>
            <a:fillRect/>
          </a:stretch>
        </p:blipFill>
        <p:spPr bwMode="auto">
          <a:xfrm>
            <a:off x="683568" y="5085184"/>
            <a:ext cx="1008112" cy="1352550"/>
          </a:xfrm>
          <a:prstGeom prst="rect">
            <a:avLst/>
          </a:prstGeom>
          <a:noFill/>
          <a:ln w="9525">
            <a:noFill/>
            <a:miter lim="800000"/>
            <a:headEnd/>
            <a:tailEnd/>
          </a:ln>
        </p:spPr>
      </p:pic>
      <p:pic>
        <p:nvPicPr>
          <p:cNvPr id="1027" name="Picture 3"/>
          <p:cNvPicPr>
            <a:picLocks noChangeAspect="1" noChangeArrowheads="1"/>
          </p:cNvPicPr>
          <p:nvPr/>
        </p:nvPicPr>
        <p:blipFill>
          <a:blip r:embed="rId3" cstate="print"/>
          <a:srcRect/>
          <a:stretch>
            <a:fillRect/>
          </a:stretch>
        </p:blipFill>
        <p:spPr bwMode="auto">
          <a:xfrm>
            <a:off x="7388299" y="5085184"/>
            <a:ext cx="1000125" cy="1352550"/>
          </a:xfrm>
          <a:prstGeom prst="rect">
            <a:avLst/>
          </a:prstGeom>
          <a:noFill/>
          <a:ln w="9525">
            <a:noFill/>
            <a:miter lim="800000"/>
            <a:headEnd/>
            <a:tailEnd/>
          </a:ln>
        </p:spPr>
      </p:pic>
      <p:pic>
        <p:nvPicPr>
          <p:cNvPr id="1028" name="Picture 4"/>
          <p:cNvPicPr>
            <a:picLocks noChangeAspect="1" noChangeArrowheads="1"/>
          </p:cNvPicPr>
          <p:nvPr/>
        </p:nvPicPr>
        <p:blipFill>
          <a:blip r:embed="rId4" cstate="print"/>
          <a:srcRect/>
          <a:stretch>
            <a:fillRect/>
          </a:stretch>
        </p:blipFill>
        <p:spPr bwMode="auto">
          <a:xfrm>
            <a:off x="5148064" y="5085184"/>
            <a:ext cx="936104" cy="1358861"/>
          </a:xfrm>
          <a:prstGeom prst="rect">
            <a:avLst/>
          </a:prstGeom>
          <a:noFill/>
          <a:ln w="9525">
            <a:noFill/>
            <a:miter lim="800000"/>
            <a:headEnd/>
            <a:tailEnd/>
          </a:ln>
        </p:spPr>
      </p:pic>
      <p:pic>
        <p:nvPicPr>
          <p:cNvPr id="1029" name="Picture 5"/>
          <p:cNvPicPr>
            <a:picLocks noChangeAspect="1" noChangeArrowheads="1"/>
          </p:cNvPicPr>
          <p:nvPr/>
        </p:nvPicPr>
        <p:blipFill>
          <a:blip r:embed="rId5" cstate="print"/>
          <a:srcRect/>
          <a:stretch>
            <a:fillRect/>
          </a:stretch>
        </p:blipFill>
        <p:spPr bwMode="auto">
          <a:xfrm>
            <a:off x="1763688" y="5085184"/>
            <a:ext cx="1010799" cy="1368152"/>
          </a:xfrm>
          <a:prstGeom prst="rect">
            <a:avLst/>
          </a:prstGeom>
          <a:noFill/>
          <a:ln w="9525">
            <a:noFill/>
            <a:miter lim="800000"/>
            <a:headEnd/>
            <a:tailEnd/>
          </a:ln>
        </p:spPr>
      </p:pic>
      <p:sp>
        <p:nvSpPr>
          <p:cNvPr id="7" name="TextBox 6"/>
          <p:cNvSpPr txBox="1"/>
          <p:nvPr/>
        </p:nvSpPr>
        <p:spPr>
          <a:xfrm>
            <a:off x="6398851" y="6444044"/>
            <a:ext cx="2637645" cy="369332"/>
          </a:xfrm>
          <a:prstGeom prst="rect">
            <a:avLst/>
          </a:prstGeom>
          <a:noFill/>
        </p:spPr>
        <p:txBody>
          <a:bodyPr wrap="none" rtlCol="0">
            <a:spAutoFit/>
          </a:bodyPr>
          <a:lstStyle/>
          <a:p>
            <a:r>
              <a:rPr lang="fr-FR" dirty="0" smtClean="0"/>
              <a:t>Et surtout des anonymes !</a:t>
            </a:r>
            <a:endParaRPr lang="fr-FR" dirty="0"/>
          </a:p>
        </p:txBody>
      </p:sp>
      <p:pic>
        <p:nvPicPr>
          <p:cNvPr id="8" name="Picture 2"/>
          <p:cNvPicPr>
            <a:picLocks noChangeAspect="1" noChangeArrowheads="1"/>
          </p:cNvPicPr>
          <p:nvPr/>
        </p:nvPicPr>
        <p:blipFill>
          <a:blip r:embed="rId2" cstate="print"/>
          <a:srcRect l="33600" r="35201"/>
          <a:stretch>
            <a:fillRect/>
          </a:stretch>
        </p:blipFill>
        <p:spPr bwMode="auto">
          <a:xfrm>
            <a:off x="4067944" y="5085184"/>
            <a:ext cx="936104" cy="1352550"/>
          </a:xfrm>
          <a:prstGeom prst="rect">
            <a:avLst/>
          </a:prstGeom>
          <a:noFill/>
          <a:ln w="9525">
            <a:noFill/>
            <a:miter lim="800000"/>
            <a:headEnd/>
            <a:tailEnd/>
          </a:ln>
        </p:spPr>
      </p:pic>
      <p:pic>
        <p:nvPicPr>
          <p:cNvPr id="9" name="Picture 2"/>
          <p:cNvPicPr>
            <a:picLocks noChangeAspect="1" noChangeArrowheads="1"/>
          </p:cNvPicPr>
          <p:nvPr/>
        </p:nvPicPr>
        <p:blipFill>
          <a:blip r:embed="rId2" cstate="print"/>
          <a:srcRect l="67199"/>
          <a:stretch>
            <a:fillRect/>
          </a:stretch>
        </p:blipFill>
        <p:spPr bwMode="auto">
          <a:xfrm>
            <a:off x="2915816" y="5085184"/>
            <a:ext cx="984151" cy="1352550"/>
          </a:xfrm>
          <a:prstGeom prst="rect">
            <a:avLst/>
          </a:prstGeom>
          <a:noFill/>
          <a:ln w="9525">
            <a:noFill/>
            <a:miter lim="800000"/>
            <a:headEnd/>
            <a:tailEnd/>
          </a:ln>
        </p:spPr>
      </p:pic>
      <p:pic>
        <p:nvPicPr>
          <p:cNvPr id="1030" name="Picture 6"/>
          <p:cNvPicPr>
            <a:picLocks noChangeAspect="1" noChangeArrowheads="1"/>
          </p:cNvPicPr>
          <p:nvPr/>
        </p:nvPicPr>
        <p:blipFill>
          <a:blip r:embed="rId6" cstate="print"/>
          <a:srcRect/>
          <a:stretch>
            <a:fillRect/>
          </a:stretch>
        </p:blipFill>
        <p:spPr bwMode="auto">
          <a:xfrm>
            <a:off x="6228184" y="5085184"/>
            <a:ext cx="1047613" cy="1368151"/>
          </a:xfrm>
          <a:prstGeom prst="rect">
            <a:avLst/>
          </a:prstGeom>
          <a:noFill/>
          <a:ln w="9525">
            <a:noFill/>
            <a:miter lim="800000"/>
            <a:headEnd/>
            <a:tailEnd/>
          </a:ln>
        </p:spPr>
      </p:pic>
      <p:sp>
        <p:nvSpPr>
          <p:cNvPr id="11" name="Slide Number Placeholder 10"/>
          <p:cNvSpPr>
            <a:spLocks noGrp="1"/>
          </p:cNvSpPr>
          <p:nvPr>
            <p:ph type="sldNum" sz="quarter" idx="12"/>
          </p:nvPr>
        </p:nvSpPr>
        <p:spPr/>
        <p:txBody>
          <a:bodyPr/>
          <a:lstStyle/>
          <a:p>
            <a:fld id="{91E81F21-D3B5-43E7-AB8D-2E958B36A678}" type="slidenum">
              <a:rPr lang="fr-FR" smtClean="0"/>
              <a:pPr/>
              <a:t>2</a:t>
            </a:fld>
            <a:endParaRPr lang="fr-F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
                                            <p:txEl>
                                              <p:pRg st="10" end="1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02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029"/>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9"/>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8"/>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1028"/>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1030"/>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1027"/>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55282" y="5003884"/>
            <a:ext cx="3112519" cy="369332"/>
          </a:xfrm>
          <a:prstGeom prst="rect">
            <a:avLst/>
          </a:prstGeom>
          <a:noFill/>
        </p:spPr>
        <p:txBody>
          <a:bodyPr wrap="none" rtlCol="0">
            <a:spAutoFit/>
          </a:bodyPr>
          <a:lstStyle/>
          <a:p>
            <a:r>
              <a:rPr lang="fr-FR" dirty="0" smtClean="0"/>
              <a:t>Les Juifs au « Roma </a:t>
            </a:r>
            <a:r>
              <a:rPr lang="fr-FR" dirty="0" err="1" smtClean="0"/>
              <a:t>Pride</a:t>
            </a:r>
            <a:r>
              <a:rPr lang="fr-FR" dirty="0" smtClean="0"/>
              <a:t> Day »</a:t>
            </a:r>
            <a:endParaRPr lang="fr-FR" dirty="0"/>
          </a:p>
        </p:txBody>
      </p:sp>
      <p:sp>
        <p:nvSpPr>
          <p:cNvPr id="3" name="Rectangle 2"/>
          <p:cNvSpPr/>
          <p:nvPr/>
        </p:nvSpPr>
        <p:spPr>
          <a:xfrm>
            <a:off x="251520" y="260648"/>
            <a:ext cx="4381777" cy="369332"/>
          </a:xfrm>
          <a:prstGeom prst="rect">
            <a:avLst/>
          </a:prstGeom>
        </p:spPr>
        <p:txBody>
          <a:bodyPr wrap="none">
            <a:spAutoFit/>
          </a:bodyPr>
          <a:lstStyle/>
          <a:p>
            <a:r>
              <a:rPr lang="fr-FR" dirty="0" smtClean="0">
                <a:sym typeface="Wingdings"/>
              </a:rPr>
              <a:t> </a:t>
            </a:r>
            <a:r>
              <a:rPr lang="de-DE" dirty="0" smtClean="0"/>
              <a:t>Juif et Roms, apprendre les uns des autres</a:t>
            </a:r>
            <a:endParaRPr lang="fr-FR" dirty="0"/>
          </a:p>
        </p:txBody>
      </p:sp>
      <p:pic>
        <p:nvPicPr>
          <p:cNvPr id="39937" name="Picture 1"/>
          <p:cNvPicPr>
            <a:picLocks noChangeAspect="1" noChangeArrowheads="1"/>
          </p:cNvPicPr>
          <p:nvPr/>
        </p:nvPicPr>
        <p:blipFill>
          <a:blip r:embed="rId2" cstate="print"/>
          <a:srcRect/>
          <a:stretch>
            <a:fillRect/>
          </a:stretch>
        </p:blipFill>
        <p:spPr bwMode="auto">
          <a:xfrm>
            <a:off x="323528" y="764704"/>
            <a:ext cx="3024336" cy="2022933"/>
          </a:xfrm>
          <a:prstGeom prst="rect">
            <a:avLst/>
          </a:prstGeom>
          <a:noFill/>
          <a:ln w="9525">
            <a:noFill/>
            <a:miter lim="800000"/>
            <a:headEnd/>
            <a:tailEnd/>
          </a:ln>
        </p:spPr>
      </p:pic>
      <p:sp>
        <p:nvSpPr>
          <p:cNvPr id="5" name="TextBox 4"/>
          <p:cNvSpPr txBox="1"/>
          <p:nvPr/>
        </p:nvSpPr>
        <p:spPr>
          <a:xfrm>
            <a:off x="3347864" y="755412"/>
            <a:ext cx="2633285" cy="369332"/>
          </a:xfrm>
          <a:prstGeom prst="rect">
            <a:avLst/>
          </a:prstGeom>
          <a:noFill/>
        </p:spPr>
        <p:txBody>
          <a:bodyPr wrap="none" rtlCol="0">
            <a:spAutoFit/>
          </a:bodyPr>
          <a:lstStyle/>
          <a:p>
            <a:r>
              <a:rPr lang="fr-FR" dirty="0" smtClean="0">
                <a:sym typeface="Wingdings"/>
              </a:rPr>
              <a:t>~15 millions de personnes</a:t>
            </a:r>
            <a:endParaRPr lang="fr-FR" dirty="0"/>
          </a:p>
        </p:txBody>
      </p:sp>
      <p:pic>
        <p:nvPicPr>
          <p:cNvPr id="39939" name="Picture 3" descr="Résultat de recherche d'images pour &quot;serge klarsfeld&quot;"/>
          <p:cNvPicPr>
            <a:picLocks noChangeAspect="1" noChangeArrowheads="1"/>
          </p:cNvPicPr>
          <p:nvPr/>
        </p:nvPicPr>
        <p:blipFill>
          <a:blip r:embed="rId3" cstate="print"/>
          <a:srcRect/>
          <a:stretch>
            <a:fillRect/>
          </a:stretch>
        </p:blipFill>
        <p:spPr bwMode="auto">
          <a:xfrm>
            <a:off x="3923928" y="1468036"/>
            <a:ext cx="3768353" cy="2119699"/>
          </a:xfrm>
          <a:prstGeom prst="rect">
            <a:avLst/>
          </a:prstGeom>
          <a:noFill/>
        </p:spPr>
      </p:pic>
      <p:sp>
        <p:nvSpPr>
          <p:cNvPr id="8" name="TextBox 7"/>
          <p:cNvSpPr txBox="1"/>
          <p:nvPr/>
        </p:nvSpPr>
        <p:spPr>
          <a:xfrm>
            <a:off x="179512" y="2852936"/>
            <a:ext cx="3744416" cy="2031325"/>
          </a:xfrm>
          <a:prstGeom prst="rect">
            <a:avLst/>
          </a:prstGeom>
          <a:noFill/>
        </p:spPr>
        <p:txBody>
          <a:bodyPr wrap="square" rtlCol="0">
            <a:spAutoFit/>
          </a:bodyPr>
          <a:lstStyle/>
          <a:p>
            <a:r>
              <a:rPr lang="fr-FR" dirty="0" smtClean="0"/>
              <a:t>Rostock, 1992 : «</a:t>
            </a:r>
            <a:r>
              <a:rPr lang="de-AT" dirty="0" smtClean="0"/>
              <a:t> Le succès n’est pas obligatoirement au rendez-vous de l’histoire, mais si nous ne participons pas nous-mêmes, Juifs, enfants de déportés, à ce combat, ce serait une désertion sur le champ de la bataille de la mémoire. »</a:t>
            </a:r>
            <a:endParaRPr lang="fr-FR" dirty="0" smtClean="0"/>
          </a:p>
        </p:txBody>
      </p:sp>
      <p:sp>
        <p:nvSpPr>
          <p:cNvPr id="9" name="Rectangle 8"/>
          <p:cNvSpPr/>
          <p:nvPr/>
        </p:nvSpPr>
        <p:spPr>
          <a:xfrm>
            <a:off x="3923928" y="3701931"/>
            <a:ext cx="5220072" cy="2031325"/>
          </a:xfrm>
          <a:prstGeom prst="rect">
            <a:avLst/>
          </a:prstGeom>
        </p:spPr>
        <p:txBody>
          <a:bodyPr wrap="square">
            <a:spAutoFit/>
          </a:bodyPr>
          <a:lstStyle/>
          <a:p>
            <a:r>
              <a:rPr lang="fr-FR" dirty="0" smtClean="0"/>
              <a:t>« Il s’agit du premier rassemblement juif à Rostock depuis la Nuit de Cristal, le 9 novembre 1938. Non plus des Juifs regroupés par la police pour marcher vers les KZ, mais des Juifs montrant sans complexe aux Allemands le chemin à prendre pour ne pas remettre les pieds dans les empreintes des bottes des nazis. »</a:t>
            </a:r>
            <a:endParaRPr lang="fr-FR" dirty="0"/>
          </a:p>
        </p:txBody>
      </p:sp>
      <p:sp>
        <p:nvSpPr>
          <p:cNvPr id="11" name="TextBox 10"/>
          <p:cNvSpPr txBox="1"/>
          <p:nvPr/>
        </p:nvSpPr>
        <p:spPr>
          <a:xfrm>
            <a:off x="251520" y="5949280"/>
            <a:ext cx="8254760" cy="369332"/>
          </a:xfrm>
          <a:prstGeom prst="rect">
            <a:avLst/>
          </a:prstGeom>
          <a:noFill/>
        </p:spPr>
        <p:txBody>
          <a:bodyPr wrap="none" rtlCol="0">
            <a:spAutoFit/>
          </a:bodyPr>
          <a:lstStyle/>
          <a:p>
            <a:r>
              <a:rPr lang="fr-FR" dirty="0" smtClean="0"/>
              <a:t>Une solution à la question du nationalisme (voir les cas des Arméniens, des Kurdes…). </a:t>
            </a:r>
            <a:endParaRPr lang="fr-FR" dirty="0"/>
          </a:p>
        </p:txBody>
      </p:sp>
      <p:sp>
        <p:nvSpPr>
          <p:cNvPr id="10" name="Slide Number Placeholder 9"/>
          <p:cNvSpPr>
            <a:spLocks noGrp="1"/>
          </p:cNvSpPr>
          <p:nvPr>
            <p:ph type="sldNum" sz="quarter" idx="12"/>
          </p:nvPr>
        </p:nvSpPr>
        <p:spPr/>
        <p:txBody>
          <a:bodyPr/>
          <a:lstStyle/>
          <a:p>
            <a:fld id="{91E81F21-D3B5-43E7-AB8D-2E958B36A678}" type="slidenum">
              <a:rPr lang="fr-FR" smtClean="0"/>
              <a:pPr/>
              <a:t>20</a:t>
            </a:fld>
            <a:endParaRPr lang="fr-F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993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993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8" grpId="0"/>
      <p:bldP spid="9" grpId="0"/>
      <p:bldP spid="1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251520" y="404664"/>
            <a:ext cx="2607060" cy="3465676"/>
            <a:chOff x="251520" y="404664"/>
            <a:chExt cx="2607060" cy="3465676"/>
          </a:xfrm>
        </p:grpSpPr>
        <p:pic>
          <p:nvPicPr>
            <p:cNvPr id="35841" name="Picture 1"/>
            <p:cNvPicPr>
              <a:picLocks noChangeAspect="1" noChangeArrowheads="1"/>
            </p:cNvPicPr>
            <p:nvPr/>
          </p:nvPicPr>
          <p:blipFill>
            <a:blip r:embed="rId2" cstate="print"/>
            <a:srcRect/>
            <a:stretch>
              <a:fillRect/>
            </a:stretch>
          </p:blipFill>
          <p:spPr bwMode="auto">
            <a:xfrm>
              <a:off x="323528" y="404664"/>
              <a:ext cx="2466975" cy="3114675"/>
            </a:xfrm>
            <a:prstGeom prst="rect">
              <a:avLst/>
            </a:prstGeom>
            <a:noFill/>
            <a:ln w="9525">
              <a:noFill/>
              <a:miter lim="800000"/>
              <a:headEnd/>
              <a:tailEnd/>
            </a:ln>
          </p:spPr>
        </p:pic>
        <p:sp>
          <p:nvSpPr>
            <p:cNvPr id="3" name="TextBox 2"/>
            <p:cNvSpPr txBox="1"/>
            <p:nvPr/>
          </p:nvSpPr>
          <p:spPr>
            <a:xfrm>
              <a:off x="251520" y="3501008"/>
              <a:ext cx="2607060" cy="369332"/>
            </a:xfrm>
            <a:prstGeom prst="rect">
              <a:avLst/>
            </a:prstGeom>
            <a:noFill/>
          </p:spPr>
          <p:txBody>
            <a:bodyPr wrap="none" rtlCol="0">
              <a:spAutoFit/>
            </a:bodyPr>
            <a:lstStyle/>
            <a:p>
              <a:r>
                <a:rPr lang="fr-FR" dirty="0" smtClean="0"/>
                <a:t>Günter Grass (1927-2015)</a:t>
              </a:r>
              <a:endParaRPr lang="fr-FR" dirty="0"/>
            </a:p>
          </p:txBody>
        </p:sp>
      </p:grpSp>
      <p:sp>
        <p:nvSpPr>
          <p:cNvPr id="4" name="Rectangle 3"/>
          <p:cNvSpPr/>
          <p:nvPr/>
        </p:nvSpPr>
        <p:spPr>
          <a:xfrm>
            <a:off x="3275856" y="692696"/>
            <a:ext cx="5040560" cy="4801314"/>
          </a:xfrm>
          <a:prstGeom prst="rect">
            <a:avLst/>
          </a:prstGeom>
        </p:spPr>
        <p:txBody>
          <a:bodyPr wrap="square">
            <a:spAutoFit/>
          </a:bodyPr>
          <a:lstStyle/>
          <a:p>
            <a:r>
              <a:rPr lang="fr-FR" dirty="0" smtClean="0"/>
              <a:t>« Eux, les </a:t>
            </a:r>
            <a:r>
              <a:rPr lang="fr-FR" dirty="0" err="1" smtClean="0"/>
              <a:t>Roms</a:t>
            </a:r>
            <a:r>
              <a:rPr lang="fr-FR" dirty="0" smtClean="0"/>
              <a:t>, dans leur état permanent d’éparpillement, sont – à y regarder de plus près – européens dans le sens exact que nous devrions avoir en vue, alors que nous sommes </a:t>
            </a:r>
            <a:r>
              <a:rPr lang="fr-FR" b="1" dirty="0" smtClean="0"/>
              <a:t>prisonniers de nos œillères nationales</a:t>
            </a:r>
            <a:r>
              <a:rPr lang="fr-FR" dirty="0" smtClean="0"/>
              <a:t>, empêtrés dans une Europe économique monstrueuse et bureaucratique. Les Tsiganes ont déjà ça d’avance, avec cette mobilité transfrontalière, et ce sont eux qui devraient recevoir en premier les passeports européens leur garantissant le droit de s’installer partout, de la Roumanie au Portugal. </a:t>
            </a:r>
            <a:r>
              <a:rPr lang="fr-FR" b="1" dirty="0" smtClean="0"/>
              <a:t>Nés européens</a:t>
            </a:r>
            <a:r>
              <a:rPr lang="fr-FR" dirty="0" smtClean="0"/>
              <a:t>, ils sont en situation de nous apprendre avec leurs siècles d’expérience, à </a:t>
            </a:r>
            <a:r>
              <a:rPr lang="fr-FR" b="1" dirty="0" smtClean="0"/>
              <a:t>dépasser les frontières</a:t>
            </a:r>
            <a:r>
              <a:rPr lang="fr-FR" dirty="0" smtClean="0"/>
              <a:t>, et plus encore, à dépasser les frontières qui existent en nous et autour de nous (…). »</a:t>
            </a:r>
          </a:p>
          <a:p>
            <a:r>
              <a:rPr lang="de-AT" dirty="0" smtClean="0"/>
              <a:t>Günter Grass, </a:t>
            </a:r>
            <a:r>
              <a:rPr lang="de-AT" i="1" dirty="0" smtClean="0"/>
              <a:t>Ohne Stimme: Reden zugunsten des Volkes der Roma und Sinti</a:t>
            </a:r>
            <a:r>
              <a:rPr lang="de-AT" dirty="0" smtClean="0"/>
              <a:t> (Göttingen: Steidl, 2000).</a:t>
            </a:r>
            <a:endParaRPr lang="fr-FR" dirty="0" smtClean="0"/>
          </a:p>
        </p:txBody>
      </p:sp>
      <p:sp>
        <p:nvSpPr>
          <p:cNvPr id="6" name="Slide Number Placeholder 5"/>
          <p:cNvSpPr>
            <a:spLocks noGrp="1"/>
          </p:cNvSpPr>
          <p:nvPr>
            <p:ph type="sldNum" sz="quarter" idx="12"/>
          </p:nvPr>
        </p:nvSpPr>
        <p:spPr/>
        <p:txBody>
          <a:bodyPr/>
          <a:lstStyle/>
          <a:p>
            <a:fld id="{91E81F21-D3B5-43E7-AB8D-2E958B36A678}" type="slidenum">
              <a:rPr lang="fr-FR" smtClean="0"/>
              <a:pPr/>
              <a:t>21</a:t>
            </a:fld>
            <a:endParaRPr lang="fr-F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9512" y="5733256"/>
            <a:ext cx="2580130" cy="369332"/>
          </a:xfrm>
          <a:prstGeom prst="rect">
            <a:avLst/>
          </a:prstGeom>
          <a:noFill/>
        </p:spPr>
        <p:txBody>
          <a:bodyPr wrap="none" rtlCol="0">
            <a:spAutoFit/>
          </a:bodyPr>
          <a:lstStyle/>
          <a:p>
            <a:r>
              <a:rPr lang="fr-FR" b="1" dirty="0" smtClean="0"/>
              <a:t>Peter Singer </a:t>
            </a:r>
            <a:r>
              <a:rPr lang="fr-FR" dirty="0" smtClean="0"/>
              <a:t>(né en 1946)</a:t>
            </a:r>
            <a:endParaRPr lang="fr-FR" dirty="0"/>
          </a:p>
        </p:txBody>
      </p:sp>
      <p:sp>
        <p:nvSpPr>
          <p:cNvPr id="3" name="Rectangle 2"/>
          <p:cNvSpPr/>
          <p:nvPr/>
        </p:nvSpPr>
        <p:spPr>
          <a:xfrm>
            <a:off x="179512" y="188640"/>
            <a:ext cx="2794355" cy="369332"/>
          </a:xfrm>
          <a:prstGeom prst="rect">
            <a:avLst/>
          </a:prstGeom>
        </p:spPr>
        <p:txBody>
          <a:bodyPr wrap="none">
            <a:spAutoFit/>
          </a:bodyPr>
          <a:lstStyle/>
          <a:p>
            <a:r>
              <a:rPr lang="fr-FR" dirty="0" smtClean="0">
                <a:sym typeface="Wingdings"/>
              </a:rPr>
              <a:t> </a:t>
            </a:r>
            <a:r>
              <a:rPr lang="fr-FR" dirty="0" smtClean="0"/>
              <a:t>Dépasser l’humanisme </a:t>
            </a:r>
            <a:r>
              <a:rPr lang="fr-FR" dirty="0" smtClean="0"/>
              <a:t>?</a:t>
            </a:r>
            <a:endParaRPr lang="fr-FR" dirty="0"/>
          </a:p>
        </p:txBody>
      </p:sp>
      <p:grpSp>
        <p:nvGrpSpPr>
          <p:cNvPr id="14" name="Group 13"/>
          <p:cNvGrpSpPr/>
          <p:nvPr/>
        </p:nvGrpSpPr>
        <p:grpSpPr>
          <a:xfrm>
            <a:off x="58376" y="620688"/>
            <a:ext cx="3433504" cy="2961620"/>
            <a:chOff x="58376" y="620688"/>
            <a:chExt cx="3433504" cy="2961620"/>
          </a:xfrm>
        </p:grpSpPr>
        <p:sp>
          <p:nvSpPr>
            <p:cNvPr id="4" name="Rectangle 3"/>
            <p:cNvSpPr/>
            <p:nvPr/>
          </p:nvSpPr>
          <p:spPr>
            <a:xfrm>
              <a:off x="58376" y="3212976"/>
              <a:ext cx="3433504" cy="369332"/>
            </a:xfrm>
            <a:prstGeom prst="rect">
              <a:avLst/>
            </a:prstGeom>
          </p:spPr>
          <p:txBody>
            <a:bodyPr wrap="none">
              <a:spAutoFit/>
            </a:bodyPr>
            <a:lstStyle/>
            <a:p>
              <a:r>
                <a:rPr lang="fr-FR" b="1" dirty="0" smtClean="0"/>
                <a:t>Isaac </a:t>
              </a:r>
              <a:r>
                <a:rPr lang="fr-FR" b="1" dirty="0" err="1" smtClean="0"/>
                <a:t>Bashevis</a:t>
              </a:r>
              <a:r>
                <a:rPr lang="fr-FR" b="1" dirty="0" smtClean="0"/>
                <a:t> Singer </a:t>
              </a:r>
              <a:r>
                <a:rPr lang="fr-FR" dirty="0" smtClean="0"/>
                <a:t>(1902–1991)</a:t>
              </a:r>
              <a:endParaRPr lang="fr-FR" dirty="0"/>
            </a:p>
          </p:txBody>
        </p:sp>
        <p:pic>
          <p:nvPicPr>
            <p:cNvPr id="36866" name="Picture 2" descr="Résultat de recherche d'images pour &quot;Isaac Bashevis Singer&quot;"/>
            <p:cNvPicPr>
              <a:picLocks noChangeAspect="1" noChangeArrowheads="1"/>
            </p:cNvPicPr>
            <p:nvPr/>
          </p:nvPicPr>
          <p:blipFill>
            <a:blip r:embed="rId2" cstate="print"/>
            <a:srcRect/>
            <a:stretch>
              <a:fillRect/>
            </a:stretch>
          </p:blipFill>
          <p:spPr bwMode="auto">
            <a:xfrm>
              <a:off x="395536" y="620688"/>
              <a:ext cx="2724150" cy="2543175"/>
            </a:xfrm>
            <a:prstGeom prst="rect">
              <a:avLst/>
            </a:prstGeom>
            <a:noFill/>
          </p:spPr>
        </p:pic>
      </p:grpSp>
      <p:sp>
        <p:nvSpPr>
          <p:cNvPr id="6" name="TextBox 5"/>
          <p:cNvSpPr txBox="1"/>
          <p:nvPr/>
        </p:nvSpPr>
        <p:spPr>
          <a:xfrm>
            <a:off x="3240360" y="620688"/>
            <a:ext cx="5796136" cy="646331"/>
          </a:xfrm>
          <a:prstGeom prst="rect">
            <a:avLst/>
          </a:prstGeom>
          <a:noFill/>
        </p:spPr>
        <p:txBody>
          <a:bodyPr wrap="square" rtlCol="0">
            <a:spAutoFit/>
          </a:bodyPr>
          <a:lstStyle/>
          <a:p>
            <a:r>
              <a:rPr lang="fr-FR" dirty="0" smtClean="0"/>
              <a:t>Dans une préface : « je ne peux jamais accepter l’inconsistance ou l’injustice. Même si cela vient de dieu. »</a:t>
            </a:r>
            <a:endParaRPr lang="fr-FR" dirty="0"/>
          </a:p>
        </p:txBody>
      </p:sp>
      <p:sp>
        <p:nvSpPr>
          <p:cNvPr id="7" name="TextBox 6"/>
          <p:cNvSpPr txBox="1"/>
          <p:nvPr/>
        </p:nvSpPr>
        <p:spPr>
          <a:xfrm>
            <a:off x="3259751" y="1484784"/>
            <a:ext cx="3472489" cy="369332"/>
          </a:xfrm>
          <a:prstGeom prst="rect">
            <a:avLst/>
          </a:prstGeom>
          <a:noFill/>
        </p:spPr>
        <p:txBody>
          <a:bodyPr wrap="none" rtlCol="0">
            <a:spAutoFit/>
          </a:bodyPr>
          <a:lstStyle/>
          <a:p>
            <a:r>
              <a:rPr lang="fr-FR" dirty="0" smtClean="0"/>
              <a:t>Livre sur l’</a:t>
            </a:r>
            <a:r>
              <a:rPr lang="fr-FR" dirty="0" err="1" smtClean="0"/>
              <a:t>antispécisme</a:t>
            </a:r>
            <a:r>
              <a:rPr lang="fr-FR" dirty="0" smtClean="0"/>
              <a:t> (définition)</a:t>
            </a:r>
            <a:endParaRPr lang="fr-FR" dirty="0"/>
          </a:p>
        </p:txBody>
      </p:sp>
      <p:sp>
        <p:nvSpPr>
          <p:cNvPr id="8" name="TextBox 7"/>
          <p:cNvSpPr txBox="1"/>
          <p:nvPr/>
        </p:nvSpPr>
        <p:spPr>
          <a:xfrm>
            <a:off x="3240360" y="1988840"/>
            <a:ext cx="5868144" cy="923330"/>
          </a:xfrm>
          <a:prstGeom prst="rect">
            <a:avLst/>
          </a:prstGeom>
          <a:noFill/>
        </p:spPr>
        <p:txBody>
          <a:bodyPr wrap="square" rtlCol="0">
            <a:spAutoFit/>
          </a:bodyPr>
          <a:lstStyle/>
          <a:p>
            <a:r>
              <a:rPr lang="fr-FR" dirty="0" smtClean="0"/>
              <a:t>« Ceci est ma protestation contre la conduite du monde. Etre végétarien c’est ne pas être d’accord – refuser aujourd’hui l’ordre des choses. »</a:t>
            </a:r>
            <a:endParaRPr lang="fr-FR" dirty="0"/>
          </a:p>
        </p:txBody>
      </p:sp>
      <p:sp>
        <p:nvSpPr>
          <p:cNvPr id="9" name="TextBox 8"/>
          <p:cNvSpPr txBox="1"/>
          <p:nvPr/>
        </p:nvSpPr>
        <p:spPr>
          <a:xfrm>
            <a:off x="6732240" y="3068960"/>
            <a:ext cx="2017604" cy="369332"/>
          </a:xfrm>
          <a:prstGeom prst="rect">
            <a:avLst/>
          </a:prstGeom>
          <a:noFill/>
        </p:spPr>
        <p:txBody>
          <a:bodyPr wrap="none" rtlCol="0">
            <a:spAutoFit/>
          </a:bodyPr>
          <a:lstStyle/>
          <a:p>
            <a:r>
              <a:rPr lang="de-DE" dirty="0" smtClean="0"/>
              <a:t>„The Letter Writer“</a:t>
            </a:r>
            <a:endParaRPr lang="de-DE" dirty="0"/>
          </a:p>
        </p:txBody>
      </p:sp>
      <p:sp>
        <p:nvSpPr>
          <p:cNvPr id="10" name="TextBox 9"/>
          <p:cNvSpPr txBox="1"/>
          <p:nvPr/>
        </p:nvSpPr>
        <p:spPr>
          <a:xfrm>
            <a:off x="251520" y="3557915"/>
            <a:ext cx="7056784" cy="2031325"/>
          </a:xfrm>
          <a:prstGeom prst="rect">
            <a:avLst/>
          </a:prstGeom>
          <a:noFill/>
        </p:spPr>
        <p:txBody>
          <a:bodyPr wrap="square" rtlCol="0">
            <a:spAutoFit/>
          </a:bodyPr>
          <a:lstStyle/>
          <a:p>
            <a:r>
              <a:rPr lang="fr-FR" dirty="0" smtClean="0"/>
              <a:t>Que savent-ils, tous ces érudits, tous ces philosophes, tous les dirigeants de la planète, que savent-ils de quelqu’un comme toi ? Ils se sont persuadés que l’homme, l’espèce la plus pécheresse entre toutes, est au sommet de la création. Toutes les autres créatures furent créées uniquement pour lui procurer de la nourriture, des peaux, pour être martyrisées, exterminées. Pour ces créatures, tous les humains sont des nazis ; pour les animaux, la vie est un éternel Treblinka.</a:t>
            </a:r>
            <a:endParaRPr lang="fr-FR" dirty="0"/>
          </a:p>
        </p:txBody>
      </p:sp>
      <p:pic>
        <p:nvPicPr>
          <p:cNvPr id="36868" name="Picture 4" descr="Résultat de recherche d'images pour &quot;peter singer animal liberation&quot;"/>
          <p:cNvPicPr>
            <a:picLocks noChangeAspect="1" noChangeArrowheads="1"/>
          </p:cNvPicPr>
          <p:nvPr/>
        </p:nvPicPr>
        <p:blipFill>
          <a:blip r:embed="rId3" cstate="print"/>
          <a:srcRect/>
          <a:stretch>
            <a:fillRect/>
          </a:stretch>
        </p:blipFill>
        <p:spPr bwMode="auto">
          <a:xfrm>
            <a:off x="7236296" y="4070266"/>
            <a:ext cx="1756048" cy="2671549"/>
          </a:xfrm>
          <a:prstGeom prst="rect">
            <a:avLst/>
          </a:prstGeom>
          <a:noFill/>
        </p:spPr>
      </p:pic>
      <p:sp>
        <p:nvSpPr>
          <p:cNvPr id="12" name="TextBox 11"/>
          <p:cNvSpPr txBox="1"/>
          <p:nvPr/>
        </p:nvSpPr>
        <p:spPr>
          <a:xfrm>
            <a:off x="179512" y="6309320"/>
            <a:ext cx="4264373" cy="369332"/>
          </a:xfrm>
          <a:prstGeom prst="rect">
            <a:avLst/>
          </a:prstGeom>
          <a:noFill/>
        </p:spPr>
        <p:txBody>
          <a:bodyPr wrap="none" rtlCol="0">
            <a:spAutoFit/>
          </a:bodyPr>
          <a:lstStyle/>
          <a:p>
            <a:r>
              <a:rPr lang="fr-FR" b="1" dirty="0" smtClean="0"/>
              <a:t>Henry </a:t>
            </a:r>
            <a:r>
              <a:rPr lang="fr-FR" b="1" dirty="0" err="1" smtClean="0"/>
              <a:t>Spira</a:t>
            </a:r>
            <a:r>
              <a:rPr lang="fr-FR" b="1" dirty="0" smtClean="0"/>
              <a:t> </a:t>
            </a:r>
            <a:r>
              <a:rPr lang="fr-FR" dirty="0" smtClean="0"/>
              <a:t>(1927-1998, </a:t>
            </a:r>
            <a:r>
              <a:rPr lang="fr-FR" dirty="0" err="1" smtClean="0"/>
              <a:t>Hashomer</a:t>
            </a:r>
            <a:r>
              <a:rPr lang="fr-FR" dirty="0" smtClean="0"/>
              <a:t> </a:t>
            </a:r>
            <a:r>
              <a:rPr lang="fr-FR" dirty="0" err="1" smtClean="0"/>
              <a:t>Hatzair</a:t>
            </a:r>
            <a:r>
              <a:rPr lang="fr-FR" dirty="0" smtClean="0"/>
              <a:t>)</a:t>
            </a:r>
            <a:endParaRPr lang="fr-FR" dirty="0"/>
          </a:p>
        </p:txBody>
      </p:sp>
      <p:pic>
        <p:nvPicPr>
          <p:cNvPr id="36870" name="Picture 6" descr="photograph"/>
          <p:cNvPicPr>
            <a:picLocks noChangeAspect="1" noChangeArrowheads="1"/>
          </p:cNvPicPr>
          <p:nvPr/>
        </p:nvPicPr>
        <p:blipFill>
          <a:blip r:embed="rId4" cstate="print"/>
          <a:srcRect/>
          <a:stretch>
            <a:fillRect/>
          </a:stretch>
        </p:blipFill>
        <p:spPr bwMode="auto">
          <a:xfrm>
            <a:off x="5508104" y="5301208"/>
            <a:ext cx="1584176" cy="1377952"/>
          </a:xfrm>
          <a:prstGeom prst="rect">
            <a:avLst/>
          </a:prstGeom>
          <a:noFill/>
        </p:spPr>
      </p:pic>
      <p:sp>
        <p:nvSpPr>
          <p:cNvPr id="15" name="Slide Number Placeholder 14"/>
          <p:cNvSpPr>
            <a:spLocks noGrp="1"/>
          </p:cNvSpPr>
          <p:nvPr>
            <p:ph type="sldNum" sz="quarter" idx="12"/>
          </p:nvPr>
        </p:nvSpPr>
        <p:spPr/>
        <p:txBody>
          <a:bodyPr/>
          <a:lstStyle/>
          <a:p>
            <a:fld id="{91E81F21-D3B5-43E7-AB8D-2E958B36A678}" type="slidenum">
              <a:rPr lang="fr-FR" smtClean="0"/>
              <a:pPr/>
              <a:t>22</a:t>
            </a:fld>
            <a:endParaRPr lang="fr-F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687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686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7" grpId="0"/>
      <p:bldP spid="8" grpId="0"/>
      <p:bldP spid="9" grpId="0"/>
      <p:bldP spid="10" grpId="0"/>
      <p:bldP spid="1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1520" y="260648"/>
            <a:ext cx="7272808" cy="2862322"/>
          </a:xfrm>
          <a:prstGeom prst="rect">
            <a:avLst/>
          </a:prstGeom>
        </p:spPr>
        <p:txBody>
          <a:bodyPr wrap="square">
            <a:spAutoFit/>
          </a:bodyPr>
          <a:lstStyle/>
          <a:p>
            <a:r>
              <a:rPr lang="de-DE" dirty="0" smtClean="0"/>
              <a:t> Aymeric Caron:</a:t>
            </a:r>
            <a:r>
              <a:rPr lang="fr-FR" dirty="0" smtClean="0"/>
              <a:t> « (…) la lutte pour les droits des animaux s’inscrit dans le cadre d’une dénonciation générale de l’injustice, et particulièrement </a:t>
            </a:r>
            <a:r>
              <a:rPr lang="fr-FR" b="1" dirty="0" smtClean="0"/>
              <a:t>l’injustice à l’encontre des plus faibles</a:t>
            </a:r>
            <a:r>
              <a:rPr lang="fr-FR" dirty="0" smtClean="0"/>
              <a:t>. En ce sens, l’</a:t>
            </a:r>
            <a:r>
              <a:rPr lang="fr-FR" dirty="0" err="1" smtClean="0"/>
              <a:t>antispécisme</a:t>
            </a:r>
            <a:r>
              <a:rPr lang="fr-FR" dirty="0" smtClean="0"/>
              <a:t> est un combat social, car on entend par social ‘ce qui est relatif aux rapports entre les individus d’une société’. Or les animaux sont des individus et ils partagent notre société. L’</a:t>
            </a:r>
            <a:r>
              <a:rPr lang="fr-FR" dirty="0" err="1" smtClean="0"/>
              <a:t>antispécisme</a:t>
            </a:r>
            <a:r>
              <a:rPr lang="fr-FR" dirty="0" smtClean="0"/>
              <a:t> est un combat pour l’égalité, comme la lutte pour l’abolition de </a:t>
            </a:r>
            <a:r>
              <a:rPr lang="fr-FR" b="1" dirty="0" smtClean="0"/>
              <a:t>l’esclavage</a:t>
            </a:r>
            <a:r>
              <a:rPr lang="fr-FR" dirty="0" smtClean="0"/>
              <a:t>, pour les droits des </a:t>
            </a:r>
            <a:r>
              <a:rPr lang="fr-FR" b="1" dirty="0" smtClean="0"/>
              <a:t>femmes </a:t>
            </a:r>
            <a:r>
              <a:rPr lang="fr-FR" dirty="0" smtClean="0"/>
              <a:t>et des </a:t>
            </a:r>
            <a:r>
              <a:rPr lang="fr-FR" b="1" dirty="0" smtClean="0"/>
              <a:t>homosexuels</a:t>
            </a:r>
            <a:r>
              <a:rPr lang="fr-FR" dirty="0" smtClean="0"/>
              <a:t>. » </a:t>
            </a:r>
            <a:r>
              <a:rPr lang="en-US" dirty="0" err="1" smtClean="0"/>
              <a:t>Aymeric</a:t>
            </a:r>
            <a:r>
              <a:rPr lang="en-US" dirty="0" smtClean="0"/>
              <a:t> Caron, </a:t>
            </a:r>
            <a:r>
              <a:rPr lang="en-US" i="1" dirty="0" err="1" smtClean="0"/>
              <a:t>Antispéciste</a:t>
            </a:r>
            <a:r>
              <a:rPr lang="en-US" i="1" dirty="0" smtClean="0"/>
              <a:t> : </a:t>
            </a:r>
            <a:r>
              <a:rPr lang="en-US" i="1" dirty="0" err="1" smtClean="0"/>
              <a:t>réconcilier</a:t>
            </a:r>
            <a:r>
              <a:rPr lang="en-US" i="1" dirty="0" smtClean="0"/>
              <a:t> </a:t>
            </a:r>
            <a:r>
              <a:rPr lang="en-US" i="1" dirty="0" err="1" smtClean="0"/>
              <a:t>l’humain</a:t>
            </a:r>
            <a:r>
              <a:rPr lang="en-US" i="1" dirty="0" smtClean="0"/>
              <a:t>, </a:t>
            </a:r>
            <a:r>
              <a:rPr lang="en-US" i="1" dirty="0" err="1" smtClean="0"/>
              <a:t>l’animal</a:t>
            </a:r>
            <a:r>
              <a:rPr lang="en-US" i="1" dirty="0" smtClean="0"/>
              <a:t>, la nature</a:t>
            </a:r>
            <a:r>
              <a:rPr lang="en-US" dirty="0" smtClean="0"/>
              <a:t> (Paris: Don </a:t>
            </a:r>
            <a:r>
              <a:rPr lang="en-US" dirty="0" err="1" smtClean="0"/>
              <a:t>Quichotte</a:t>
            </a:r>
            <a:r>
              <a:rPr lang="en-US" dirty="0" smtClean="0"/>
              <a:t>, 2016), 289.</a:t>
            </a:r>
            <a:endParaRPr lang="fr-FR" dirty="0" smtClean="0"/>
          </a:p>
          <a:p>
            <a:endParaRPr lang="de-DE" dirty="0" smtClean="0"/>
          </a:p>
        </p:txBody>
      </p:sp>
      <p:pic>
        <p:nvPicPr>
          <p:cNvPr id="34817" name="Picture 1"/>
          <p:cNvPicPr>
            <a:picLocks noChangeAspect="1" noChangeArrowheads="1"/>
          </p:cNvPicPr>
          <p:nvPr/>
        </p:nvPicPr>
        <p:blipFill>
          <a:blip r:embed="rId2" cstate="print"/>
          <a:srcRect/>
          <a:stretch>
            <a:fillRect/>
          </a:stretch>
        </p:blipFill>
        <p:spPr bwMode="auto">
          <a:xfrm>
            <a:off x="1475656" y="4869160"/>
            <a:ext cx="6962775" cy="1733550"/>
          </a:xfrm>
          <a:prstGeom prst="rect">
            <a:avLst/>
          </a:prstGeom>
          <a:noFill/>
          <a:ln w="9525">
            <a:noFill/>
            <a:miter lim="800000"/>
            <a:headEnd/>
            <a:tailEnd/>
          </a:ln>
        </p:spPr>
      </p:pic>
      <p:pic>
        <p:nvPicPr>
          <p:cNvPr id="34818" name="Picture 2"/>
          <p:cNvPicPr>
            <a:picLocks noChangeAspect="1" noChangeArrowheads="1"/>
          </p:cNvPicPr>
          <p:nvPr/>
        </p:nvPicPr>
        <p:blipFill>
          <a:blip r:embed="rId3" cstate="print"/>
          <a:srcRect/>
          <a:stretch>
            <a:fillRect/>
          </a:stretch>
        </p:blipFill>
        <p:spPr bwMode="auto">
          <a:xfrm>
            <a:off x="323528" y="2996952"/>
            <a:ext cx="6467475" cy="3152775"/>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fld id="{91E81F21-D3B5-43E7-AB8D-2E958B36A678}" type="slidenum">
              <a:rPr lang="fr-FR" smtClean="0"/>
              <a:pPr/>
              <a:t>23</a:t>
            </a:fld>
            <a:endParaRPr lang="fr-F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48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48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6264696" cy="769441"/>
          </a:xfrm>
          <a:prstGeom prst="rect">
            <a:avLst/>
          </a:prstGeom>
        </p:spPr>
        <p:txBody>
          <a:bodyPr wrap="square">
            <a:spAutoFit/>
          </a:bodyPr>
          <a:lstStyle/>
          <a:p>
            <a:pPr marL="342900" indent="-342900"/>
            <a:r>
              <a:rPr lang="de-AT" sz="4400" dirty="0" smtClean="0"/>
              <a:t>4. </a:t>
            </a:r>
            <a:r>
              <a:rPr lang="fr-FR" sz="4400" u="sng" dirty="0" smtClean="0"/>
              <a:t>Le rapport à Israël</a:t>
            </a:r>
          </a:p>
        </p:txBody>
      </p:sp>
      <p:sp>
        <p:nvSpPr>
          <p:cNvPr id="5" name="TextBox 4"/>
          <p:cNvSpPr txBox="1"/>
          <p:nvPr/>
        </p:nvSpPr>
        <p:spPr>
          <a:xfrm>
            <a:off x="2051720" y="836712"/>
            <a:ext cx="4104456" cy="1200329"/>
          </a:xfrm>
          <a:prstGeom prst="rect">
            <a:avLst/>
          </a:prstGeom>
          <a:noFill/>
        </p:spPr>
        <p:txBody>
          <a:bodyPr wrap="square" rtlCol="0">
            <a:spAutoFit/>
          </a:bodyPr>
          <a:lstStyle/>
          <a:p>
            <a:r>
              <a:rPr lang="fr-FR" dirty="0" smtClean="0"/>
              <a:t>Israël </a:t>
            </a:r>
            <a:r>
              <a:rPr lang="fr-FR" dirty="0" smtClean="0"/>
              <a:t>? </a:t>
            </a:r>
            <a:br>
              <a:rPr lang="fr-FR" dirty="0" smtClean="0"/>
            </a:br>
            <a:r>
              <a:rPr lang="fr-FR" dirty="0" smtClean="0"/>
              <a:t>Chaque Juive/Juif peut se sentir concerné.</a:t>
            </a:r>
          </a:p>
          <a:p>
            <a:r>
              <a:rPr lang="fr-FR" dirty="0" smtClean="0"/>
              <a:t>(« Etat juif », Benyamin Netanyahou, 2015)</a:t>
            </a:r>
            <a:endParaRPr lang="fr-FR" dirty="0"/>
          </a:p>
        </p:txBody>
      </p:sp>
      <p:sp>
        <p:nvSpPr>
          <p:cNvPr id="6" name="TextBox 5"/>
          <p:cNvSpPr txBox="1"/>
          <p:nvPr/>
        </p:nvSpPr>
        <p:spPr>
          <a:xfrm>
            <a:off x="467544" y="2998693"/>
            <a:ext cx="4984313" cy="646331"/>
          </a:xfrm>
          <a:prstGeom prst="rect">
            <a:avLst/>
          </a:prstGeom>
          <a:noFill/>
        </p:spPr>
        <p:txBody>
          <a:bodyPr wrap="none" rtlCol="0">
            <a:spAutoFit/>
          </a:bodyPr>
          <a:lstStyle/>
          <a:p>
            <a:r>
              <a:rPr lang="fr-FR" dirty="0" smtClean="0"/>
              <a:t>« </a:t>
            </a:r>
            <a:r>
              <a:rPr lang="fr-FR" dirty="0" err="1" smtClean="0"/>
              <a:t>Alya</a:t>
            </a:r>
            <a:r>
              <a:rPr lang="fr-FR" dirty="0" smtClean="0"/>
              <a:t> » … et « </a:t>
            </a:r>
            <a:r>
              <a:rPr lang="fr-FR" dirty="0" err="1" smtClean="0"/>
              <a:t>Yerida</a:t>
            </a:r>
            <a:r>
              <a:rPr lang="fr-FR" dirty="0" smtClean="0"/>
              <a:t> » !</a:t>
            </a:r>
          </a:p>
          <a:p>
            <a:r>
              <a:rPr lang="fr-FR" dirty="0" smtClean="0"/>
              <a:t>France, 2014-2016, 15 000 –  3 000 (/600.000 Juifs)</a:t>
            </a:r>
            <a:endParaRPr lang="fr-FR" dirty="0"/>
          </a:p>
        </p:txBody>
      </p:sp>
      <p:sp>
        <p:nvSpPr>
          <p:cNvPr id="7" name="TextBox 6"/>
          <p:cNvSpPr txBox="1"/>
          <p:nvPr/>
        </p:nvSpPr>
        <p:spPr>
          <a:xfrm>
            <a:off x="467544" y="3646765"/>
            <a:ext cx="8208912" cy="646331"/>
          </a:xfrm>
          <a:prstGeom prst="rect">
            <a:avLst/>
          </a:prstGeom>
          <a:noFill/>
        </p:spPr>
        <p:txBody>
          <a:bodyPr wrap="square" rtlCol="0">
            <a:spAutoFit/>
          </a:bodyPr>
          <a:lstStyle/>
          <a:p>
            <a:r>
              <a:rPr lang="de-DE" dirty="0" smtClean="0"/>
              <a:t>Mars 2016 : université de Californie, </a:t>
            </a:r>
            <a:r>
              <a:rPr lang="fr-FR" dirty="0" smtClean="0"/>
              <a:t>toute forme de propos « anti-Israël » serait considéré comme de l’antisémitisme.</a:t>
            </a:r>
            <a:r>
              <a:rPr lang="de-DE" dirty="0" smtClean="0"/>
              <a:t>“</a:t>
            </a:r>
            <a:endParaRPr lang="fr-FR" dirty="0"/>
          </a:p>
        </p:txBody>
      </p:sp>
      <p:sp>
        <p:nvSpPr>
          <p:cNvPr id="8" name="TextBox 7"/>
          <p:cNvSpPr txBox="1"/>
          <p:nvPr/>
        </p:nvSpPr>
        <p:spPr>
          <a:xfrm>
            <a:off x="2339752" y="4505052"/>
            <a:ext cx="6696744" cy="2308324"/>
          </a:xfrm>
          <a:prstGeom prst="rect">
            <a:avLst/>
          </a:prstGeom>
          <a:noFill/>
        </p:spPr>
        <p:txBody>
          <a:bodyPr wrap="square" rtlCol="0">
            <a:spAutoFit/>
          </a:bodyPr>
          <a:lstStyle/>
          <a:p>
            <a:r>
              <a:rPr lang="fr-FR" dirty="0" smtClean="0"/>
              <a:t>Hannah Arendt, 1963, à l’historien </a:t>
            </a:r>
            <a:r>
              <a:rPr lang="de-DE" dirty="0" smtClean="0"/>
              <a:t>Gershom Scholem (1897–1982)</a:t>
            </a:r>
            <a:r>
              <a:rPr lang="fr-FR" dirty="0" smtClean="0"/>
              <a:t> </a:t>
            </a:r>
            <a:r>
              <a:rPr lang="de-AT" dirty="0" smtClean="0"/>
              <a:t>qui lui reprochait de manquer d’amour pour son peuple : « Vous avez tout à fait raison : je n’ai jamais ‘aimé’ de toute ma vie quelque peuple ou quelque collectivité que ce soit – ni le peuple allemand, ni le peuple français, ni le peuple américain, ni la classe ouvrière (...). Je n'aime effectivement que mes amis. » </a:t>
            </a:r>
            <a:r>
              <a:rPr lang="en-US" dirty="0" err="1" smtClean="0"/>
              <a:t>Gershom</a:t>
            </a:r>
            <a:r>
              <a:rPr lang="en-US" dirty="0" smtClean="0"/>
              <a:t> Gerhard, </a:t>
            </a:r>
            <a:r>
              <a:rPr lang="en-US" i="1" dirty="0" smtClean="0"/>
              <a:t>A Life in Letters, 1914-1982</a:t>
            </a:r>
            <a:r>
              <a:rPr lang="en-US" dirty="0" smtClean="0"/>
              <a:t> (Harvard University Press, 2002), 399.</a:t>
            </a:r>
            <a:endParaRPr lang="fr-FR" dirty="0" smtClean="0"/>
          </a:p>
          <a:p>
            <a:endParaRPr lang="fr-FR" dirty="0" smtClean="0"/>
          </a:p>
        </p:txBody>
      </p:sp>
      <p:pic>
        <p:nvPicPr>
          <p:cNvPr id="1026" name="Picture 2"/>
          <p:cNvPicPr>
            <a:picLocks noChangeAspect="1" noChangeArrowheads="1"/>
          </p:cNvPicPr>
          <p:nvPr/>
        </p:nvPicPr>
        <p:blipFill>
          <a:blip r:embed="rId2" cstate="print"/>
          <a:srcRect/>
          <a:stretch>
            <a:fillRect/>
          </a:stretch>
        </p:blipFill>
        <p:spPr bwMode="auto">
          <a:xfrm>
            <a:off x="6300192" y="620688"/>
            <a:ext cx="2533650" cy="1790700"/>
          </a:xfrm>
          <a:prstGeom prst="rect">
            <a:avLst/>
          </a:prstGeom>
          <a:noFill/>
          <a:ln w="9525">
            <a:noFill/>
            <a:miter lim="800000"/>
            <a:headEnd/>
            <a:tailEnd/>
          </a:ln>
        </p:spPr>
      </p:pic>
      <p:grpSp>
        <p:nvGrpSpPr>
          <p:cNvPr id="10" name="Group 9"/>
          <p:cNvGrpSpPr/>
          <p:nvPr/>
        </p:nvGrpSpPr>
        <p:grpSpPr>
          <a:xfrm>
            <a:off x="179512" y="694437"/>
            <a:ext cx="1896032" cy="2302515"/>
            <a:chOff x="179512" y="620688"/>
            <a:chExt cx="1896032" cy="2302515"/>
          </a:xfrm>
        </p:grpSpPr>
        <p:sp>
          <p:nvSpPr>
            <p:cNvPr id="4" name="TextBox 3"/>
            <p:cNvSpPr txBox="1"/>
            <p:nvPr/>
          </p:nvSpPr>
          <p:spPr>
            <a:xfrm>
              <a:off x="179512" y="2276872"/>
              <a:ext cx="1896032" cy="646331"/>
            </a:xfrm>
            <a:prstGeom prst="rect">
              <a:avLst/>
            </a:prstGeom>
            <a:noFill/>
          </p:spPr>
          <p:txBody>
            <a:bodyPr wrap="none" rtlCol="0">
              <a:spAutoFit/>
            </a:bodyPr>
            <a:lstStyle/>
            <a:p>
              <a:pPr algn="ctr"/>
              <a:r>
                <a:rPr lang="fr-FR" dirty="0" smtClean="0"/>
                <a:t>David Ben-</a:t>
              </a:r>
              <a:r>
                <a:rPr lang="fr-FR" dirty="0" err="1" smtClean="0"/>
                <a:t>Gurion</a:t>
              </a:r>
              <a:r>
                <a:rPr lang="fr-FR" dirty="0" smtClean="0"/>
                <a:t> </a:t>
              </a:r>
            </a:p>
            <a:p>
              <a:pPr algn="ctr"/>
              <a:r>
                <a:rPr lang="fr-FR" dirty="0" smtClean="0"/>
                <a:t>(1886–1973)</a:t>
              </a:r>
              <a:endParaRPr lang="fr-FR" dirty="0"/>
            </a:p>
          </p:txBody>
        </p:sp>
        <p:pic>
          <p:nvPicPr>
            <p:cNvPr id="1027" name="Picture 3"/>
            <p:cNvPicPr>
              <a:picLocks noChangeAspect="1" noChangeArrowheads="1"/>
            </p:cNvPicPr>
            <p:nvPr/>
          </p:nvPicPr>
          <p:blipFill>
            <a:blip r:embed="rId3" cstate="print"/>
            <a:srcRect/>
            <a:stretch>
              <a:fillRect/>
            </a:stretch>
          </p:blipFill>
          <p:spPr bwMode="auto">
            <a:xfrm>
              <a:off x="611560" y="620688"/>
              <a:ext cx="1209675" cy="1704975"/>
            </a:xfrm>
            <a:prstGeom prst="rect">
              <a:avLst/>
            </a:prstGeom>
            <a:noFill/>
            <a:ln w="9525">
              <a:noFill/>
              <a:miter lim="800000"/>
              <a:headEnd/>
              <a:tailEnd/>
            </a:ln>
          </p:spPr>
        </p:pic>
      </p:grpSp>
      <p:pic>
        <p:nvPicPr>
          <p:cNvPr id="3" name="Picture 2"/>
          <p:cNvPicPr>
            <a:picLocks noChangeAspect="1" noChangeArrowheads="1"/>
          </p:cNvPicPr>
          <p:nvPr/>
        </p:nvPicPr>
        <p:blipFill>
          <a:blip r:embed="rId4" cstate="print"/>
          <a:srcRect/>
          <a:stretch>
            <a:fillRect/>
          </a:stretch>
        </p:blipFill>
        <p:spPr bwMode="auto">
          <a:xfrm>
            <a:off x="467544" y="4437112"/>
            <a:ext cx="1659062" cy="2075196"/>
          </a:xfrm>
          <a:prstGeom prst="rect">
            <a:avLst/>
          </a:prstGeom>
          <a:noFill/>
          <a:ln w="9525">
            <a:noFill/>
            <a:miter lim="800000"/>
            <a:headEnd/>
            <a:tailEnd/>
          </a:ln>
        </p:spPr>
      </p:pic>
      <p:sp>
        <p:nvSpPr>
          <p:cNvPr id="12" name="Slide Number Placeholder 11"/>
          <p:cNvSpPr>
            <a:spLocks noGrp="1"/>
          </p:cNvSpPr>
          <p:nvPr>
            <p:ph type="sldNum" sz="quarter" idx="12"/>
          </p:nvPr>
        </p:nvSpPr>
        <p:spPr/>
        <p:txBody>
          <a:bodyPr/>
          <a:lstStyle/>
          <a:p>
            <a:fld id="{91E81F21-D3B5-43E7-AB8D-2E958B36A678}" type="slidenum">
              <a:rPr lang="fr-FR" smtClean="0"/>
              <a:pPr/>
              <a:t>24</a:t>
            </a:fld>
            <a:endParaRPr lang="fr-F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2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6" grpId="0"/>
      <p:bldP spid="7" grpId="0"/>
      <p:bldP spid="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3528" y="548680"/>
            <a:ext cx="5040560" cy="923330"/>
          </a:xfrm>
          <a:prstGeom prst="rect">
            <a:avLst/>
          </a:prstGeom>
        </p:spPr>
        <p:txBody>
          <a:bodyPr wrap="square">
            <a:spAutoFit/>
          </a:bodyPr>
          <a:lstStyle/>
          <a:p>
            <a:r>
              <a:rPr lang="de-AT" dirty="0" smtClean="0"/>
              <a:t>« Je sais bien que toute catastrophe en Israël  m’affecterait plus profondément que toute autre </a:t>
            </a:r>
            <a:r>
              <a:rPr lang="de-AT" dirty="0" smtClean="0"/>
              <a:t>chose“</a:t>
            </a:r>
            <a:endParaRPr lang="fr-FR" dirty="0"/>
          </a:p>
        </p:txBody>
      </p:sp>
      <p:sp>
        <p:nvSpPr>
          <p:cNvPr id="3" name="TextBox 2"/>
          <p:cNvSpPr txBox="1"/>
          <p:nvPr/>
        </p:nvSpPr>
        <p:spPr>
          <a:xfrm>
            <a:off x="395536" y="1772816"/>
            <a:ext cx="7776863" cy="2308324"/>
          </a:xfrm>
          <a:prstGeom prst="rect">
            <a:avLst/>
          </a:prstGeom>
          <a:noFill/>
        </p:spPr>
        <p:txBody>
          <a:bodyPr wrap="square" rtlCol="0">
            <a:spAutoFit/>
          </a:bodyPr>
          <a:lstStyle/>
          <a:p>
            <a:r>
              <a:rPr lang="fr-FR" dirty="0" smtClean="0"/>
              <a:t>Le problème de la comparaison.</a:t>
            </a:r>
          </a:p>
          <a:p>
            <a:r>
              <a:rPr lang="fr-FR" dirty="0" smtClean="0"/>
              <a:t>Avec quel pays peut-on comparer Israël lorsque</a:t>
            </a:r>
          </a:p>
          <a:p>
            <a:pPr lvl="1"/>
            <a:r>
              <a:rPr lang="de-DE" dirty="0" smtClean="0"/>
              <a:t>- Le gouvernement décide de combarder la bande </a:t>
            </a:r>
            <a:r>
              <a:rPr lang="de-DE" dirty="0" smtClean="0"/>
              <a:t>de Gaza </a:t>
            </a:r>
            <a:r>
              <a:rPr lang="de-DE" dirty="0" smtClean="0"/>
              <a:t>suite aux tirs de roquette et missiles, en utilisant des munitions au phosphore blanc. </a:t>
            </a:r>
          </a:p>
          <a:p>
            <a:pPr lvl="1"/>
            <a:r>
              <a:rPr lang="de-DE" dirty="0" smtClean="0"/>
              <a:t>- lorsque Avigdor Lieberman </a:t>
            </a:r>
            <a:r>
              <a:rPr lang="de-AT" dirty="0" smtClean="0"/>
              <a:t>déclare qu’il faut </a:t>
            </a:r>
            <a:r>
              <a:rPr lang="de-AT" b="1" dirty="0" smtClean="0"/>
              <a:t>boycotter les magasins des Arabes israéliens</a:t>
            </a:r>
            <a:r>
              <a:rPr lang="de-AT" dirty="0" smtClean="0"/>
              <a:t>, et avant cela qu’Israël pourrait en finir avec les Palestiniens comme les Américains l’ont fait avec les Japonais, sous-entendu avec l’usage de </a:t>
            </a:r>
            <a:r>
              <a:rPr lang="de-AT" b="1" dirty="0" smtClean="0"/>
              <a:t>l’arme atomique</a:t>
            </a:r>
            <a:r>
              <a:rPr lang="de-AT" dirty="0" smtClean="0"/>
              <a:t>.</a:t>
            </a:r>
            <a:endParaRPr lang="fr-FR" dirty="0"/>
          </a:p>
        </p:txBody>
      </p:sp>
      <p:sp>
        <p:nvSpPr>
          <p:cNvPr id="4" name="TextBox 3"/>
          <p:cNvSpPr txBox="1"/>
          <p:nvPr/>
        </p:nvSpPr>
        <p:spPr>
          <a:xfrm>
            <a:off x="755576" y="5949280"/>
            <a:ext cx="7560840" cy="369332"/>
          </a:xfrm>
          <a:prstGeom prst="rect">
            <a:avLst/>
          </a:prstGeom>
          <a:noFill/>
        </p:spPr>
        <p:txBody>
          <a:bodyPr wrap="square" rtlCol="0">
            <a:spAutoFit/>
          </a:bodyPr>
          <a:lstStyle/>
          <a:p>
            <a:r>
              <a:rPr lang="fr-FR" b="1" dirty="0" smtClean="0"/>
              <a:t>L‘expression  « Etat juif et démocratique » devient un oxymore</a:t>
            </a:r>
            <a:endParaRPr lang="fr-FR" b="1" dirty="0"/>
          </a:p>
        </p:txBody>
      </p:sp>
      <p:pic>
        <p:nvPicPr>
          <p:cNvPr id="2050" name="Picture 2"/>
          <p:cNvPicPr>
            <a:picLocks noChangeAspect="1" noChangeArrowheads="1"/>
          </p:cNvPicPr>
          <p:nvPr/>
        </p:nvPicPr>
        <p:blipFill>
          <a:blip r:embed="rId2" cstate="print"/>
          <a:srcRect/>
          <a:stretch>
            <a:fillRect/>
          </a:stretch>
        </p:blipFill>
        <p:spPr bwMode="auto">
          <a:xfrm>
            <a:off x="5652120" y="4077072"/>
            <a:ext cx="2438400" cy="1562100"/>
          </a:xfrm>
          <a:prstGeom prst="rect">
            <a:avLst/>
          </a:prstGeom>
          <a:noFill/>
          <a:ln w="9525">
            <a:noFill/>
            <a:miter lim="800000"/>
            <a:headEnd/>
            <a:tailEnd/>
          </a:ln>
        </p:spPr>
      </p:pic>
      <p:sp>
        <p:nvSpPr>
          <p:cNvPr id="6" name="Slide Number Placeholder 5"/>
          <p:cNvSpPr>
            <a:spLocks noGrp="1"/>
          </p:cNvSpPr>
          <p:nvPr>
            <p:ph type="sldNum" sz="quarter" idx="12"/>
          </p:nvPr>
        </p:nvSpPr>
        <p:spPr/>
        <p:txBody>
          <a:bodyPr/>
          <a:lstStyle/>
          <a:p>
            <a:fld id="{91E81F21-D3B5-43E7-AB8D-2E958B36A678}" type="slidenum">
              <a:rPr lang="fr-FR" smtClean="0"/>
              <a:pPr/>
              <a:t>25</a:t>
            </a:fld>
            <a:endParaRPr lang="fr-F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5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1520" y="188640"/>
            <a:ext cx="4106573" cy="369332"/>
          </a:xfrm>
          <a:prstGeom prst="rect">
            <a:avLst/>
          </a:prstGeom>
        </p:spPr>
        <p:txBody>
          <a:bodyPr wrap="none">
            <a:spAutoFit/>
          </a:bodyPr>
          <a:lstStyle/>
          <a:p>
            <a:r>
              <a:rPr lang="fr-FR" dirty="0" smtClean="0">
                <a:sym typeface="Wingdings"/>
              </a:rPr>
              <a:t> </a:t>
            </a:r>
            <a:r>
              <a:rPr lang="fr-FR" dirty="0" smtClean="0"/>
              <a:t>Sionisme, nationalisme et antisionisme</a:t>
            </a:r>
            <a:endParaRPr lang="fr-FR" dirty="0"/>
          </a:p>
        </p:txBody>
      </p:sp>
      <p:sp>
        <p:nvSpPr>
          <p:cNvPr id="5" name="TextBox 4"/>
          <p:cNvSpPr txBox="1"/>
          <p:nvPr/>
        </p:nvSpPr>
        <p:spPr>
          <a:xfrm>
            <a:off x="4067944" y="692696"/>
            <a:ext cx="5112568" cy="5632311"/>
          </a:xfrm>
          <a:prstGeom prst="rect">
            <a:avLst/>
          </a:prstGeom>
          <a:noFill/>
        </p:spPr>
        <p:txBody>
          <a:bodyPr wrap="square" rtlCol="0">
            <a:spAutoFit/>
          </a:bodyPr>
          <a:lstStyle/>
          <a:p>
            <a:r>
              <a:rPr lang="fr-FR" dirty="0" smtClean="0"/>
              <a:t>« J’étais encore au lycée lorsque parut cette brochure succincte [</a:t>
            </a:r>
            <a:r>
              <a:rPr lang="fr-FR" i="1" dirty="0" smtClean="0"/>
              <a:t>L’État des Juifs</a:t>
            </a:r>
            <a:r>
              <a:rPr lang="fr-FR" dirty="0" smtClean="0"/>
              <a:t>], qui avait la force de pénétration d’un coin d’acier, mais je me souviens bien de </a:t>
            </a:r>
            <a:r>
              <a:rPr lang="fr-FR" b="1" dirty="0" smtClean="0"/>
              <a:t>l’ahurissement général et du dépit de la bourgeoisie juive de Vienne</a:t>
            </a:r>
            <a:r>
              <a:rPr lang="fr-FR" dirty="0" smtClean="0"/>
              <a:t>. Quelle mouche, disait-on avec hargne dans ces milieux, a donc piqué cet écrivain d’habitude si spirituel et intelligent, si cultivé ? Quelle </a:t>
            </a:r>
            <a:r>
              <a:rPr lang="fr-FR" b="1" dirty="0" smtClean="0"/>
              <a:t>sottise</a:t>
            </a:r>
            <a:r>
              <a:rPr lang="fr-FR" dirty="0" smtClean="0"/>
              <a:t> commet-il et se met-il à écrire ? </a:t>
            </a:r>
            <a:r>
              <a:rPr lang="fr-FR" b="1" dirty="0" smtClean="0"/>
              <a:t>Pourquoi irions-nous en Palestine ?</a:t>
            </a:r>
            <a:r>
              <a:rPr lang="fr-FR" dirty="0" smtClean="0"/>
              <a:t> Notre langue, c’est l’allemand et non pas l’hébreu, notre patrie cette belle Autriche. Notre situation, sous le </a:t>
            </a:r>
            <a:r>
              <a:rPr lang="fr-FR" b="1" dirty="0" smtClean="0"/>
              <a:t>bon empereur François-Joseph</a:t>
            </a:r>
            <a:r>
              <a:rPr lang="fr-FR" dirty="0" smtClean="0"/>
              <a:t>, n’est-elle pas excellente ? N’avons-nous pas des conditions de vie convenables et une position sociale assurée ? Ne jouissons-nous pas des mêmes droits civiques que les autres sujets de la monarchie, ne sommes-nous pas des </a:t>
            </a:r>
            <a:r>
              <a:rPr lang="fr-FR" b="1" dirty="0" smtClean="0"/>
              <a:t>citoyens fidèles</a:t>
            </a:r>
            <a:r>
              <a:rPr lang="fr-FR" dirty="0" smtClean="0"/>
              <a:t> et bien établis dans cette Vienne bien-aimée ? Et ne vivons-nous pas une </a:t>
            </a:r>
            <a:r>
              <a:rPr lang="fr-FR" b="1" dirty="0" smtClean="0"/>
              <a:t>époque de progrès</a:t>
            </a:r>
            <a:r>
              <a:rPr lang="fr-FR" dirty="0" smtClean="0"/>
              <a:t> qui éliminera en quelques décennies tous les </a:t>
            </a:r>
            <a:r>
              <a:rPr lang="fr-FR" b="1" dirty="0" smtClean="0"/>
              <a:t>préjugés confessionnels</a:t>
            </a:r>
            <a:r>
              <a:rPr lang="fr-FR" dirty="0" smtClean="0"/>
              <a:t> ? (...)</a:t>
            </a:r>
            <a:endParaRPr lang="fr-FR" dirty="0"/>
          </a:p>
        </p:txBody>
      </p:sp>
      <p:sp>
        <p:nvSpPr>
          <p:cNvPr id="6" name="TextBox 5"/>
          <p:cNvSpPr txBox="1"/>
          <p:nvPr/>
        </p:nvSpPr>
        <p:spPr>
          <a:xfrm>
            <a:off x="179512" y="3181032"/>
            <a:ext cx="3888432" cy="3416320"/>
          </a:xfrm>
          <a:prstGeom prst="rect">
            <a:avLst/>
          </a:prstGeom>
          <a:noFill/>
        </p:spPr>
        <p:txBody>
          <a:bodyPr wrap="square" rtlCol="0">
            <a:spAutoFit/>
          </a:bodyPr>
          <a:lstStyle/>
          <a:p>
            <a:r>
              <a:rPr lang="fr-FR" dirty="0" smtClean="0"/>
              <a:t>« Pourquoi lui, qui parle en Juif et veut servir le judaïsme, fournit-il des armes à nos pires ennemis et cherche-t-il à nous séparer, alors que chaque jour nous rattache plus étroitement et plus intimement au monde allemand ? Les rabbins s’échauffaient dans leurs chaires, le directeur de la </a:t>
            </a:r>
            <a:r>
              <a:rPr lang="fr-FR" i="1" dirty="0" err="1" smtClean="0"/>
              <a:t>Neue</a:t>
            </a:r>
            <a:r>
              <a:rPr lang="fr-FR" i="1" dirty="0" smtClean="0"/>
              <a:t> </a:t>
            </a:r>
            <a:r>
              <a:rPr lang="fr-FR" i="1" dirty="0" err="1" smtClean="0"/>
              <a:t>Freie</a:t>
            </a:r>
            <a:r>
              <a:rPr lang="fr-FR" i="1" dirty="0" smtClean="0"/>
              <a:t> Presse</a:t>
            </a:r>
            <a:r>
              <a:rPr lang="fr-FR" dirty="0" smtClean="0"/>
              <a:t> défendit de mentionner même le mot de </a:t>
            </a:r>
            <a:r>
              <a:rPr lang="fr-FR" b="1" dirty="0" smtClean="0"/>
              <a:t>sionisme</a:t>
            </a:r>
            <a:r>
              <a:rPr lang="fr-FR" dirty="0" smtClean="0"/>
              <a:t> dans son journal ‘progressiste’. » Stefan Zweig, </a:t>
            </a:r>
            <a:r>
              <a:rPr lang="fr-FR" i="1" dirty="0" smtClean="0"/>
              <a:t>Le monde d’hier </a:t>
            </a:r>
            <a:r>
              <a:rPr lang="fr-FR" dirty="0" smtClean="0"/>
              <a:t>(Belfond, 1996), 136.</a:t>
            </a:r>
            <a:endParaRPr lang="fr-FR" dirty="0"/>
          </a:p>
        </p:txBody>
      </p:sp>
      <p:grpSp>
        <p:nvGrpSpPr>
          <p:cNvPr id="9" name="Group 8"/>
          <p:cNvGrpSpPr/>
          <p:nvPr/>
        </p:nvGrpSpPr>
        <p:grpSpPr>
          <a:xfrm>
            <a:off x="395536" y="692696"/>
            <a:ext cx="1426031" cy="2230507"/>
            <a:chOff x="395536" y="692696"/>
            <a:chExt cx="1426031" cy="2230507"/>
          </a:xfrm>
        </p:grpSpPr>
        <p:sp>
          <p:nvSpPr>
            <p:cNvPr id="3" name="TextBox 2"/>
            <p:cNvSpPr txBox="1"/>
            <p:nvPr/>
          </p:nvSpPr>
          <p:spPr>
            <a:xfrm>
              <a:off x="395536" y="2276872"/>
              <a:ext cx="1426031" cy="646331"/>
            </a:xfrm>
            <a:prstGeom prst="rect">
              <a:avLst/>
            </a:prstGeom>
            <a:noFill/>
          </p:spPr>
          <p:txBody>
            <a:bodyPr wrap="none" rtlCol="0">
              <a:spAutoFit/>
            </a:bodyPr>
            <a:lstStyle/>
            <a:p>
              <a:pPr algn="ctr"/>
              <a:r>
                <a:rPr lang="fr-FR" dirty="0" smtClean="0"/>
                <a:t>Stefan Zweig </a:t>
              </a:r>
            </a:p>
            <a:p>
              <a:pPr algn="ctr"/>
              <a:r>
                <a:rPr lang="fr-FR" dirty="0" smtClean="0"/>
                <a:t>(1881-1942)</a:t>
              </a:r>
              <a:endParaRPr lang="fr-FR" dirty="0"/>
            </a:p>
          </p:txBody>
        </p:sp>
        <p:pic>
          <p:nvPicPr>
            <p:cNvPr id="3074" name="Picture 2"/>
            <p:cNvPicPr>
              <a:picLocks noChangeAspect="1" noChangeArrowheads="1"/>
            </p:cNvPicPr>
            <p:nvPr/>
          </p:nvPicPr>
          <p:blipFill>
            <a:blip r:embed="rId2" cstate="print"/>
            <a:srcRect/>
            <a:stretch>
              <a:fillRect/>
            </a:stretch>
          </p:blipFill>
          <p:spPr bwMode="auto">
            <a:xfrm>
              <a:off x="539552" y="692696"/>
              <a:ext cx="1190625" cy="1590675"/>
            </a:xfrm>
            <a:prstGeom prst="rect">
              <a:avLst/>
            </a:prstGeom>
            <a:noFill/>
            <a:ln w="9525">
              <a:noFill/>
              <a:miter lim="800000"/>
              <a:headEnd/>
              <a:tailEnd/>
            </a:ln>
          </p:spPr>
        </p:pic>
      </p:grpSp>
      <p:pic>
        <p:nvPicPr>
          <p:cNvPr id="3075" name="Picture 3"/>
          <p:cNvPicPr>
            <a:picLocks noChangeAspect="1" noChangeArrowheads="1"/>
          </p:cNvPicPr>
          <p:nvPr/>
        </p:nvPicPr>
        <p:blipFill>
          <a:blip r:embed="rId3" cstate="print"/>
          <a:srcRect/>
          <a:stretch>
            <a:fillRect/>
          </a:stretch>
        </p:blipFill>
        <p:spPr bwMode="auto">
          <a:xfrm>
            <a:off x="2195737" y="692696"/>
            <a:ext cx="1430962" cy="2376264"/>
          </a:xfrm>
          <a:prstGeom prst="rect">
            <a:avLst/>
          </a:prstGeom>
          <a:noFill/>
          <a:ln w="9525">
            <a:noFill/>
            <a:miter lim="800000"/>
            <a:headEnd/>
            <a:tailEnd/>
          </a:ln>
        </p:spPr>
      </p:pic>
      <p:sp>
        <p:nvSpPr>
          <p:cNvPr id="10" name="Slide Number Placeholder 9"/>
          <p:cNvSpPr>
            <a:spLocks noGrp="1"/>
          </p:cNvSpPr>
          <p:nvPr>
            <p:ph type="sldNum" sz="quarter" idx="12"/>
          </p:nvPr>
        </p:nvSpPr>
        <p:spPr/>
        <p:txBody>
          <a:bodyPr/>
          <a:lstStyle/>
          <a:p>
            <a:fld id="{91E81F21-D3B5-43E7-AB8D-2E958B36A678}" type="slidenum">
              <a:rPr lang="fr-FR" smtClean="0"/>
              <a:pPr/>
              <a:t>26</a:t>
            </a:fld>
            <a:endParaRPr lang="fr-F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07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627784" y="260648"/>
            <a:ext cx="5760640" cy="923330"/>
          </a:xfrm>
          <a:prstGeom prst="rect">
            <a:avLst/>
          </a:prstGeom>
          <a:noFill/>
        </p:spPr>
        <p:txBody>
          <a:bodyPr wrap="square" rtlCol="0">
            <a:spAutoFit/>
          </a:bodyPr>
          <a:lstStyle/>
          <a:p>
            <a:r>
              <a:rPr lang="fr-FR" dirty="0" smtClean="0"/>
              <a:t>« La République argentine aurait le plus grand intérêt à nous céder un morceau de son territoire »</a:t>
            </a:r>
          </a:p>
          <a:p>
            <a:r>
              <a:rPr lang="fr-FR" dirty="0" smtClean="0"/>
              <a:t>Puis, 1903, 6ème Congrès sioniste, mention de l‘Ouganda.</a:t>
            </a:r>
            <a:endParaRPr lang="fr-FR" dirty="0"/>
          </a:p>
        </p:txBody>
      </p:sp>
      <p:sp>
        <p:nvSpPr>
          <p:cNvPr id="4" name="TextBox 3"/>
          <p:cNvSpPr txBox="1"/>
          <p:nvPr/>
        </p:nvSpPr>
        <p:spPr>
          <a:xfrm>
            <a:off x="251520" y="2924944"/>
            <a:ext cx="5040560" cy="1477328"/>
          </a:xfrm>
          <a:prstGeom prst="rect">
            <a:avLst/>
          </a:prstGeom>
          <a:noFill/>
        </p:spPr>
        <p:txBody>
          <a:bodyPr wrap="square" rtlCol="0">
            <a:spAutoFit/>
          </a:bodyPr>
          <a:lstStyle/>
          <a:p>
            <a:r>
              <a:rPr lang="fr-FR" dirty="0" smtClean="0"/>
              <a:t>« [l]es Juifs sont les objets ou les exécutants involontaires de la politique européenne. » </a:t>
            </a:r>
            <a:r>
              <a:rPr lang="de-AT" dirty="0" smtClean="0"/>
              <a:t>Joseph Roth, </a:t>
            </a:r>
            <a:r>
              <a:rPr lang="de-AT" i="1" dirty="0" smtClean="0"/>
              <a:t>Juifs en errance, suivi de l’Antéchrist</a:t>
            </a:r>
            <a:r>
              <a:rPr lang="de-AT" dirty="0" smtClean="0"/>
              <a:t> (Paris: Seuil, 2009,  p. 22). </a:t>
            </a:r>
            <a:r>
              <a:rPr lang="fr-FR" dirty="0" smtClean="0"/>
              <a:t>Cf. Balfour 1917 </a:t>
            </a:r>
          </a:p>
          <a:p>
            <a:r>
              <a:rPr lang="fr-FR" dirty="0" smtClean="0"/>
              <a:t>(influence du sionisme chrétien)</a:t>
            </a:r>
            <a:endParaRPr lang="fr-FR" dirty="0"/>
          </a:p>
        </p:txBody>
      </p:sp>
      <p:sp>
        <p:nvSpPr>
          <p:cNvPr id="6" name="TextBox 5"/>
          <p:cNvSpPr txBox="1"/>
          <p:nvPr/>
        </p:nvSpPr>
        <p:spPr>
          <a:xfrm>
            <a:off x="323528" y="6021288"/>
            <a:ext cx="8362482" cy="646331"/>
          </a:xfrm>
          <a:prstGeom prst="rect">
            <a:avLst/>
          </a:prstGeom>
          <a:noFill/>
        </p:spPr>
        <p:txBody>
          <a:bodyPr wrap="none" rtlCol="0">
            <a:spAutoFit/>
          </a:bodyPr>
          <a:lstStyle/>
          <a:p>
            <a:r>
              <a:rPr lang="fr-FR" b="1" dirty="0" smtClean="0"/>
              <a:t>Le projet sioniste a été accompli, il s’agit maintenant de dénoncer des mythes comme</a:t>
            </a:r>
          </a:p>
          <a:p>
            <a:r>
              <a:rPr lang="fr-FR" b="1" dirty="0" smtClean="0"/>
              <a:t>« Une terre sans peuple pour un peuple sans terre. »</a:t>
            </a:r>
            <a:endParaRPr lang="fr-FR" b="1" dirty="0"/>
          </a:p>
        </p:txBody>
      </p:sp>
      <p:sp>
        <p:nvSpPr>
          <p:cNvPr id="40962" name="AutoShape 2" descr="Résultat de recherche d'images pour &quot;Theodor Herzl&quo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pic>
        <p:nvPicPr>
          <p:cNvPr id="40963" name="Picture 3"/>
          <p:cNvPicPr>
            <a:picLocks noChangeAspect="1" noChangeArrowheads="1"/>
          </p:cNvPicPr>
          <p:nvPr/>
        </p:nvPicPr>
        <p:blipFill>
          <a:blip r:embed="rId2" cstate="print"/>
          <a:srcRect/>
          <a:stretch>
            <a:fillRect/>
          </a:stretch>
        </p:blipFill>
        <p:spPr bwMode="auto">
          <a:xfrm>
            <a:off x="683568" y="188640"/>
            <a:ext cx="1733550" cy="2600325"/>
          </a:xfrm>
          <a:prstGeom prst="rect">
            <a:avLst/>
          </a:prstGeom>
          <a:noFill/>
          <a:ln w="9525">
            <a:noFill/>
            <a:miter lim="800000"/>
            <a:headEnd/>
            <a:tailEnd/>
          </a:ln>
        </p:spPr>
      </p:pic>
      <p:grpSp>
        <p:nvGrpSpPr>
          <p:cNvPr id="11" name="Group 10"/>
          <p:cNvGrpSpPr/>
          <p:nvPr/>
        </p:nvGrpSpPr>
        <p:grpSpPr>
          <a:xfrm>
            <a:off x="5652120" y="1772816"/>
            <a:ext cx="2808312" cy="2385556"/>
            <a:chOff x="5652120" y="1772816"/>
            <a:chExt cx="2808312" cy="2385556"/>
          </a:xfrm>
        </p:grpSpPr>
        <p:sp>
          <p:nvSpPr>
            <p:cNvPr id="5" name="TextBox 4"/>
            <p:cNvSpPr txBox="1"/>
            <p:nvPr/>
          </p:nvSpPr>
          <p:spPr>
            <a:xfrm>
              <a:off x="5652120" y="3789040"/>
              <a:ext cx="2808312" cy="369332"/>
            </a:xfrm>
            <a:prstGeom prst="rect">
              <a:avLst/>
            </a:prstGeom>
            <a:noFill/>
          </p:spPr>
          <p:txBody>
            <a:bodyPr wrap="square" rtlCol="0">
              <a:spAutoFit/>
            </a:bodyPr>
            <a:lstStyle/>
            <a:p>
              <a:r>
                <a:rPr lang="fr-FR" dirty="0" smtClean="0"/>
                <a:t>Joseph Roth (1894–1939)</a:t>
              </a:r>
              <a:endParaRPr lang="fr-FR" dirty="0"/>
            </a:p>
          </p:txBody>
        </p:sp>
        <p:pic>
          <p:nvPicPr>
            <p:cNvPr id="40964" name="Picture 4"/>
            <p:cNvPicPr>
              <a:picLocks noChangeAspect="1" noChangeArrowheads="1"/>
            </p:cNvPicPr>
            <p:nvPr/>
          </p:nvPicPr>
          <p:blipFill>
            <a:blip r:embed="rId3" cstate="print"/>
            <a:srcRect/>
            <a:stretch>
              <a:fillRect/>
            </a:stretch>
          </p:blipFill>
          <p:spPr bwMode="auto">
            <a:xfrm>
              <a:off x="6012160" y="1772816"/>
              <a:ext cx="1905000" cy="1943100"/>
            </a:xfrm>
            <a:prstGeom prst="rect">
              <a:avLst/>
            </a:prstGeom>
            <a:noFill/>
            <a:ln w="9525">
              <a:noFill/>
              <a:miter lim="800000"/>
              <a:headEnd/>
              <a:tailEnd/>
            </a:ln>
          </p:spPr>
        </p:pic>
      </p:grpSp>
      <p:sp>
        <p:nvSpPr>
          <p:cNvPr id="10" name="Rectangle 9"/>
          <p:cNvSpPr/>
          <p:nvPr/>
        </p:nvSpPr>
        <p:spPr>
          <a:xfrm>
            <a:off x="2411760" y="4399944"/>
            <a:ext cx="6192688" cy="1477328"/>
          </a:xfrm>
          <a:prstGeom prst="rect">
            <a:avLst/>
          </a:prstGeom>
        </p:spPr>
        <p:txBody>
          <a:bodyPr wrap="square">
            <a:spAutoFit/>
          </a:bodyPr>
          <a:lstStyle/>
          <a:p>
            <a:r>
              <a:rPr lang="fr-FR" dirty="0" smtClean="0"/>
              <a:t>« Les Arabes devraient certes se réjouir des belles routes neuves, mais l’instinct de l’homme de la nature se dresse à juste titre contre l’intrusion d’une civilisation anglo-saxonne et américaine qui porte l’honorable nom de ‘renaissance </a:t>
            </a:r>
            <a:r>
              <a:rPr lang="fr-FR" dirty="0" smtClean="0"/>
              <a:t>nationale’.</a:t>
            </a:r>
            <a:r>
              <a:rPr lang="fr-FR" dirty="0" smtClean="0"/>
              <a:t> »</a:t>
            </a:r>
            <a:endParaRPr lang="fr-FR" dirty="0"/>
          </a:p>
        </p:txBody>
      </p:sp>
      <p:sp>
        <p:nvSpPr>
          <p:cNvPr id="12" name="Slide Number Placeholder 11"/>
          <p:cNvSpPr>
            <a:spLocks noGrp="1"/>
          </p:cNvSpPr>
          <p:nvPr>
            <p:ph type="sldNum" sz="quarter" idx="12"/>
          </p:nvPr>
        </p:nvSpPr>
        <p:spPr/>
        <p:txBody>
          <a:bodyPr/>
          <a:lstStyle/>
          <a:p>
            <a:fld id="{91E81F21-D3B5-43E7-AB8D-2E958B36A678}" type="slidenum">
              <a:rPr lang="fr-FR" smtClean="0"/>
              <a:pPr/>
              <a:t>27</a:t>
            </a:fld>
            <a:endParaRPr lang="fr-F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4" grpId="0"/>
      <p:bldP spid="6" grpId="0"/>
      <p:bldP spid="10"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923928" y="116632"/>
            <a:ext cx="5220072" cy="3693319"/>
          </a:xfrm>
          <a:prstGeom prst="rect">
            <a:avLst/>
          </a:prstGeom>
          <a:noFill/>
        </p:spPr>
        <p:txBody>
          <a:bodyPr wrap="square" rtlCol="0">
            <a:spAutoFit/>
          </a:bodyPr>
          <a:lstStyle/>
          <a:p>
            <a:r>
              <a:rPr lang="fr-FR" dirty="0" smtClean="0"/>
              <a:t>« [Je réponds] de façon un peu dramatique que même un enfant </a:t>
            </a:r>
            <a:r>
              <a:rPr lang="fr-FR" b="1" dirty="0" smtClean="0"/>
              <a:t>né d’un acte de viol</a:t>
            </a:r>
            <a:r>
              <a:rPr lang="fr-FR" dirty="0" smtClean="0"/>
              <a:t> a le droit de vivre. La création d'Israël par des juifs dont beaucoup étaient des rescapés des camps d'extermination a été un acte de viol contre les populations arabes de Palestine. Il a fait naître la société israélienne qui vit déjà depuis soixante-dix ans, et qui a développé sa culture. </a:t>
            </a:r>
            <a:r>
              <a:rPr lang="fr-FR" b="1" dirty="0" smtClean="0"/>
              <a:t>On ne règle pas une tragédie en en créant une autre.</a:t>
            </a:r>
            <a:r>
              <a:rPr lang="fr-FR" dirty="0" smtClean="0"/>
              <a:t> Cet enfant a le droit d’exister. Sauf qu’il faut l'éduquer pour qu’il ne perpétue pas l’acte de son père. » Vincent </a:t>
            </a:r>
            <a:r>
              <a:rPr lang="fr-FR" dirty="0" err="1" smtClean="0"/>
              <a:t>Remy</a:t>
            </a:r>
            <a:r>
              <a:rPr lang="fr-FR" dirty="0" smtClean="0"/>
              <a:t>, « Entretien avec l’historien israélien Shlomo Sand - Israël a-t-il perdu la guerre ? », </a:t>
            </a:r>
            <a:r>
              <a:rPr lang="fr-FR" i="1" dirty="0" smtClean="0"/>
              <a:t>Télérama</a:t>
            </a:r>
            <a:r>
              <a:rPr lang="fr-FR" dirty="0" smtClean="0"/>
              <a:t>, 31 janvier 2009.</a:t>
            </a:r>
          </a:p>
        </p:txBody>
      </p:sp>
      <p:sp>
        <p:nvSpPr>
          <p:cNvPr id="5" name="Rectangle 4"/>
          <p:cNvSpPr/>
          <p:nvPr/>
        </p:nvSpPr>
        <p:spPr>
          <a:xfrm>
            <a:off x="7236296" y="6488668"/>
            <a:ext cx="1351652" cy="369332"/>
          </a:xfrm>
          <a:prstGeom prst="rect">
            <a:avLst/>
          </a:prstGeom>
        </p:spPr>
        <p:txBody>
          <a:bodyPr wrap="none">
            <a:spAutoFit/>
          </a:bodyPr>
          <a:lstStyle/>
          <a:p>
            <a:r>
              <a:rPr lang="fr-FR" dirty="0" smtClean="0"/>
              <a:t>Yuri </a:t>
            </a:r>
            <a:r>
              <a:rPr lang="fr-FR" dirty="0" err="1" smtClean="0"/>
              <a:t>Slezkine</a:t>
            </a:r>
            <a:endParaRPr lang="fr-FR" dirty="0"/>
          </a:p>
        </p:txBody>
      </p:sp>
      <p:sp>
        <p:nvSpPr>
          <p:cNvPr id="6" name="Rectangle 5"/>
          <p:cNvSpPr/>
          <p:nvPr/>
        </p:nvSpPr>
        <p:spPr>
          <a:xfrm>
            <a:off x="179512" y="4145012"/>
            <a:ext cx="6768752" cy="2308324"/>
          </a:xfrm>
          <a:prstGeom prst="rect">
            <a:avLst/>
          </a:prstGeom>
        </p:spPr>
        <p:txBody>
          <a:bodyPr wrap="square">
            <a:spAutoFit/>
          </a:bodyPr>
          <a:lstStyle/>
          <a:p>
            <a:r>
              <a:rPr lang="de-AT" dirty="0" smtClean="0"/>
              <a:t>« Il est probable qu’aucun Etat européen ne pourrait échapper aux boycotts et aux sanctions s’il poursuivait une </a:t>
            </a:r>
            <a:r>
              <a:rPr lang="de-AT" b="1" dirty="0" smtClean="0"/>
              <a:t>politique d’expansion territoriale</a:t>
            </a:r>
            <a:r>
              <a:rPr lang="de-AT" dirty="0" smtClean="0"/>
              <a:t>, érigeait des murs et installait des </a:t>
            </a:r>
            <a:r>
              <a:rPr lang="de-AT" b="1" dirty="0" smtClean="0"/>
              <a:t>colonies dans des zones occupées</a:t>
            </a:r>
            <a:r>
              <a:rPr lang="de-AT" dirty="0" smtClean="0"/>
              <a:t>, recourait à la </a:t>
            </a:r>
            <a:r>
              <a:rPr lang="de-AT" b="1" dirty="0" smtClean="0"/>
              <a:t>force létale </a:t>
            </a:r>
            <a:r>
              <a:rPr lang="de-AT" dirty="0" smtClean="0"/>
              <a:t>contre des manifestants et pratiquait les </a:t>
            </a:r>
            <a:r>
              <a:rPr lang="de-AT" b="1" dirty="0" smtClean="0"/>
              <a:t>démolitions de domiciles </a:t>
            </a:r>
            <a:r>
              <a:rPr lang="de-AT" dirty="0" smtClean="0"/>
              <a:t>et les </a:t>
            </a:r>
            <a:r>
              <a:rPr lang="de-AT" b="1" dirty="0" smtClean="0"/>
              <a:t>assassinats extrajudiciaires</a:t>
            </a:r>
            <a:r>
              <a:rPr lang="de-AT" dirty="0" smtClean="0"/>
              <a:t>. Mais il est vrai qu’aucun Etat européen ne se trouve en situation de guerre permanente ; et aucun d’entre eux n’exerce un tel pouvoir de fascination sur </a:t>
            </a:r>
            <a:r>
              <a:rPr lang="de-AT" b="1" dirty="0" smtClean="0"/>
              <a:t>l’imagination morale </a:t>
            </a:r>
            <a:r>
              <a:rPr lang="de-AT" dirty="0" smtClean="0"/>
              <a:t>de l’Occident. »</a:t>
            </a:r>
            <a:endParaRPr lang="fr-FR" dirty="0"/>
          </a:p>
        </p:txBody>
      </p:sp>
      <p:grpSp>
        <p:nvGrpSpPr>
          <p:cNvPr id="8" name="Group 7"/>
          <p:cNvGrpSpPr/>
          <p:nvPr/>
        </p:nvGrpSpPr>
        <p:grpSpPr>
          <a:xfrm>
            <a:off x="755576" y="764704"/>
            <a:ext cx="2940327" cy="2734563"/>
            <a:chOff x="755576" y="764704"/>
            <a:chExt cx="2940327" cy="2734563"/>
          </a:xfrm>
        </p:grpSpPr>
        <p:sp>
          <p:nvSpPr>
            <p:cNvPr id="2" name="TextBox 1"/>
            <p:cNvSpPr txBox="1"/>
            <p:nvPr/>
          </p:nvSpPr>
          <p:spPr>
            <a:xfrm>
              <a:off x="1444677" y="2852936"/>
              <a:ext cx="1459053" cy="646331"/>
            </a:xfrm>
            <a:prstGeom prst="rect">
              <a:avLst/>
            </a:prstGeom>
            <a:noFill/>
          </p:spPr>
          <p:txBody>
            <a:bodyPr wrap="none" rtlCol="0">
              <a:spAutoFit/>
            </a:bodyPr>
            <a:lstStyle/>
            <a:p>
              <a:pPr algn="ctr"/>
              <a:r>
                <a:rPr lang="fr-FR" dirty="0" smtClean="0"/>
                <a:t>Shlomo Sand </a:t>
              </a:r>
            </a:p>
            <a:p>
              <a:pPr algn="ctr"/>
              <a:r>
                <a:rPr lang="fr-FR" dirty="0" smtClean="0"/>
                <a:t>(né en 1946)</a:t>
              </a:r>
              <a:endParaRPr lang="fr-FR" dirty="0"/>
            </a:p>
          </p:txBody>
        </p:sp>
        <p:pic>
          <p:nvPicPr>
            <p:cNvPr id="39937" name="Picture 1"/>
            <p:cNvPicPr>
              <a:picLocks noChangeAspect="1" noChangeArrowheads="1"/>
            </p:cNvPicPr>
            <p:nvPr/>
          </p:nvPicPr>
          <p:blipFill>
            <a:blip r:embed="rId2" cstate="print"/>
            <a:srcRect/>
            <a:stretch>
              <a:fillRect/>
            </a:stretch>
          </p:blipFill>
          <p:spPr bwMode="auto">
            <a:xfrm>
              <a:off x="755576" y="764704"/>
              <a:ext cx="2940327" cy="2088232"/>
            </a:xfrm>
            <a:prstGeom prst="rect">
              <a:avLst/>
            </a:prstGeom>
            <a:noFill/>
            <a:ln w="9525">
              <a:noFill/>
              <a:miter lim="800000"/>
              <a:headEnd/>
              <a:tailEnd/>
            </a:ln>
          </p:spPr>
        </p:pic>
      </p:grpSp>
      <p:pic>
        <p:nvPicPr>
          <p:cNvPr id="39938" name="Picture 2"/>
          <p:cNvPicPr>
            <a:picLocks noChangeAspect="1" noChangeArrowheads="1"/>
          </p:cNvPicPr>
          <p:nvPr/>
        </p:nvPicPr>
        <p:blipFill>
          <a:blip r:embed="rId3" cstate="print"/>
          <a:srcRect/>
          <a:stretch>
            <a:fillRect/>
          </a:stretch>
        </p:blipFill>
        <p:spPr bwMode="auto">
          <a:xfrm>
            <a:off x="6948264" y="3933056"/>
            <a:ext cx="1895577" cy="2604889"/>
          </a:xfrm>
          <a:prstGeom prst="rect">
            <a:avLst/>
          </a:prstGeom>
          <a:noFill/>
          <a:ln w="9525">
            <a:noFill/>
            <a:miter lim="800000"/>
            <a:headEnd/>
            <a:tailEnd/>
          </a:ln>
        </p:spPr>
      </p:pic>
      <p:sp>
        <p:nvSpPr>
          <p:cNvPr id="9" name="Slide Number Placeholder 8"/>
          <p:cNvSpPr>
            <a:spLocks noGrp="1"/>
          </p:cNvSpPr>
          <p:nvPr>
            <p:ph type="sldNum" sz="quarter" idx="12"/>
          </p:nvPr>
        </p:nvSpPr>
        <p:spPr/>
        <p:txBody>
          <a:bodyPr/>
          <a:lstStyle/>
          <a:p>
            <a:fld id="{91E81F21-D3B5-43E7-AB8D-2E958B36A678}" type="slidenum">
              <a:rPr lang="fr-FR" smtClean="0"/>
              <a:pPr/>
              <a:t>28</a:t>
            </a:fld>
            <a:endParaRPr lang="fr-F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993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915816" y="188640"/>
            <a:ext cx="6048672" cy="6186309"/>
          </a:xfrm>
          <a:prstGeom prst="rect">
            <a:avLst/>
          </a:prstGeom>
        </p:spPr>
        <p:txBody>
          <a:bodyPr wrap="square">
            <a:spAutoFit/>
          </a:bodyPr>
          <a:lstStyle/>
          <a:p>
            <a:r>
              <a:rPr lang="fr-FR" dirty="0" smtClean="0"/>
              <a:t>« J’ai arrêté d’employer le mot ‘</a:t>
            </a:r>
            <a:r>
              <a:rPr lang="fr-FR" b="1" dirty="0" smtClean="0"/>
              <a:t>sioniste</a:t>
            </a:r>
            <a:r>
              <a:rPr lang="fr-FR" dirty="0" smtClean="0"/>
              <a:t>’ et ‘</a:t>
            </a:r>
            <a:r>
              <a:rPr lang="fr-FR" b="1" dirty="0" smtClean="0"/>
              <a:t>antisioniste</a:t>
            </a:r>
            <a:r>
              <a:rPr lang="fr-FR" dirty="0" smtClean="0"/>
              <a:t>’ depuis un bon moment. Non pas parce qu’en critiquant le ‘sionisme’ je craignais d’être accusé par quelques extrémistes d’être un antisémite, mais parce que j’ai compris que chacun de mes interlocuteurs avait une définition bien à lui du terme ‘sioniste’. (…) [Et pour ‘antisioniste’], je veux bien que le fait de réclamer la disparition pure et simple de l’État d’Israël ne fasse pas forcément de vous un antisémite, mais tout de même... On imagine mal comment un tel événement, s’il devait avoir lieu, ne viserait pas spécifiquement les Juifs et que les Juifs....</a:t>
            </a:r>
          </a:p>
          <a:p>
            <a:r>
              <a:rPr lang="fr-FR" dirty="0" smtClean="0"/>
              <a:t>S’il s’agit de condamner certains aspects de la politique des gouvernements israéliens, on peut parler de </a:t>
            </a:r>
            <a:r>
              <a:rPr lang="fr-FR" b="1" dirty="0" smtClean="0"/>
              <a:t>colonialisme</a:t>
            </a:r>
            <a:r>
              <a:rPr lang="fr-FR" dirty="0" smtClean="0"/>
              <a:t>, de non-respect du </a:t>
            </a:r>
            <a:r>
              <a:rPr lang="fr-FR" b="1" dirty="0" smtClean="0"/>
              <a:t>droit international</a:t>
            </a:r>
            <a:r>
              <a:rPr lang="fr-FR" dirty="0" smtClean="0"/>
              <a:t>, de </a:t>
            </a:r>
            <a:r>
              <a:rPr lang="fr-FR" b="1" dirty="0" smtClean="0"/>
              <a:t>vol de territoires</a:t>
            </a:r>
            <a:r>
              <a:rPr lang="fr-FR" dirty="0" smtClean="0"/>
              <a:t>, </a:t>
            </a:r>
            <a:r>
              <a:rPr lang="fr-FR" b="1" dirty="0" smtClean="0"/>
              <a:t>d’épuration ethnique</a:t>
            </a:r>
            <a:r>
              <a:rPr lang="fr-FR" dirty="0" smtClean="0"/>
              <a:t>, de non-respect de la </a:t>
            </a:r>
            <a:r>
              <a:rPr lang="fr-FR" b="1" dirty="0" smtClean="0"/>
              <a:t>dignité humaine</a:t>
            </a:r>
            <a:r>
              <a:rPr lang="fr-FR" dirty="0" smtClean="0"/>
              <a:t>, </a:t>
            </a:r>
            <a:r>
              <a:rPr lang="fr-FR" b="1" dirty="0" smtClean="0"/>
              <a:t>d’effacement de la mémoire</a:t>
            </a:r>
            <a:r>
              <a:rPr lang="fr-FR" dirty="0" smtClean="0"/>
              <a:t>, </a:t>
            </a:r>
            <a:r>
              <a:rPr lang="fr-FR" b="1" dirty="0" smtClean="0"/>
              <a:t>d’humiliation</a:t>
            </a:r>
            <a:r>
              <a:rPr lang="fr-FR" dirty="0" smtClean="0"/>
              <a:t>, de racisme, de </a:t>
            </a:r>
            <a:r>
              <a:rPr lang="fr-FR" dirty="0" err="1" smtClean="0"/>
              <a:t>foutage</a:t>
            </a:r>
            <a:r>
              <a:rPr lang="fr-FR" dirty="0" smtClean="0"/>
              <a:t> de gueule, de discrimination, de saccage, etc. </a:t>
            </a:r>
          </a:p>
          <a:p>
            <a:r>
              <a:rPr lang="fr-FR" dirty="0" smtClean="0"/>
              <a:t>Les mots ne manquent pas pour décrire précisément l’ignominie de la politique de Netanyahou sans se barbouiller de sionisme et d’antisionisme. »</a:t>
            </a:r>
          </a:p>
          <a:p>
            <a:r>
              <a:rPr lang="fr-FR" dirty="0" err="1" smtClean="0"/>
              <a:t>Charb</a:t>
            </a:r>
            <a:r>
              <a:rPr lang="fr-FR" dirty="0" smtClean="0"/>
              <a:t>, « Ras le bol du ping-pong sioniste, antisioniste ! », </a:t>
            </a:r>
            <a:r>
              <a:rPr lang="fr-FR" i="1" dirty="0" smtClean="0"/>
              <a:t>Charlie Hebdo</a:t>
            </a:r>
            <a:r>
              <a:rPr lang="fr-FR" dirty="0" smtClean="0"/>
              <a:t>, 15 janvier 2014, n° 1126.</a:t>
            </a:r>
          </a:p>
          <a:p>
            <a:endParaRPr lang="fr-FR" dirty="0"/>
          </a:p>
        </p:txBody>
      </p:sp>
      <p:grpSp>
        <p:nvGrpSpPr>
          <p:cNvPr id="7" name="Group 6"/>
          <p:cNvGrpSpPr/>
          <p:nvPr/>
        </p:nvGrpSpPr>
        <p:grpSpPr>
          <a:xfrm>
            <a:off x="323528" y="548680"/>
            <a:ext cx="2444038" cy="2808312"/>
            <a:chOff x="323528" y="548680"/>
            <a:chExt cx="2444038" cy="2808312"/>
          </a:xfrm>
        </p:grpSpPr>
        <p:sp>
          <p:nvSpPr>
            <p:cNvPr id="2" name="Rectangle 1"/>
            <p:cNvSpPr/>
            <p:nvPr/>
          </p:nvSpPr>
          <p:spPr>
            <a:xfrm>
              <a:off x="323528" y="2433662"/>
              <a:ext cx="2367058" cy="923330"/>
            </a:xfrm>
            <a:prstGeom prst="rect">
              <a:avLst/>
            </a:prstGeom>
          </p:spPr>
          <p:txBody>
            <a:bodyPr wrap="none">
              <a:spAutoFit/>
            </a:bodyPr>
            <a:lstStyle/>
            <a:p>
              <a:pPr algn="ctr"/>
              <a:r>
                <a:rPr lang="fr-FR" dirty="0" smtClean="0"/>
                <a:t> </a:t>
              </a:r>
              <a:r>
                <a:rPr lang="fr-FR" dirty="0" err="1" smtClean="0"/>
                <a:t>Charb</a:t>
              </a:r>
              <a:r>
                <a:rPr lang="fr-FR" dirty="0" smtClean="0"/>
                <a:t> </a:t>
              </a:r>
            </a:p>
            <a:p>
              <a:pPr algn="ctr"/>
              <a:r>
                <a:rPr lang="fr-FR" dirty="0" smtClean="0"/>
                <a:t>(Stéphane Charbonnier</a:t>
              </a:r>
            </a:p>
            <a:p>
              <a:pPr algn="ctr"/>
              <a:r>
                <a:rPr lang="fr-FR" dirty="0" smtClean="0"/>
                <a:t> 1967–2015)</a:t>
              </a:r>
              <a:endParaRPr lang="fr-FR" dirty="0"/>
            </a:p>
          </p:txBody>
        </p:sp>
        <p:pic>
          <p:nvPicPr>
            <p:cNvPr id="38913" name="Picture 1"/>
            <p:cNvPicPr>
              <a:picLocks noChangeAspect="1" noChangeArrowheads="1"/>
            </p:cNvPicPr>
            <p:nvPr/>
          </p:nvPicPr>
          <p:blipFill>
            <a:blip r:embed="rId2" cstate="print"/>
            <a:srcRect/>
            <a:stretch>
              <a:fillRect/>
            </a:stretch>
          </p:blipFill>
          <p:spPr bwMode="auto">
            <a:xfrm>
              <a:off x="467544" y="548680"/>
              <a:ext cx="2300022" cy="1931492"/>
            </a:xfrm>
            <a:prstGeom prst="rect">
              <a:avLst/>
            </a:prstGeom>
            <a:noFill/>
            <a:ln w="9525">
              <a:noFill/>
              <a:miter lim="800000"/>
              <a:headEnd/>
              <a:tailEnd/>
            </a:ln>
          </p:spPr>
        </p:pic>
      </p:grpSp>
      <p:pic>
        <p:nvPicPr>
          <p:cNvPr id="38915" name="Picture 3" descr="Résultat de recherche d'images pour &quot;Charb israel&quot;"/>
          <p:cNvPicPr>
            <a:picLocks noChangeAspect="1" noChangeArrowheads="1"/>
          </p:cNvPicPr>
          <p:nvPr/>
        </p:nvPicPr>
        <p:blipFill>
          <a:blip r:embed="rId3" cstate="print"/>
          <a:srcRect/>
          <a:stretch>
            <a:fillRect/>
          </a:stretch>
        </p:blipFill>
        <p:spPr bwMode="auto">
          <a:xfrm>
            <a:off x="107504" y="3571055"/>
            <a:ext cx="2771423" cy="2882281"/>
          </a:xfrm>
          <a:prstGeom prst="rect">
            <a:avLst/>
          </a:prstGeom>
          <a:noFill/>
        </p:spPr>
      </p:pic>
      <p:sp>
        <p:nvSpPr>
          <p:cNvPr id="8" name="Slide Number Placeholder 7"/>
          <p:cNvSpPr>
            <a:spLocks noGrp="1"/>
          </p:cNvSpPr>
          <p:nvPr>
            <p:ph type="sldNum" sz="quarter" idx="12"/>
          </p:nvPr>
        </p:nvSpPr>
        <p:spPr/>
        <p:txBody>
          <a:bodyPr/>
          <a:lstStyle/>
          <a:p>
            <a:fld id="{91E81F21-D3B5-43E7-AB8D-2E958B36A678}" type="slidenum">
              <a:rPr lang="fr-FR" smtClean="0"/>
              <a:pPr/>
              <a:t>29</a:t>
            </a:fld>
            <a:endParaRPr lang="fr-F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89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6242735" cy="769441"/>
          </a:xfrm>
          <a:prstGeom prst="rect">
            <a:avLst/>
          </a:prstGeom>
        </p:spPr>
        <p:txBody>
          <a:bodyPr wrap="none">
            <a:spAutoFit/>
          </a:bodyPr>
          <a:lstStyle/>
          <a:p>
            <a:pPr marL="342900" indent="-342900"/>
            <a:r>
              <a:rPr lang="de-AT" sz="4400" dirty="0" smtClean="0"/>
              <a:t>1. </a:t>
            </a:r>
            <a:r>
              <a:rPr lang="fr-FR" sz="4400" u="sng" dirty="0" smtClean="0"/>
              <a:t>Du judaïsme à la judaïté</a:t>
            </a:r>
          </a:p>
        </p:txBody>
      </p:sp>
      <p:sp>
        <p:nvSpPr>
          <p:cNvPr id="3" name="TextBox 2"/>
          <p:cNvSpPr txBox="1"/>
          <p:nvPr/>
        </p:nvSpPr>
        <p:spPr>
          <a:xfrm>
            <a:off x="323528" y="2924944"/>
            <a:ext cx="6768752" cy="2585323"/>
          </a:xfrm>
          <a:prstGeom prst="rect">
            <a:avLst/>
          </a:prstGeom>
          <a:noFill/>
        </p:spPr>
        <p:txBody>
          <a:bodyPr wrap="square" rtlCol="0">
            <a:spAutoFit/>
          </a:bodyPr>
          <a:lstStyle/>
          <a:p>
            <a:pPr>
              <a:buFont typeface="Wingdings"/>
              <a:buChar char="F"/>
            </a:pPr>
            <a:r>
              <a:rPr lang="fr-FR" dirty="0" smtClean="0"/>
              <a:t> Les Juifs, un « peuple » ?</a:t>
            </a:r>
          </a:p>
          <a:p>
            <a:pPr>
              <a:buFont typeface="Wingdings"/>
              <a:buChar char="F"/>
            </a:pPr>
            <a:endParaRPr lang="fr-FR" dirty="0" smtClean="0"/>
          </a:p>
          <a:p>
            <a:pPr>
              <a:buFont typeface="Wingdings"/>
              <a:buChar char="F"/>
            </a:pPr>
            <a:endParaRPr lang="fr-FR" dirty="0" smtClean="0"/>
          </a:p>
          <a:p>
            <a:pPr>
              <a:buFont typeface="Wingdings"/>
              <a:buChar char="F"/>
            </a:pPr>
            <a:r>
              <a:rPr lang="fr-FR" dirty="0" smtClean="0"/>
              <a:t> Bien plus une construction sociale qu’une ethnie</a:t>
            </a:r>
          </a:p>
          <a:p>
            <a:pPr>
              <a:buFont typeface="Wingdings"/>
              <a:buChar char="F"/>
            </a:pPr>
            <a:r>
              <a:rPr lang="fr-FR" dirty="0" smtClean="0"/>
              <a:t> Conversion de masse (Khazars au 9ème siècle et déjà des Berbères au 2</a:t>
            </a:r>
            <a:r>
              <a:rPr lang="fr-FR" baseline="30000" dirty="0" smtClean="0"/>
              <a:t>ème</a:t>
            </a:r>
            <a:r>
              <a:rPr lang="fr-FR" dirty="0" smtClean="0"/>
              <a:t> siècle) </a:t>
            </a:r>
          </a:p>
          <a:p>
            <a:pPr>
              <a:buFont typeface="Wingdings"/>
              <a:buChar char="F"/>
            </a:pPr>
            <a:r>
              <a:rPr lang="fr-FR" dirty="0" smtClean="0"/>
              <a:t> Pas de traces archéologiques qui correspondraient à un grand </a:t>
            </a:r>
            <a:br>
              <a:rPr lang="fr-FR" dirty="0" smtClean="0"/>
            </a:br>
            <a:r>
              <a:rPr lang="fr-FR" dirty="0" smtClean="0"/>
              <a:t>mouvement de population après la destruction du Second temple, en l’an 70 de notre ère.</a:t>
            </a:r>
            <a:endParaRPr lang="de-AT" dirty="0" smtClean="0"/>
          </a:p>
        </p:txBody>
      </p:sp>
      <p:sp>
        <p:nvSpPr>
          <p:cNvPr id="6" name="TextBox 5"/>
          <p:cNvSpPr txBox="1"/>
          <p:nvPr/>
        </p:nvSpPr>
        <p:spPr>
          <a:xfrm>
            <a:off x="251520" y="1196752"/>
            <a:ext cx="4752528" cy="923330"/>
          </a:xfrm>
          <a:prstGeom prst="rect">
            <a:avLst/>
          </a:prstGeom>
          <a:noFill/>
        </p:spPr>
        <p:txBody>
          <a:bodyPr wrap="square" rtlCol="0">
            <a:spAutoFit/>
          </a:bodyPr>
          <a:lstStyle/>
          <a:p>
            <a:r>
              <a:rPr lang="fr-FR" dirty="0" smtClean="0">
                <a:sym typeface="Wingdings"/>
              </a:rPr>
              <a:t> La question de la croyance est secondaire, même pour les religieux</a:t>
            </a:r>
            <a:r>
              <a:rPr lang="de-DE" dirty="0" smtClean="0">
                <a:sym typeface="Wingdings"/>
              </a:rPr>
              <a:t> </a:t>
            </a:r>
            <a:r>
              <a:rPr lang="de-DE" dirty="0" smtClean="0"/>
              <a:t>(</a:t>
            </a:r>
            <a:r>
              <a:rPr lang="fr-FR" dirty="0" smtClean="0"/>
              <a:t>cf. expérience avec les </a:t>
            </a:r>
            <a:r>
              <a:rPr lang="fr-FR" dirty="0" err="1" smtClean="0"/>
              <a:t>Loubavitchs</a:t>
            </a:r>
            <a:r>
              <a:rPr lang="fr-FR" dirty="0" smtClean="0"/>
              <a:t>) </a:t>
            </a:r>
            <a:endParaRPr lang="fr-FR" dirty="0"/>
          </a:p>
        </p:txBody>
      </p:sp>
      <p:pic>
        <p:nvPicPr>
          <p:cNvPr id="4" name="Picture 2"/>
          <p:cNvPicPr>
            <a:picLocks noChangeAspect="1" noChangeArrowheads="1"/>
          </p:cNvPicPr>
          <p:nvPr/>
        </p:nvPicPr>
        <p:blipFill>
          <a:blip r:embed="rId2" cstate="print"/>
          <a:srcRect/>
          <a:stretch>
            <a:fillRect/>
          </a:stretch>
        </p:blipFill>
        <p:spPr bwMode="auto">
          <a:xfrm>
            <a:off x="5220072" y="764704"/>
            <a:ext cx="3727500" cy="2532872"/>
          </a:xfrm>
          <a:prstGeom prst="rect">
            <a:avLst/>
          </a:prstGeom>
          <a:noFill/>
          <a:ln w="9525">
            <a:noFill/>
            <a:miter lim="800000"/>
            <a:headEnd/>
            <a:tailEnd/>
          </a:ln>
        </p:spPr>
      </p:pic>
      <p:sp>
        <p:nvSpPr>
          <p:cNvPr id="51204" name="AutoShape 4" descr="Résultat de recherche d'images pour &quot;l'invention du peuple juif&quo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51206" name="AutoShape 6" descr="Résultat de recherche d'images pour &quot;l'invention du peuple juif&quo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51208" name="AutoShape 8" descr="Résultat de recherche d'images pour &quot;l'invention du peuple juif&quo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51210" name="AutoShape 10" descr="Résultat de recherche d'images pour &quot;l'invention du peuple juif&quo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pic>
        <p:nvPicPr>
          <p:cNvPr id="51211" name="Picture 11"/>
          <p:cNvPicPr>
            <a:picLocks noChangeAspect="1" noChangeArrowheads="1"/>
          </p:cNvPicPr>
          <p:nvPr/>
        </p:nvPicPr>
        <p:blipFill>
          <a:blip r:embed="rId3" cstate="print"/>
          <a:srcRect/>
          <a:stretch>
            <a:fillRect/>
          </a:stretch>
        </p:blipFill>
        <p:spPr bwMode="auto">
          <a:xfrm>
            <a:off x="7164288" y="3861048"/>
            <a:ext cx="1722934" cy="2716337"/>
          </a:xfrm>
          <a:prstGeom prst="rect">
            <a:avLst/>
          </a:prstGeom>
          <a:noFill/>
          <a:ln w="9525">
            <a:noFill/>
            <a:miter lim="800000"/>
            <a:headEnd/>
            <a:tailEnd/>
          </a:ln>
        </p:spPr>
      </p:pic>
      <p:sp>
        <p:nvSpPr>
          <p:cNvPr id="11" name="Slide Number Placeholder 10"/>
          <p:cNvSpPr>
            <a:spLocks noGrp="1"/>
          </p:cNvSpPr>
          <p:nvPr>
            <p:ph type="sldNum" sz="quarter" idx="12"/>
          </p:nvPr>
        </p:nvSpPr>
        <p:spPr/>
        <p:txBody>
          <a:bodyPr/>
          <a:lstStyle/>
          <a:p>
            <a:fld id="{91E81F21-D3B5-43E7-AB8D-2E958B36A678}" type="slidenum">
              <a:rPr lang="fr-FR" smtClean="0"/>
              <a:pPr/>
              <a:t>3</a:t>
            </a:fld>
            <a:endParaRPr lang="fr-F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12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6512" y="44624"/>
            <a:ext cx="2657843" cy="646331"/>
          </a:xfrm>
          <a:prstGeom prst="rect">
            <a:avLst/>
          </a:prstGeom>
          <a:noFill/>
        </p:spPr>
        <p:txBody>
          <a:bodyPr wrap="none" rtlCol="0">
            <a:spAutoFit/>
          </a:bodyPr>
          <a:lstStyle/>
          <a:p>
            <a:r>
              <a:rPr lang="fr-FR" dirty="0" smtClean="0"/>
              <a:t>Encore la Seconde Guerre </a:t>
            </a:r>
          </a:p>
          <a:p>
            <a:r>
              <a:rPr lang="fr-FR" dirty="0" smtClean="0"/>
              <a:t>mondiale…</a:t>
            </a:r>
            <a:endParaRPr lang="fr-FR" dirty="0"/>
          </a:p>
        </p:txBody>
      </p:sp>
      <p:sp>
        <p:nvSpPr>
          <p:cNvPr id="4" name="TextBox 3"/>
          <p:cNvSpPr txBox="1"/>
          <p:nvPr/>
        </p:nvSpPr>
        <p:spPr>
          <a:xfrm>
            <a:off x="3275856" y="73655"/>
            <a:ext cx="5688632" cy="2585323"/>
          </a:xfrm>
          <a:prstGeom prst="rect">
            <a:avLst/>
          </a:prstGeom>
          <a:noFill/>
        </p:spPr>
        <p:txBody>
          <a:bodyPr wrap="square" rtlCol="0">
            <a:spAutoFit/>
          </a:bodyPr>
          <a:lstStyle/>
          <a:p>
            <a:r>
              <a:rPr lang="fr-FR" dirty="0" smtClean="0"/>
              <a:t>« Les Juifs ashkénazes ont imposé l’extermination des Juifs pendant la Seconde Guerre mondiale comme le pivot central de l’identité juive, tant et si bien que « chaque Israélien tué [et il y en a eu 13 pendant cette guerre de Gaza] vient inéluctablement s’ajouter aux </a:t>
            </a:r>
            <a:r>
              <a:rPr lang="fr-FR" b="1" dirty="0" smtClean="0"/>
              <a:t>six millions de victimes du génocide</a:t>
            </a:r>
            <a:r>
              <a:rPr lang="fr-FR" dirty="0" smtClean="0"/>
              <a:t>, face à quoi le nombre de morts de l’autre camp, si important soit-il [autour de 1300, avec notamment des bombes au phosphore blanc], paraît toujours dérisoire ».</a:t>
            </a:r>
            <a:endParaRPr lang="fr-FR" dirty="0"/>
          </a:p>
        </p:txBody>
      </p:sp>
      <p:pic>
        <p:nvPicPr>
          <p:cNvPr id="37890" name="Picture 2"/>
          <p:cNvPicPr>
            <a:picLocks noChangeAspect="1" noChangeArrowheads="1"/>
          </p:cNvPicPr>
          <p:nvPr/>
        </p:nvPicPr>
        <p:blipFill>
          <a:blip r:embed="rId2" cstate="print"/>
          <a:srcRect/>
          <a:stretch>
            <a:fillRect/>
          </a:stretch>
        </p:blipFill>
        <p:spPr bwMode="auto">
          <a:xfrm>
            <a:off x="107504" y="3274268"/>
            <a:ext cx="8858250" cy="3467100"/>
          </a:xfrm>
          <a:prstGeom prst="rect">
            <a:avLst/>
          </a:prstGeom>
          <a:noFill/>
          <a:ln w="9525">
            <a:noFill/>
            <a:miter lim="800000"/>
            <a:headEnd/>
            <a:tailEnd/>
          </a:ln>
        </p:spPr>
      </p:pic>
      <p:sp>
        <p:nvSpPr>
          <p:cNvPr id="6" name="Rectangle 5"/>
          <p:cNvSpPr/>
          <p:nvPr/>
        </p:nvSpPr>
        <p:spPr>
          <a:xfrm>
            <a:off x="35496" y="2915652"/>
            <a:ext cx="7416824" cy="369332"/>
          </a:xfrm>
          <a:prstGeom prst="rect">
            <a:avLst/>
          </a:prstGeom>
        </p:spPr>
        <p:txBody>
          <a:bodyPr wrap="square">
            <a:spAutoFit/>
          </a:bodyPr>
          <a:lstStyle/>
          <a:p>
            <a:r>
              <a:rPr lang="en-US" dirty="0" smtClean="0"/>
              <a:t> American Israel Public Affairs Committee (AIPAC, 1951) vs. J-Street (2008)</a:t>
            </a:r>
            <a:endParaRPr lang="fr-FR" dirty="0"/>
          </a:p>
        </p:txBody>
      </p:sp>
      <p:pic>
        <p:nvPicPr>
          <p:cNvPr id="3074" name="Picture 2"/>
          <p:cNvPicPr>
            <a:picLocks noChangeAspect="1" noChangeArrowheads="1"/>
          </p:cNvPicPr>
          <p:nvPr/>
        </p:nvPicPr>
        <p:blipFill>
          <a:blip r:embed="rId3" cstate="print"/>
          <a:srcRect/>
          <a:stretch>
            <a:fillRect/>
          </a:stretch>
        </p:blipFill>
        <p:spPr bwMode="auto">
          <a:xfrm>
            <a:off x="1331640" y="404664"/>
            <a:ext cx="1677363" cy="2376264"/>
          </a:xfrm>
          <a:prstGeom prst="rect">
            <a:avLst/>
          </a:prstGeom>
          <a:noFill/>
          <a:ln w="9525">
            <a:noFill/>
            <a:miter lim="800000"/>
            <a:headEnd/>
            <a:tailEnd/>
          </a:ln>
        </p:spPr>
      </p:pic>
      <p:sp>
        <p:nvSpPr>
          <p:cNvPr id="7" name="Slide Number Placeholder 6"/>
          <p:cNvSpPr>
            <a:spLocks noGrp="1"/>
          </p:cNvSpPr>
          <p:nvPr>
            <p:ph type="sldNum" sz="quarter" idx="12"/>
          </p:nvPr>
        </p:nvSpPr>
        <p:spPr/>
        <p:txBody>
          <a:bodyPr/>
          <a:lstStyle/>
          <a:p>
            <a:fld id="{91E81F21-D3B5-43E7-AB8D-2E958B36A678}" type="slidenum">
              <a:rPr lang="fr-FR" smtClean="0"/>
              <a:pPr/>
              <a:t>30</a:t>
            </a:fld>
            <a:endParaRPr lang="fr-F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789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1" name="Picture 1"/>
          <p:cNvPicPr>
            <a:picLocks noChangeAspect="1" noChangeArrowheads="1"/>
          </p:cNvPicPr>
          <p:nvPr/>
        </p:nvPicPr>
        <p:blipFill>
          <a:blip r:embed="rId2" cstate="print"/>
          <a:srcRect/>
          <a:stretch>
            <a:fillRect/>
          </a:stretch>
        </p:blipFill>
        <p:spPr bwMode="auto">
          <a:xfrm>
            <a:off x="251520" y="188640"/>
            <a:ext cx="2304256" cy="3442503"/>
          </a:xfrm>
          <a:prstGeom prst="rect">
            <a:avLst/>
          </a:prstGeom>
          <a:noFill/>
          <a:ln w="9525">
            <a:noFill/>
            <a:miter lim="800000"/>
            <a:headEnd/>
            <a:tailEnd/>
          </a:ln>
        </p:spPr>
      </p:pic>
      <p:sp>
        <p:nvSpPr>
          <p:cNvPr id="3" name="TextBox 2"/>
          <p:cNvSpPr txBox="1"/>
          <p:nvPr/>
        </p:nvSpPr>
        <p:spPr>
          <a:xfrm>
            <a:off x="2736304" y="188640"/>
            <a:ext cx="6407696" cy="1477328"/>
          </a:xfrm>
          <a:prstGeom prst="rect">
            <a:avLst/>
          </a:prstGeom>
          <a:noFill/>
        </p:spPr>
        <p:txBody>
          <a:bodyPr wrap="square" rtlCol="0">
            <a:spAutoFit/>
          </a:bodyPr>
          <a:lstStyle/>
          <a:p>
            <a:r>
              <a:rPr lang="fr-FR" dirty="0" smtClean="0"/>
              <a:t>« Je maintiendrais que certaine des </a:t>
            </a:r>
            <a:r>
              <a:rPr lang="fr-FR" b="1" dirty="0" smtClean="0"/>
              <a:t>valeurs</a:t>
            </a:r>
            <a:r>
              <a:rPr lang="fr-FR" dirty="0" smtClean="0"/>
              <a:t> qui m’ont précisément formée au cours de mon enfance et de ma adolescence réapparaissent maintenant dans ma </a:t>
            </a:r>
            <a:r>
              <a:rPr lang="fr-FR" b="1" dirty="0" smtClean="0"/>
              <a:t>résistance éthique et politique au sionisme</a:t>
            </a:r>
            <a:r>
              <a:rPr lang="fr-FR" dirty="0" smtClean="0"/>
              <a:t>.</a:t>
            </a:r>
            <a:r>
              <a:rPr lang="fr-FR" dirty="0" smtClean="0"/>
              <a:t> » </a:t>
            </a:r>
            <a:r>
              <a:rPr lang="en-US" dirty="0" smtClean="0"/>
              <a:t>Judith Butler, </a:t>
            </a:r>
            <a:r>
              <a:rPr lang="en-US" i="1" dirty="0" smtClean="0"/>
              <a:t>Parting Ways - </a:t>
            </a:r>
            <a:r>
              <a:rPr lang="en-US" i="1" dirty="0" err="1" smtClean="0"/>
              <a:t>Jewishness</a:t>
            </a:r>
            <a:r>
              <a:rPr lang="en-US" i="1" dirty="0" smtClean="0"/>
              <a:t> and the Critique of Zionism</a:t>
            </a:r>
            <a:r>
              <a:rPr lang="en-US" dirty="0" smtClean="0"/>
              <a:t> (Columbia University Press, 2013).</a:t>
            </a:r>
            <a:endParaRPr lang="fr-FR" dirty="0"/>
          </a:p>
        </p:txBody>
      </p:sp>
      <p:sp>
        <p:nvSpPr>
          <p:cNvPr id="4" name="TextBox 3"/>
          <p:cNvSpPr txBox="1"/>
          <p:nvPr/>
        </p:nvSpPr>
        <p:spPr>
          <a:xfrm>
            <a:off x="2771801" y="1729839"/>
            <a:ext cx="6192688" cy="3139321"/>
          </a:xfrm>
          <a:prstGeom prst="rect">
            <a:avLst/>
          </a:prstGeom>
          <a:noFill/>
        </p:spPr>
        <p:txBody>
          <a:bodyPr wrap="square" rtlCol="0">
            <a:spAutoFit/>
          </a:bodyPr>
          <a:lstStyle/>
          <a:p>
            <a:r>
              <a:rPr lang="fr-FR" dirty="0" smtClean="0"/>
              <a:t>« La résistance à l’usage illégitime de la violence étatique et légale (qui justifie et entretient l’exploitation économique et la régulation de l’appauvrissement) fait partie d’une histoire de </a:t>
            </a:r>
            <a:r>
              <a:rPr lang="fr-FR" b="1" dirty="0" smtClean="0"/>
              <a:t>mouvements sociaux </a:t>
            </a:r>
            <a:r>
              <a:rPr lang="fr-FR" dirty="0" smtClean="0"/>
              <a:t>radicalement démocratiques au centre desquels les </a:t>
            </a:r>
            <a:r>
              <a:rPr lang="fr-FR" b="1" dirty="0" smtClean="0"/>
              <a:t>Juifs jouèrent un rôle central</a:t>
            </a:r>
            <a:r>
              <a:rPr lang="fr-FR" dirty="0" smtClean="0"/>
              <a:t>. Ces Juifs s’opposent aux </a:t>
            </a:r>
            <a:r>
              <a:rPr lang="fr-FR" b="1" dirty="0" smtClean="0"/>
              <a:t>destructions injustifiées </a:t>
            </a:r>
            <a:r>
              <a:rPr lang="fr-FR" dirty="0" smtClean="0"/>
              <a:t>infligées à des populations par des États cherchant à maintenir un contrôle hégémonique ou totalitaire. Ils s’opposent aussi aux formes de racisme sous forme de sanctions légales ainsi qu’à toutes les formes de subjugation coloniale et de dépossession territoriale coercitive. »</a:t>
            </a:r>
            <a:endParaRPr lang="fr-FR" dirty="0"/>
          </a:p>
        </p:txBody>
      </p:sp>
      <p:sp>
        <p:nvSpPr>
          <p:cNvPr id="5" name="TextBox 4"/>
          <p:cNvSpPr txBox="1"/>
          <p:nvPr/>
        </p:nvSpPr>
        <p:spPr>
          <a:xfrm>
            <a:off x="323528" y="4987042"/>
            <a:ext cx="8208912" cy="1477328"/>
          </a:xfrm>
          <a:prstGeom prst="rect">
            <a:avLst/>
          </a:prstGeom>
          <a:noFill/>
        </p:spPr>
        <p:txBody>
          <a:bodyPr wrap="square" rtlCol="0">
            <a:spAutoFit/>
          </a:bodyPr>
          <a:lstStyle/>
          <a:p>
            <a:r>
              <a:rPr lang="fr-FR" dirty="0" smtClean="0"/>
              <a:t>Sur la question des « réfugiés »… </a:t>
            </a:r>
            <a:r>
              <a:rPr lang="fr-FR" dirty="0" smtClean="0"/>
              <a:t>J.B. tient des propos controversés lorsqu’elle </a:t>
            </a:r>
            <a:r>
              <a:rPr lang="fr-FR" dirty="0" smtClean="0"/>
              <a:t>affirme qu’il en peut y avoir de loi du Retour pour les Juifs sans </a:t>
            </a:r>
            <a:r>
              <a:rPr lang="de-AT" dirty="0" smtClean="0"/>
              <a:t>« </a:t>
            </a:r>
            <a:r>
              <a:rPr lang="de-AT" b="1" dirty="0" smtClean="0"/>
              <a:t>droit au retour</a:t>
            </a:r>
            <a:r>
              <a:rPr lang="de-AT" dirty="0" smtClean="0"/>
              <a:t> » pour les réfugiés palestiniens</a:t>
            </a:r>
            <a:r>
              <a:rPr lang="fr-FR" dirty="0" smtClean="0"/>
              <a:t>.</a:t>
            </a:r>
            <a:br>
              <a:rPr lang="fr-FR" dirty="0" smtClean="0"/>
            </a:br>
            <a:r>
              <a:rPr lang="fr-FR" dirty="0" smtClean="0"/>
              <a:t>En 1948 il y avait bien des réfugiés mais aujourd’hui dans les camps ce sont les enfants ou petits-enfants qui sont parqués pour constituer des « bombes démographiques ».</a:t>
            </a:r>
            <a:endParaRPr lang="fr-FR" dirty="0"/>
          </a:p>
        </p:txBody>
      </p:sp>
      <p:sp>
        <p:nvSpPr>
          <p:cNvPr id="6" name="Slide Number Placeholder 5"/>
          <p:cNvSpPr>
            <a:spLocks noGrp="1"/>
          </p:cNvSpPr>
          <p:nvPr>
            <p:ph type="sldNum" sz="quarter" idx="12"/>
          </p:nvPr>
        </p:nvSpPr>
        <p:spPr/>
        <p:txBody>
          <a:bodyPr/>
          <a:lstStyle/>
          <a:p>
            <a:fld id="{91E81F21-D3B5-43E7-AB8D-2E958B36A678}" type="slidenum">
              <a:rPr lang="fr-FR" smtClean="0"/>
              <a:pPr/>
              <a:t>31</a:t>
            </a:fld>
            <a:endParaRPr lang="fr-F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555776" y="116632"/>
            <a:ext cx="6408712" cy="5632311"/>
          </a:xfrm>
          <a:prstGeom prst="rect">
            <a:avLst/>
          </a:prstGeom>
          <a:noFill/>
        </p:spPr>
        <p:txBody>
          <a:bodyPr wrap="square" rtlCol="0">
            <a:spAutoFit/>
          </a:bodyPr>
          <a:lstStyle/>
          <a:p>
            <a:r>
              <a:rPr lang="fr-FR" dirty="0" smtClean="0"/>
              <a:t>« Des centaines [de Palestiniens] ont été maintenus </a:t>
            </a:r>
            <a:r>
              <a:rPr lang="fr-FR" b="1" dirty="0" smtClean="0"/>
              <a:t>en détention sans inculpation ni procès</a:t>
            </a:r>
            <a:r>
              <a:rPr lang="fr-FR" dirty="0" smtClean="0"/>
              <a:t>, en vertu d’ordres de détention administrative renouvelables émis sur la base d’informations qui n’étaient pas communiquées au détenu ni à son avocat ; certains ont observé des grèves de la faim prolongées à titre de protestation. Mohammed Allan, avocat, a fait la grève de la faim pendant 65 jours pour protester contre son maintien en </a:t>
            </a:r>
            <a:r>
              <a:rPr lang="fr-FR" b="1" dirty="0" smtClean="0"/>
              <a:t>détention administrative</a:t>
            </a:r>
            <a:r>
              <a:rPr lang="fr-FR" dirty="0" smtClean="0"/>
              <a:t> ; il a été libéré en novembre sans avoir été inculpé.</a:t>
            </a:r>
          </a:p>
          <a:p>
            <a:r>
              <a:rPr lang="de-AT" dirty="0" smtClean="0"/>
              <a:t>À la suite de la montée de la violence en octobre, les autorités israéliennes ont lancé une nouvelle campagne de répression des manifestations palestiniennes dans les territoires palestiniens occupés ; elles ont en outre considérablement accru le recours à la détention administrative. Plus de 2 500 Palestiniens, dont </a:t>
            </a:r>
            <a:r>
              <a:rPr lang="de-AT" b="1" dirty="0" smtClean="0"/>
              <a:t>plusieurs centaines d’enfants</a:t>
            </a:r>
            <a:r>
              <a:rPr lang="de-AT" dirty="0" smtClean="0"/>
              <a:t>, ont été arrêtés. Au moins 580 Palestiniens, dont au moins cinq enfants, étaient maintenus en détention administrative à la fin de l’année. </a:t>
            </a:r>
            <a:br>
              <a:rPr lang="de-AT" dirty="0" smtClean="0"/>
            </a:br>
            <a:r>
              <a:rPr lang="de-AT" dirty="0" smtClean="0"/>
              <a:t>(...) </a:t>
            </a:r>
            <a:r>
              <a:rPr lang="fr-FR" dirty="0" smtClean="0"/>
              <a:t>« des actes de torture (…) régulièrement infligés aux détenus, en toute impunité </a:t>
            </a:r>
            <a:r>
              <a:rPr lang="de-AT" dirty="0" smtClean="0"/>
              <a:t>»</a:t>
            </a:r>
            <a:r>
              <a:rPr lang="fr-FR" dirty="0" smtClean="0"/>
              <a:t> Amnesty international, </a:t>
            </a:r>
            <a:r>
              <a:rPr lang="fr-FR" i="1" dirty="0" smtClean="0"/>
              <a:t>La Situation des Droits Humains dans le Monde</a:t>
            </a:r>
            <a:r>
              <a:rPr lang="fr-FR" dirty="0" smtClean="0"/>
              <a:t>, Amnesty international (Londres, 2016), 243</a:t>
            </a:r>
            <a:r>
              <a:rPr lang="de-AT" dirty="0" smtClean="0"/>
              <a:t>‑</a:t>
            </a:r>
            <a:r>
              <a:rPr lang="fr-FR" dirty="0" smtClean="0"/>
              <a:t>44.</a:t>
            </a:r>
          </a:p>
        </p:txBody>
      </p:sp>
      <p:grpSp>
        <p:nvGrpSpPr>
          <p:cNvPr id="8" name="Group 7"/>
          <p:cNvGrpSpPr/>
          <p:nvPr/>
        </p:nvGrpSpPr>
        <p:grpSpPr>
          <a:xfrm>
            <a:off x="251520" y="260648"/>
            <a:ext cx="1895475" cy="1233428"/>
            <a:chOff x="251520" y="260648"/>
            <a:chExt cx="1895475" cy="1233428"/>
          </a:xfrm>
        </p:grpSpPr>
        <p:pic>
          <p:nvPicPr>
            <p:cNvPr id="34818" name="Picture 2"/>
            <p:cNvPicPr>
              <a:picLocks noChangeAspect="1" noChangeArrowheads="1"/>
            </p:cNvPicPr>
            <p:nvPr/>
          </p:nvPicPr>
          <p:blipFill>
            <a:blip r:embed="rId2" cstate="print"/>
            <a:srcRect/>
            <a:stretch>
              <a:fillRect/>
            </a:stretch>
          </p:blipFill>
          <p:spPr bwMode="auto">
            <a:xfrm>
              <a:off x="251520" y="260648"/>
              <a:ext cx="1895475" cy="819150"/>
            </a:xfrm>
            <a:prstGeom prst="rect">
              <a:avLst/>
            </a:prstGeom>
            <a:noFill/>
            <a:ln w="9525">
              <a:noFill/>
              <a:miter lim="800000"/>
              <a:headEnd/>
              <a:tailEnd/>
            </a:ln>
          </p:spPr>
        </p:pic>
        <p:sp>
          <p:nvSpPr>
            <p:cNvPr id="7" name="TextBox 6"/>
            <p:cNvSpPr txBox="1"/>
            <p:nvPr/>
          </p:nvSpPr>
          <p:spPr>
            <a:xfrm>
              <a:off x="323528" y="1124744"/>
              <a:ext cx="1754006" cy="369332"/>
            </a:xfrm>
            <a:prstGeom prst="rect">
              <a:avLst/>
            </a:prstGeom>
            <a:noFill/>
          </p:spPr>
          <p:txBody>
            <a:bodyPr wrap="none" rtlCol="0">
              <a:spAutoFit/>
            </a:bodyPr>
            <a:lstStyle/>
            <a:p>
              <a:r>
                <a:rPr lang="fr-FR" dirty="0" smtClean="0"/>
                <a:t>Rapport de 2015</a:t>
              </a:r>
              <a:endParaRPr lang="fr-FR" dirty="0"/>
            </a:p>
          </p:txBody>
        </p:sp>
      </p:grpSp>
      <p:grpSp>
        <p:nvGrpSpPr>
          <p:cNvPr id="10" name="Group 9"/>
          <p:cNvGrpSpPr/>
          <p:nvPr/>
        </p:nvGrpSpPr>
        <p:grpSpPr>
          <a:xfrm>
            <a:off x="35496" y="5157192"/>
            <a:ext cx="2448272" cy="1473126"/>
            <a:chOff x="35496" y="5157192"/>
            <a:chExt cx="2448272" cy="1473126"/>
          </a:xfrm>
        </p:grpSpPr>
        <p:sp>
          <p:nvSpPr>
            <p:cNvPr id="5" name="TextBox 4"/>
            <p:cNvSpPr txBox="1"/>
            <p:nvPr/>
          </p:nvSpPr>
          <p:spPr>
            <a:xfrm>
              <a:off x="35496" y="5157192"/>
              <a:ext cx="1814407" cy="369332"/>
            </a:xfrm>
            <a:prstGeom prst="rect">
              <a:avLst/>
            </a:prstGeom>
            <a:noFill/>
          </p:spPr>
          <p:txBody>
            <a:bodyPr wrap="none" rtlCol="0">
              <a:spAutoFit/>
            </a:bodyPr>
            <a:lstStyle/>
            <a:p>
              <a:r>
                <a:rPr lang="fr-FR" dirty="0" smtClean="0"/>
                <a:t>Antisémitisme au</a:t>
              </a:r>
              <a:endParaRPr lang="fr-FR" dirty="0"/>
            </a:p>
          </p:txBody>
        </p:sp>
        <p:pic>
          <p:nvPicPr>
            <p:cNvPr id="4098" name="Picture 2"/>
            <p:cNvPicPr>
              <a:picLocks noChangeAspect="1" noChangeArrowheads="1"/>
            </p:cNvPicPr>
            <p:nvPr/>
          </p:nvPicPr>
          <p:blipFill>
            <a:blip r:embed="rId3" cstate="print"/>
            <a:srcRect/>
            <a:stretch>
              <a:fillRect/>
            </a:stretch>
          </p:blipFill>
          <p:spPr bwMode="auto">
            <a:xfrm>
              <a:off x="55216" y="5517232"/>
              <a:ext cx="2428552" cy="1113086"/>
            </a:xfrm>
            <a:prstGeom prst="rect">
              <a:avLst/>
            </a:prstGeom>
            <a:noFill/>
            <a:ln w="9525">
              <a:noFill/>
              <a:miter lim="800000"/>
              <a:headEnd/>
              <a:tailEnd/>
            </a:ln>
          </p:spPr>
        </p:pic>
      </p:grpSp>
      <p:pic>
        <p:nvPicPr>
          <p:cNvPr id="4099" name="Picture 3">
            <a:hlinkClick r:id="rId4"/>
          </p:cNvPr>
          <p:cNvPicPr>
            <a:picLocks noChangeAspect="1" noChangeArrowheads="1"/>
          </p:cNvPicPr>
          <p:nvPr/>
        </p:nvPicPr>
        <p:blipFill>
          <a:blip r:embed="rId5" cstate="print"/>
          <a:srcRect/>
          <a:stretch>
            <a:fillRect/>
          </a:stretch>
        </p:blipFill>
        <p:spPr bwMode="auto">
          <a:xfrm>
            <a:off x="2555776" y="5661248"/>
            <a:ext cx="6419850" cy="952500"/>
          </a:xfrm>
          <a:prstGeom prst="rect">
            <a:avLst/>
          </a:prstGeom>
          <a:noFill/>
          <a:ln w="9525">
            <a:noFill/>
            <a:miter lim="800000"/>
            <a:headEnd/>
            <a:tailEnd/>
          </a:ln>
        </p:spPr>
      </p:pic>
      <p:pic>
        <p:nvPicPr>
          <p:cNvPr id="4100" name="Picture 4"/>
          <p:cNvPicPr>
            <a:picLocks noChangeAspect="1" noChangeArrowheads="1"/>
          </p:cNvPicPr>
          <p:nvPr/>
        </p:nvPicPr>
        <p:blipFill>
          <a:blip r:embed="rId6" cstate="print"/>
          <a:srcRect/>
          <a:stretch>
            <a:fillRect/>
          </a:stretch>
        </p:blipFill>
        <p:spPr bwMode="auto">
          <a:xfrm>
            <a:off x="395536" y="2420888"/>
            <a:ext cx="1485900" cy="923925"/>
          </a:xfrm>
          <a:prstGeom prst="rect">
            <a:avLst/>
          </a:prstGeom>
          <a:noFill/>
          <a:ln w="9525">
            <a:noFill/>
            <a:miter lim="800000"/>
            <a:headEnd/>
            <a:tailEnd/>
          </a:ln>
        </p:spPr>
      </p:pic>
      <p:sp>
        <p:nvSpPr>
          <p:cNvPr id="11" name="Slide Number Placeholder 10"/>
          <p:cNvSpPr>
            <a:spLocks noGrp="1"/>
          </p:cNvSpPr>
          <p:nvPr>
            <p:ph type="sldNum" sz="quarter" idx="12"/>
          </p:nvPr>
        </p:nvSpPr>
        <p:spPr/>
        <p:txBody>
          <a:bodyPr/>
          <a:lstStyle/>
          <a:p>
            <a:fld id="{91E81F21-D3B5-43E7-AB8D-2E958B36A678}" type="slidenum">
              <a:rPr lang="fr-FR" smtClean="0"/>
              <a:pPr/>
              <a:t>32</a:t>
            </a:fld>
            <a:endParaRPr lang="fr-F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09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1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769441"/>
          </a:xfrm>
          <a:prstGeom prst="rect">
            <a:avLst/>
          </a:prstGeom>
        </p:spPr>
        <p:txBody>
          <a:bodyPr wrap="square">
            <a:spAutoFit/>
          </a:bodyPr>
          <a:lstStyle/>
          <a:p>
            <a:pPr marL="342900" indent="-342900"/>
            <a:r>
              <a:rPr lang="de-AT" sz="4300" dirty="0" smtClean="0"/>
              <a:t>5. </a:t>
            </a:r>
            <a:r>
              <a:rPr lang="fr-FR" sz="4400" u="sng" dirty="0" smtClean="0"/>
              <a:t>Judaïsme, biologisme et sexisme</a:t>
            </a:r>
            <a:endParaRPr lang="de-AT" sz="4300" u="sng" dirty="0"/>
          </a:p>
        </p:txBody>
      </p:sp>
      <p:sp>
        <p:nvSpPr>
          <p:cNvPr id="3" name="TextBox 2"/>
          <p:cNvSpPr txBox="1"/>
          <p:nvPr/>
        </p:nvSpPr>
        <p:spPr>
          <a:xfrm>
            <a:off x="179512" y="836712"/>
            <a:ext cx="8064896" cy="2031325"/>
          </a:xfrm>
          <a:prstGeom prst="rect">
            <a:avLst/>
          </a:prstGeom>
          <a:noFill/>
        </p:spPr>
        <p:txBody>
          <a:bodyPr wrap="square" rtlCol="0">
            <a:spAutoFit/>
          </a:bodyPr>
          <a:lstStyle/>
          <a:p>
            <a:r>
              <a:rPr lang="fr-FR" dirty="0" smtClean="0"/>
              <a:t>Avec la définition halachique – est juif qui est né de mère juive ou s’est converti – deux grands problèmes apparaissent.</a:t>
            </a:r>
          </a:p>
          <a:p>
            <a:pPr>
              <a:buFont typeface="Wingdings"/>
              <a:buChar char="F"/>
            </a:pPr>
            <a:r>
              <a:rPr lang="fr-FR" dirty="0" smtClean="0"/>
              <a:t> Sexisme : un de deux parents a moins d’importance que l’autre qui est considéré comme la personne qui transmet la judaïté, qu’elle le veuille ou non (l’enfant n’est pas considéré comme une personne).</a:t>
            </a:r>
          </a:p>
          <a:p>
            <a:pPr>
              <a:buFont typeface="Wingdings"/>
              <a:buChar char="F"/>
            </a:pPr>
            <a:r>
              <a:rPr lang="fr-FR" dirty="0" smtClean="0">
                <a:sym typeface="Wingdings"/>
              </a:rPr>
              <a:t> L’idée selon laquelle la religion se transmet avec la reproduction humaine relève du biologisme et a de tristes antécédents.</a:t>
            </a:r>
          </a:p>
        </p:txBody>
      </p:sp>
      <p:pic>
        <p:nvPicPr>
          <p:cNvPr id="36866" name="Picture 2" descr="Résultat de recherche d'images pour &quot;Nürnberger Gesetzen&quot;"/>
          <p:cNvPicPr>
            <a:picLocks noChangeAspect="1" noChangeArrowheads="1"/>
          </p:cNvPicPr>
          <p:nvPr/>
        </p:nvPicPr>
        <p:blipFill>
          <a:blip r:embed="rId2" cstate="print"/>
          <a:srcRect/>
          <a:stretch>
            <a:fillRect/>
          </a:stretch>
        </p:blipFill>
        <p:spPr bwMode="auto">
          <a:xfrm>
            <a:off x="1187624" y="2996952"/>
            <a:ext cx="6705600" cy="3771901"/>
          </a:xfrm>
          <a:prstGeom prst="rect">
            <a:avLst/>
          </a:prstGeom>
          <a:noFill/>
        </p:spPr>
      </p:pic>
      <p:sp>
        <p:nvSpPr>
          <p:cNvPr id="5" name="Slide Number Placeholder 4"/>
          <p:cNvSpPr>
            <a:spLocks noGrp="1"/>
          </p:cNvSpPr>
          <p:nvPr>
            <p:ph type="sldNum" sz="quarter" idx="12"/>
          </p:nvPr>
        </p:nvSpPr>
        <p:spPr/>
        <p:txBody>
          <a:bodyPr/>
          <a:lstStyle/>
          <a:p>
            <a:fld id="{91E81F21-D3B5-43E7-AB8D-2E958B36A678}" type="slidenum">
              <a:rPr lang="fr-FR" smtClean="0"/>
              <a:pPr/>
              <a:t>33</a:t>
            </a:fld>
            <a:endParaRPr lang="fr-F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686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3" name="Picture 1"/>
          <p:cNvPicPr>
            <a:picLocks noChangeAspect="1" noChangeArrowheads="1"/>
          </p:cNvPicPr>
          <p:nvPr/>
        </p:nvPicPr>
        <p:blipFill>
          <a:blip r:embed="rId2" cstate="print"/>
          <a:srcRect/>
          <a:stretch>
            <a:fillRect/>
          </a:stretch>
        </p:blipFill>
        <p:spPr bwMode="auto">
          <a:xfrm>
            <a:off x="107505" y="116633"/>
            <a:ext cx="4273094" cy="3888432"/>
          </a:xfrm>
          <a:prstGeom prst="rect">
            <a:avLst/>
          </a:prstGeom>
          <a:noFill/>
          <a:ln w="9525">
            <a:noFill/>
            <a:miter lim="800000"/>
            <a:headEnd/>
            <a:tailEnd/>
          </a:ln>
        </p:spPr>
      </p:pic>
      <p:sp>
        <p:nvSpPr>
          <p:cNvPr id="3" name="TextBox 2"/>
          <p:cNvSpPr txBox="1"/>
          <p:nvPr/>
        </p:nvSpPr>
        <p:spPr>
          <a:xfrm>
            <a:off x="4499992" y="256580"/>
            <a:ext cx="4464496" cy="2308324"/>
          </a:xfrm>
          <a:prstGeom prst="rect">
            <a:avLst/>
          </a:prstGeom>
          <a:noFill/>
        </p:spPr>
        <p:txBody>
          <a:bodyPr wrap="square" rtlCol="0">
            <a:spAutoFit/>
          </a:bodyPr>
          <a:lstStyle/>
          <a:p>
            <a:r>
              <a:rPr lang="fr-FR" dirty="0" smtClean="0"/>
              <a:t>Ces statistiques sur les Prix Nobel (les Juifs représentent 0,2% de la population mondiale, 20% des lauréats du Prix Nobel) oblitèrent l’importance  de la destruction du peuple juif pendant la Seconde Guerre mondiale qui a permis à de nombreux scientifiques juifs de profiter du formidable essor des sciences aux Etats-Unis.</a:t>
            </a:r>
          </a:p>
        </p:txBody>
      </p:sp>
      <p:sp>
        <p:nvSpPr>
          <p:cNvPr id="4" name="TextBox 3"/>
          <p:cNvSpPr txBox="1"/>
          <p:nvPr/>
        </p:nvSpPr>
        <p:spPr>
          <a:xfrm>
            <a:off x="4499992" y="2924944"/>
            <a:ext cx="4572000" cy="1477328"/>
          </a:xfrm>
          <a:prstGeom prst="rect">
            <a:avLst/>
          </a:prstGeom>
          <a:noFill/>
        </p:spPr>
        <p:txBody>
          <a:bodyPr wrap="square" rtlCol="0">
            <a:spAutoFit/>
          </a:bodyPr>
          <a:lstStyle/>
          <a:p>
            <a:r>
              <a:rPr lang="fr-FR" dirty="0" smtClean="0"/>
              <a:t>Avec Gombrich on pourrait dire aussi dans ce cas que ce travail consistant à établir des listes de (présumés) Juifs pourrait être « laissé à la Gestapo ».</a:t>
            </a:r>
            <a:r>
              <a:rPr lang="de-DE" dirty="0" smtClean="0"/>
              <a:t/>
            </a:r>
            <a:br>
              <a:rPr lang="de-DE" dirty="0" smtClean="0"/>
            </a:br>
            <a:endParaRPr lang="fr-FR" dirty="0"/>
          </a:p>
        </p:txBody>
      </p:sp>
      <p:sp>
        <p:nvSpPr>
          <p:cNvPr id="5" name="TextBox 4"/>
          <p:cNvSpPr txBox="1"/>
          <p:nvPr/>
        </p:nvSpPr>
        <p:spPr>
          <a:xfrm>
            <a:off x="2051720" y="4881934"/>
            <a:ext cx="4608512" cy="923330"/>
          </a:xfrm>
          <a:prstGeom prst="rect">
            <a:avLst/>
          </a:prstGeom>
          <a:noFill/>
        </p:spPr>
        <p:txBody>
          <a:bodyPr wrap="square" rtlCol="0">
            <a:spAutoFit/>
          </a:bodyPr>
          <a:lstStyle/>
          <a:p>
            <a:r>
              <a:rPr lang="fr-FR" dirty="0" smtClean="0"/>
              <a:t>Golda Meir (1898–1978) au sujet des mariages mixtes : </a:t>
            </a:r>
            <a:r>
              <a:rPr lang="de-AT" dirty="0" smtClean="0"/>
              <a:t>« Qui épouse un non-Juif ou une non-Juive en ajoute aux six millions. »</a:t>
            </a:r>
            <a:endParaRPr lang="fr-FR" dirty="0"/>
          </a:p>
        </p:txBody>
      </p:sp>
      <p:sp>
        <p:nvSpPr>
          <p:cNvPr id="6" name="TextBox 5"/>
          <p:cNvSpPr txBox="1"/>
          <p:nvPr/>
        </p:nvSpPr>
        <p:spPr>
          <a:xfrm>
            <a:off x="251520" y="4077072"/>
            <a:ext cx="3537635" cy="369332"/>
          </a:xfrm>
          <a:prstGeom prst="rect">
            <a:avLst/>
          </a:prstGeom>
          <a:noFill/>
        </p:spPr>
        <p:txBody>
          <a:bodyPr wrap="none" rtlCol="0">
            <a:spAutoFit/>
          </a:bodyPr>
          <a:lstStyle/>
          <a:p>
            <a:r>
              <a:rPr lang="de-DE" dirty="0" smtClean="0">
                <a:sym typeface="Wingdings"/>
              </a:rPr>
              <a:t> </a:t>
            </a:r>
            <a:r>
              <a:rPr lang="fr-FR" dirty="0" smtClean="0"/>
              <a:t>Une peur ancestrale et malsaine</a:t>
            </a:r>
            <a:r>
              <a:rPr lang="de-DE" dirty="0" smtClean="0"/>
              <a:t> </a:t>
            </a:r>
            <a:endParaRPr lang="fr-FR" dirty="0"/>
          </a:p>
        </p:txBody>
      </p:sp>
      <p:pic>
        <p:nvPicPr>
          <p:cNvPr id="33794" name="Picture 2"/>
          <p:cNvPicPr>
            <a:picLocks noChangeAspect="1" noChangeArrowheads="1"/>
          </p:cNvPicPr>
          <p:nvPr/>
        </p:nvPicPr>
        <p:blipFill>
          <a:blip r:embed="rId3" cstate="print"/>
          <a:srcRect/>
          <a:stretch>
            <a:fillRect/>
          </a:stretch>
        </p:blipFill>
        <p:spPr bwMode="auto">
          <a:xfrm>
            <a:off x="6876256" y="4084194"/>
            <a:ext cx="2040463" cy="2615303"/>
          </a:xfrm>
          <a:prstGeom prst="rect">
            <a:avLst/>
          </a:prstGeom>
          <a:noFill/>
          <a:ln w="9525">
            <a:noFill/>
            <a:miter lim="800000"/>
            <a:headEnd/>
            <a:tailEnd/>
          </a:ln>
        </p:spPr>
      </p:pic>
      <p:pic>
        <p:nvPicPr>
          <p:cNvPr id="33795" name="Picture 3"/>
          <p:cNvPicPr>
            <a:picLocks noChangeAspect="1" noChangeArrowheads="1"/>
          </p:cNvPicPr>
          <p:nvPr/>
        </p:nvPicPr>
        <p:blipFill>
          <a:blip r:embed="rId4" cstate="print"/>
          <a:srcRect/>
          <a:stretch>
            <a:fillRect/>
          </a:stretch>
        </p:blipFill>
        <p:spPr bwMode="auto">
          <a:xfrm>
            <a:off x="179512" y="4517238"/>
            <a:ext cx="1800200" cy="2108342"/>
          </a:xfrm>
          <a:prstGeom prst="rect">
            <a:avLst/>
          </a:prstGeom>
          <a:noFill/>
          <a:ln w="9525">
            <a:noFill/>
            <a:miter lim="800000"/>
            <a:headEnd/>
            <a:tailEnd/>
          </a:ln>
        </p:spPr>
      </p:pic>
      <p:sp>
        <p:nvSpPr>
          <p:cNvPr id="9" name="Slide Number Placeholder 8"/>
          <p:cNvSpPr>
            <a:spLocks noGrp="1"/>
          </p:cNvSpPr>
          <p:nvPr>
            <p:ph type="sldNum" sz="quarter" idx="12"/>
          </p:nvPr>
        </p:nvSpPr>
        <p:spPr/>
        <p:txBody>
          <a:bodyPr/>
          <a:lstStyle/>
          <a:p>
            <a:fld id="{91E81F21-D3B5-43E7-AB8D-2E958B36A678}" type="slidenum">
              <a:rPr lang="fr-FR" smtClean="0"/>
              <a:pPr/>
              <a:t>34</a:t>
            </a:fld>
            <a:endParaRPr lang="fr-F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379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379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5" name="Picture 1"/>
          <p:cNvPicPr>
            <a:picLocks noChangeAspect="1" noChangeArrowheads="1"/>
          </p:cNvPicPr>
          <p:nvPr/>
        </p:nvPicPr>
        <p:blipFill>
          <a:blip r:embed="rId2" cstate="print"/>
          <a:srcRect/>
          <a:stretch>
            <a:fillRect/>
          </a:stretch>
        </p:blipFill>
        <p:spPr bwMode="auto">
          <a:xfrm>
            <a:off x="179512" y="4221088"/>
            <a:ext cx="6791325" cy="1638300"/>
          </a:xfrm>
          <a:prstGeom prst="rect">
            <a:avLst/>
          </a:prstGeom>
          <a:noFill/>
          <a:ln w="9525">
            <a:noFill/>
            <a:miter lim="800000"/>
            <a:headEnd/>
            <a:tailEnd/>
          </a:ln>
        </p:spPr>
      </p:pic>
      <p:pic>
        <p:nvPicPr>
          <p:cNvPr id="31747" name="Picture 3" descr="Résultat de recherche d'images pour &quot;gad elmaleh charlotte&quot;"/>
          <p:cNvPicPr>
            <a:picLocks noChangeAspect="1" noChangeArrowheads="1"/>
          </p:cNvPicPr>
          <p:nvPr/>
        </p:nvPicPr>
        <p:blipFill>
          <a:blip r:embed="rId3" cstate="print"/>
          <a:srcRect/>
          <a:stretch>
            <a:fillRect/>
          </a:stretch>
        </p:blipFill>
        <p:spPr bwMode="auto">
          <a:xfrm>
            <a:off x="225152" y="260648"/>
            <a:ext cx="4992555" cy="3744416"/>
          </a:xfrm>
          <a:prstGeom prst="rect">
            <a:avLst/>
          </a:prstGeom>
          <a:noFill/>
        </p:spPr>
      </p:pic>
      <p:sp>
        <p:nvSpPr>
          <p:cNvPr id="4" name="TextBox 3"/>
          <p:cNvSpPr txBox="1"/>
          <p:nvPr/>
        </p:nvSpPr>
        <p:spPr>
          <a:xfrm>
            <a:off x="5364088" y="260648"/>
            <a:ext cx="3170740" cy="369332"/>
          </a:xfrm>
          <a:prstGeom prst="rect">
            <a:avLst/>
          </a:prstGeom>
          <a:noFill/>
        </p:spPr>
        <p:txBody>
          <a:bodyPr wrap="none" rtlCol="0">
            <a:spAutoFit/>
          </a:bodyPr>
          <a:lstStyle/>
          <a:p>
            <a:r>
              <a:rPr lang="fr-FR" dirty="0" smtClean="0">
                <a:sym typeface="Wingdings"/>
              </a:rPr>
              <a:t></a:t>
            </a:r>
            <a:r>
              <a:rPr lang="fr-FR" dirty="0" smtClean="0"/>
              <a:t> Dans les colonnes « people »</a:t>
            </a:r>
            <a:endParaRPr lang="fr-FR" dirty="0"/>
          </a:p>
        </p:txBody>
      </p:sp>
      <p:sp>
        <p:nvSpPr>
          <p:cNvPr id="5" name="TextBox 4"/>
          <p:cNvSpPr txBox="1"/>
          <p:nvPr/>
        </p:nvSpPr>
        <p:spPr>
          <a:xfrm>
            <a:off x="5364088" y="1052736"/>
            <a:ext cx="3070008" cy="369332"/>
          </a:xfrm>
          <a:prstGeom prst="rect">
            <a:avLst/>
          </a:prstGeom>
          <a:noFill/>
        </p:spPr>
        <p:txBody>
          <a:bodyPr wrap="none" rtlCol="0">
            <a:spAutoFit/>
          </a:bodyPr>
          <a:lstStyle/>
          <a:p>
            <a:r>
              <a:rPr lang="fr-FR" dirty="0" smtClean="0">
                <a:sym typeface="Wingdings"/>
              </a:rPr>
              <a:t></a:t>
            </a:r>
            <a:r>
              <a:rPr lang="fr-FR" dirty="0" smtClean="0"/>
              <a:t> Une histoire triste, à Vienne</a:t>
            </a:r>
            <a:endParaRPr lang="fr-FR" dirty="0"/>
          </a:p>
        </p:txBody>
      </p:sp>
      <p:pic>
        <p:nvPicPr>
          <p:cNvPr id="31749" name="Picture 5" descr="Résultat de recherche d'images pour &quot;wien maimonides-zentrum&quot;"/>
          <p:cNvPicPr>
            <a:picLocks noChangeAspect="1" noChangeArrowheads="1"/>
          </p:cNvPicPr>
          <p:nvPr/>
        </p:nvPicPr>
        <p:blipFill>
          <a:blip r:embed="rId4" cstate="print"/>
          <a:srcRect/>
          <a:stretch>
            <a:fillRect/>
          </a:stretch>
        </p:blipFill>
        <p:spPr bwMode="auto">
          <a:xfrm>
            <a:off x="5436096" y="1484784"/>
            <a:ext cx="2021979" cy="2021980"/>
          </a:xfrm>
          <a:prstGeom prst="rect">
            <a:avLst/>
          </a:prstGeom>
          <a:noFill/>
        </p:spPr>
      </p:pic>
      <p:sp>
        <p:nvSpPr>
          <p:cNvPr id="7" name="TextBox 6"/>
          <p:cNvSpPr txBox="1"/>
          <p:nvPr/>
        </p:nvSpPr>
        <p:spPr>
          <a:xfrm>
            <a:off x="5579096" y="3789040"/>
            <a:ext cx="3564904" cy="646331"/>
          </a:xfrm>
          <a:prstGeom prst="rect">
            <a:avLst/>
          </a:prstGeom>
          <a:noFill/>
        </p:spPr>
        <p:txBody>
          <a:bodyPr wrap="square" rtlCol="0">
            <a:spAutoFit/>
          </a:bodyPr>
          <a:lstStyle/>
          <a:p>
            <a:r>
              <a:rPr lang="fr-FR" dirty="0" smtClean="0"/>
              <a:t>Coupable d’avoir eu un enfant avec une femme non-juive.</a:t>
            </a:r>
            <a:endParaRPr lang="fr-FR" dirty="0"/>
          </a:p>
        </p:txBody>
      </p:sp>
      <p:pic>
        <p:nvPicPr>
          <p:cNvPr id="31751" name="Picture 7"/>
          <p:cNvPicPr>
            <a:picLocks noChangeAspect="1" noChangeArrowheads="1"/>
          </p:cNvPicPr>
          <p:nvPr/>
        </p:nvPicPr>
        <p:blipFill>
          <a:blip r:embed="rId5" cstate="print"/>
          <a:srcRect/>
          <a:stretch>
            <a:fillRect/>
          </a:stretch>
        </p:blipFill>
        <p:spPr bwMode="auto">
          <a:xfrm>
            <a:off x="4499992" y="4653136"/>
            <a:ext cx="3952875" cy="1962150"/>
          </a:xfrm>
          <a:prstGeom prst="rect">
            <a:avLst/>
          </a:prstGeom>
          <a:noFill/>
          <a:ln w="9525">
            <a:noFill/>
            <a:miter lim="800000"/>
            <a:headEnd/>
            <a:tailEnd/>
          </a:ln>
        </p:spPr>
      </p:pic>
      <p:pic>
        <p:nvPicPr>
          <p:cNvPr id="31752" name="Picture 8"/>
          <p:cNvPicPr>
            <a:picLocks noChangeAspect="1" noChangeArrowheads="1"/>
          </p:cNvPicPr>
          <p:nvPr/>
        </p:nvPicPr>
        <p:blipFill>
          <a:blip r:embed="rId6" cstate="print"/>
          <a:srcRect/>
          <a:stretch>
            <a:fillRect/>
          </a:stretch>
        </p:blipFill>
        <p:spPr bwMode="auto">
          <a:xfrm>
            <a:off x="1403648" y="6237312"/>
            <a:ext cx="1495425" cy="390525"/>
          </a:xfrm>
          <a:prstGeom prst="rect">
            <a:avLst/>
          </a:prstGeom>
          <a:noFill/>
          <a:ln w="9525">
            <a:noFill/>
            <a:miter lim="800000"/>
            <a:headEnd/>
            <a:tailEnd/>
          </a:ln>
        </p:spPr>
      </p:pic>
      <p:sp>
        <p:nvSpPr>
          <p:cNvPr id="12" name="TextBox 11"/>
          <p:cNvSpPr txBox="1"/>
          <p:nvPr/>
        </p:nvSpPr>
        <p:spPr>
          <a:xfrm>
            <a:off x="2987824" y="6237312"/>
            <a:ext cx="1236236" cy="369332"/>
          </a:xfrm>
          <a:prstGeom prst="rect">
            <a:avLst/>
          </a:prstGeom>
          <a:noFill/>
        </p:spPr>
        <p:txBody>
          <a:bodyPr wrap="none" rtlCol="0">
            <a:spAutoFit/>
          </a:bodyPr>
          <a:lstStyle/>
          <a:p>
            <a:r>
              <a:rPr lang="fr-FR" dirty="0" smtClean="0"/>
              <a:t>17.11.2017</a:t>
            </a:r>
            <a:endParaRPr lang="fr-FR" dirty="0"/>
          </a:p>
        </p:txBody>
      </p:sp>
      <p:sp>
        <p:nvSpPr>
          <p:cNvPr id="11" name="Slide Number Placeholder 10"/>
          <p:cNvSpPr>
            <a:spLocks noGrp="1"/>
          </p:cNvSpPr>
          <p:nvPr>
            <p:ph type="sldNum" sz="quarter" idx="12"/>
          </p:nvPr>
        </p:nvSpPr>
        <p:spPr/>
        <p:txBody>
          <a:bodyPr/>
          <a:lstStyle/>
          <a:p>
            <a:fld id="{91E81F21-D3B5-43E7-AB8D-2E958B36A678}" type="slidenum">
              <a:rPr lang="fr-FR" smtClean="0"/>
              <a:pPr/>
              <a:t>35</a:t>
            </a:fld>
            <a:endParaRPr lang="fr-F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74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174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174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175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17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12"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179512" y="476672"/>
            <a:ext cx="7962900" cy="2870681"/>
            <a:chOff x="179512" y="476672"/>
            <a:chExt cx="7962900" cy="2870681"/>
          </a:xfrm>
        </p:grpSpPr>
        <p:pic>
          <p:nvPicPr>
            <p:cNvPr id="2" name="Picture 6"/>
            <p:cNvPicPr>
              <a:picLocks noChangeAspect="1" noChangeArrowheads="1"/>
            </p:cNvPicPr>
            <p:nvPr/>
          </p:nvPicPr>
          <p:blipFill>
            <a:blip r:embed="rId2" cstate="print"/>
            <a:srcRect/>
            <a:stretch>
              <a:fillRect/>
            </a:stretch>
          </p:blipFill>
          <p:spPr bwMode="auto">
            <a:xfrm>
              <a:off x="179512" y="899428"/>
              <a:ext cx="7962900" cy="2447925"/>
            </a:xfrm>
            <a:prstGeom prst="rect">
              <a:avLst/>
            </a:prstGeom>
            <a:noFill/>
            <a:ln w="9525">
              <a:noFill/>
              <a:miter lim="800000"/>
              <a:headEnd/>
              <a:tailEnd/>
            </a:ln>
          </p:spPr>
        </p:pic>
        <p:pic>
          <p:nvPicPr>
            <p:cNvPr id="30721" name="Picture 1"/>
            <p:cNvPicPr>
              <a:picLocks noChangeAspect="1" noChangeArrowheads="1"/>
            </p:cNvPicPr>
            <p:nvPr/>
          </p:nvPicPr>
          <p:blipFill>
            <a:blip r:embed="rId3" cstate="print"/>
            <a:srcRect/>
            <a:stretch>
              <a:fillRect/>
            </a:stretch>
          </p:blipFill>
          <p:spPr bwMode="auto">
            <a:xfrm>
              <a:off x="2411760" y="476672"/>
              <a:ext cx="3276600" cy="647700"/>
            </a:xfrm>
            <a:prstGeom prst="rect">
              <a:avLst/>
            </a:prstGeom>
            <a:noFill/>
            <a:ln w="9525">
              <a:noFill/>
              <a:miter lim="800000"/>
              <a:headEnd/>
              <a:tailEnd/>
            </a:ln>
          </p:spPr>
        </p:pic>
      </p:grpSp>
      <p:sp>
        <p:nvSpPr>
          <p:cNvPr id="4" name="TextBox 3"/>
          <p:cNvSpPr txBox="1"/>
          <p:nvPr/>
        </p:nvSpPr>
        <p:spPr>
          <a:xfrm>
            <a:off x="179512" y="692696"/>
            <a:ext cx="1191352" cy="369332"/>
          </a:xfrm>
          <a:prstGeom prst="rect">
            <a:avLst/>
          </a:prstGeom>
          <a:noFill/>
        </p:spPr>
        <p:txBody>
          <a:bodyPr wrap="none" rtlCol="0">
            <a:spAutoFit/>
          </a:bodyPr>
          <a:lstStyle/>
          <a:p>
            <a:r>
              <a:rPr lang="fr-FR" dirty="0" smtClean="0"/>
              <a:t>2000-2005</a:t>
            </a:r>
            <a:endParaRPr lang="fr-FR" dirty="0"/>
          </a:p>
        </p:txBody>
      </p:sp>
      <p:sp>
        <p:nvSpPr>
          <p:cNvPr id="5" name="TextBox 4"/>
          <p:cNvSpPr txBox="1"/>
          <p:nvPr/>
        </p:nvSpPr>
        <p:spPr>
          <a:xfrm>
            <a:off x="179513" y="3429000"/>
            <a:ext cx="8964488" cy="646331"/>
          </a:xfrm>
          <a:prstGeom prst="rect">
            <a:avLst/>
          </a:prstGeom>
          <a:noFill/>
        </p:spPr>
        <p:txBody>
          <a:bodyPr wrap="square" rtlCol="0">
            <a:spAutoFit/>
          </a:bodyPr>
          <a:lstStyle/>
          <a:p>
            <a:r>
              <a:rPr lang="fr-FR" dirty="0" smtClean="0"/>
              <a:t>57%  des femmes qui ont été traitées avec le </a:t>
            </a:r>
            <a:r>
              <a:rPr lang="fr-FR" dirty="0" err="1" smtClean="0"/>
              <a:t>depo</a:t>
            </a:r>
            <a:r>
              <a:rPr lang="fr-FR" dirty="0" smtClean="0"/>
              <a:t>-</a:t>
            </a:r>
            <a:r>
              <a:rPr lang="fr-FR" dirty="0" err="1" smtClean="0"/>
              <a:t>provera</a:t>
            </a:r>
            <a:r>
              <a:rPr lang="fr-FR" dirty="0" smtClean="0"/>
              <a:t> étaient falashas, alors que celles-ci ne représentent que 2% de la population.</a:t>
            </a:r>
            <a:endParaRPr lang="fr-FR" dirty="0"/>
          </a:p>
        </p:txBody>
      </p:sp>
      <p:sp>
        <p:nvSpPr>
          <p:cNvPr id="6" name="TextBox 5"/>
          <p:cNvSpPr txBox="1"/>
          <p:nvPr/>
        </p:nvSpPr>
        <p:spPr>
          <a:xfrm>
            <a:off x="179512" y="4221088"/>
            <a:ext cx="3231206" cy="369332"/>
          </a:xfrm>
          <a:prstGeom prst="rect">
            <a:avLst/>
          </a:prstGeom>
          <a:noFill/>
        </p:spPr>
        <p:txBody>
          <a:bodyPr wrap="none" rtlCol="0">
            <a:spAutoFit/>
          </a:bodyPr>
          <a:lstStyle/>
          <a:p>
            <a:r>
              <a:rPr lang="fr-FR" dirty="0" smtClean="0">
                <a:sym typeface="Wingdings"/>
              </a:rPr>
              <a:t> Qu’en disent les généticiens ?</a:t>
            </a:r>
            <a:endParaRPr lang="fr-FR" dirty="0"/>
          </a:p>
        </p:txBody>
      </p:sp>
      <p:sp>
        <p:nvSpPr>
          <p:cNvPr id="7" name="TextBox 6"/>
          <p:cNvSpPr txBox="1"/>
          <p:nvPr/>
        </p:nvSpPr>
        <p:spPr>
          <a:xfrm>
            <a:off x="179512" y="188640"/>
            <a:ext cx="1365758" cy="369332"/>
          </a:xfrm>
          <a:prstGeom prst="rect">
            <a:avLst/>
          </a:prstGeom>
          <a:noFill/>
        </p:spPr>
        <p:txBody>
          <a:bodyPr wrap="none" rtlCol="0">
            <a:spAutoFit/>
          </a:bodyPr>
          <a:lstStyle/>
          <a:p>
            <a:r>
              <a:rPr lang="fr-FR" dirty="0" smtClean="0"/>
              <a:t>Eugénisme ?</a:t>
            </a:r>
            <a:endParaRPr lang="fr-FR" dirty="0"/>
          </a:p>
        </p:txBody>
      </p:sp>
      <p:sp>
        <p:nvSpPr>
          <p:cNvPr id="8" name="TextBox 7"/>
          <p:cNvSpPr txBox="1"/>
          <p:nvPr/>
        </p:nvSpPr>
        <p:spPr>
          <a:xfrm>
            <a:off x="179512" y="4821510"/>
            <a:ext cx="2190151" cy="369332"/>
          </a:xfrm>
          <a:prstGeom prst="rect">
            <a:avLst/>
          </a:prstGeom>
          <a:noFill/>
        </p:spPr>
        <p:txBody>
          <a:bodyPr wrap="none" rtlCol="0">
            <a:spAutoFit/>
          </a:bodyPr>
          <a:lstStyle/>
          <a:p>
            <a:r>
              <a:rPr lang="fr-FR" dirty="0" smtClean="0"/>
              <a:t>Maladie de Tay-Sachs</a:t>
            </a:r>
            <a:endParaRPr lang="fr-FR" dirty="0"/>
          </a:p>
        </p:txBody>
      </p:sp>
      <p:sp>
        <p:nvSpPr>
          <p:cNvPr id="9" name="TextBox 8"/>
          <p:cNvSpPr txBox="1"/>
          <p:nvPr/>
        </p:nvSpPr>
        <p:spPr>
          <a:xfrm>
            <a:off x="223908" y="5325566"/>
            <a:ext cx="1539780" cy="369332"/>
          </a:xfrm>
          <a:prstGeom prst="rect">
            <a:avLst/>
          </a:prstGeom>
          <a:noFill/>
        </p:spPr>
        <p:txBody>
          <a:bodyPr wrap="none" rtlCol="0">
            <a:spAutoFit/>
          </a:bodyPr>
          <a:lstStyle/>
          <a:p>
            <a:r>
              <a:rPr lang="fr-FR" dirty="0" smtClean="0"/>
              <a:t>1/25 vs. 1/250</a:t>
            </a:r>
            <a:endParaRPr lang="fr-FR" dirty="0"/>
          </a:p>
        </p:txBody>
      </p:sp>
      <p:pic>
        <p:nvPicPr>
          <p:cNvPr id="30722" name="Picture 2"/>
          <p:cNvPicPr>
            <a:picLocks noChangeAspect="1" noChangeArrowheads="1"/>
          </p:cNvPicPr>
          <p:nvPr/>
        </p:nvPicPr>
        <p:blipFill>
          <a:blip r:embed="rId4" cstate="print"/>
          <a:srcRect/>
          <a:stretch>
            <a:fillRect/>
          </a:stretch>
        </p:blipFill>
        <p:spPr bwMode="auto">
          <a:xfrm>
            <a:off x="2483768" y="4749502"/>
            <a:ext cx="1409700" cy="1847850"/>
          </a:xfrm>
          <a:prstGeom prst="rect">
            <a:avLst/>
          </a:prstGeom>
          <a:noFill/>
          <a:ln w="9525">
            <a:noFill/>
            <a:miter lim="800000"/>
            <a:headEnd/>
            <a:tailEnd/>
          </a:ln>
        </p:spPr>
      </p:pic>
      <p:sp>
        <p:nvSpPr>
          <p:cNvPr id="11" name="TextBox 10"/>
          <p:cNvSpPr txBox="1"/>
          <p:nvPr/>
        </p:nvSpPr>
        <p:spPr>
          <a:xfrm>
            <a:off x="179512" y="5757614"/>
            <a:ext cx="2204771" cy="369332"/>
          </a:xfrm>
          <a:prstGeom prst="rect">
            <a:avLst/>
          </a:prstGeom>
          <a:noFill/>
        </p:spPr>
        <p:txBody>
          <a:bodyPr wrap="none" rtlCol="0">
            <a:spAutoFit/>
          </a:bodyPr>
          <a:lstStyle/>
          <a:p>
            <a:r>
              <a:rPr lang="fr-FR" b="1" dirty="0" smtClean="0"/>
              <a:t>Examen de dépistage</a:t>
            </a:r>
            <a:endParaRPr lang="fr-FR" dirty="0"/>
          </a:p>
        </p:txBody>
      </p:sp>
      <p:pic>
        <p:nvPicPr>
          <p:cNvPr id="30723" name="Picture 3"/>
          <p:cNvPicPr>
            <a:picLocks noChangeAspect="1" noChangeArrowheads="1"/>
          </p:cNvPicPr>
          <p:nvPr/>
        </p:nvPicPr>
        <p:blipFill>
          <a:blip r:embed="rId5" cstate="print"/>
          <a:srcRect/>
          <a:stretch>
            <a:fillRect/>
          </a:stretch>
        </p:blipFill>
        <p:spPr bwMode="auto">
          <a:xfrm>
            <a:off x="5652120" y="4221088"/>
            <a:ext cx="2743200" cy="1514475"/>
          </a:xfrm>
          <a:prstGeom prst="rect">
            <a:avLst/>
          </a:prstGeom>
          <a:noFill/>
          <a:ln w="9525">
            <a:noFill/>
            <a:miter lim="800000"/>
            <a:headEnd/>
            <a:tailEnd/>
          </a:ln>
        </p:spPr>
      </p:pic>
      <p:sp>
        <p:nvSpPr>
          <p:cNvPr id="13" name="TextBox 12"/>
          <p:cNvSpPr txBox="1"/>
          <p:nvPr/>
        </p:nvSpPr>
        <p:spPr>
          <a:xfrm>
            <a:off x="4568736" y="5013176"/>
            <a:ext cx="435312" cy="369332"/>
          </a:xfrm>
          <a:prstGeom prst="rect">
            <a:avLst/>
          </a:prstGeom>
          <a:noFill/>
        </p:spPr>
        <p:txBody>
          <a:bodyPr wrap="none" rtlCol="0">
            <a:spAutoFit/>
          </a:bodyPr>
          <a:lstStyle/>
          <a:p>
            <a:r>
              <a:rPr lang="fr-FR" dirty="0" smtClean="0">
                <a:solidFill>
                  <a:srgbClr val="FF0000"/>
                </a:solidFill>
              </a:rPr>
              <a:t>vs.</a:t>
            </a:r>
            <a:endParaRPr lang="fr-FR" dirty="0">
              <a:solidFill>
                <a:srgbClr val="FF0000"/>
              </a:solidFill>
            </a:endParaRPr>
          </a:p>
        </p:txBody>
      </p:sp>
      <p:sp>
        <p:nvSpPr>
          <p:cNvPr id="14" name="TextBox 13"/>
          <p:cNvSpPr txBox="1"/>
          <p:nvPr/>
        </p:nvSpPr>
        <p:spPr>
          <a:xfrm>
            <a:off x="5148064" y="6093296"/>
            <a:ext cx="3866892" cy="369332"/>
          </a:xfrm>
          <a:prstGeom prst="rect">
            <a:avLst/>
          </a:prstGeom>
          <a:noFill/>
        </p:spPr>
        <p:txBody>
          <a:bodyPr wrap="none" rtlCol="0">
            <a:spAutoFit/>
          </a:bodyPr>
          <a:lstStyle/>
          <a:p>
            <a:r>
              <a:rPr lang="fr-FR" dirty="0" smtClean="0"/>
              <a:t>Poursuite de la « </a:t>
            </a:r>
            <a:r>
              <a:rPr lang="fr-FR" dirty="0" smtClean="0">
                <a:hlinkClick r:id="rId6"/>
              </a:rPr>
              <a:t>science du judaïsme</a:t>
            </a:r>
            <a:r>
              <a:rPr lang="fr-FR" dirty="0" smtClean="0"/>
              <a:t> »</a:t>
            </a:r>
            <a:endParaRPr lang="fr-FR" dirty="0"/>
          </a:p>
        </p:txBody>
      </p:sp>
      <p:sp>
        <p:nvSpPr>
          <p:cNvPr id="16" name="Slide Number Placeholder 15"/>
          <p:cNvSpPr>
            <a:spLocks noGrp="1"/>
          </p:cNvSpPr>
          <p:nvPr>
            <p:ph type="sldNum" sz="quarter" idx="12"/>
          </p:nvPr>
        </p:nvSpPr>
        <p:spPr/>
        <p:txBody>
          <a:bodyPr/>
          <a:lstStyle/>
          <a:p>
            <a:fld id="{91E81F21-D3B5-43E7-AB8D-2E958B36A678}" type="slidenum">
              <a:rPr lang="fr-FR" smtClean="0"/>
              <a:pPr/>
              <a:t>36</a:t>
            </a:fld>
            <a:endParaRPr lang="fr-F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072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072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8" grpId="0"/>
      <p:bldP spid="9" grpId="0"/>
      <p:bldP spid="11" grpId="0"/>
      <p:bldP spid="13" grpId="0"/>
      <p:bldP spid="14"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67544" y="476672"/>
            <a:ext cx="6480720" cy="369332"/>
          </a:xfrm>
          <a:prstGeom prst="rect">
            <a:avLst/>
          </a:prstGeom>
          <a:noFill/>
        </p:spPr>
        <p:txBody>
          <a:bodyPr wrap="square" rtlCol="0">
            <a:spAutoFit/>
          </a:bodyPr>
          <a:lstStyle/>
          <a:p>
            <a:r>
              <a:rPr lang="fr-FR" dirty="0" smtClean="0"/>
              <a:t>En conséquence : tests génétiques pour les migrants russes !</a:t>
            </a:r>
            <a:endParaRPr lang="fr-FR" dirty="0"/>
          </a:p>
        </p:txBody>
      </p:sp>
      <p:pic>
        <p:nvPicPr>
          <p:cNvPr id="29697" name="Picture 1"/>
          <p:cNvPicPr>
            <a:picLocks noChangeAspect="1" noChangeArrowheads="1"/>
          </p:cNvPicPr>
          <p:nvPr/>
        </p:nvPicPr>
        <p:blipFill>
          <a:blip r:embed="rId2" cstate="print"/>
          <a:srcRect/>
          <a:stretch>
            <a:fillRect/>
          </a:stretch>
        </p:blipFill>
        <p:spPr bwMode="auto">
          <a:xfrm>
            <a:off x="611560" y="1124744"/>
            <a:ext cx="2247900" cy="3476625"/>
          </a:xfrm>
          <a:prstGeom prst="rect">
            <a:avLst/>
          </a:prstGeom>
          <a:noFill/>
          <a:ln w="9525">
            <a:noFill/>
            <a:miter lim="800000"/>
            <a:headEnd/>
            <a:tailEnd/>
          </a:ln>
        </p:spPr>
      </p:pic>
      <p:pic>
        <p:nvPicPr>
          <p:cNvPr id="29698" name="Picture 2"/>
          <p:cNvPicPr>
            <a:picLocks noChangeAspect="1" noChangeArrowheads="1"/>
          </p:cNvPicPr>
          <p:nvPr/>
        </p:nvPicPr>
        <p:blipFill>
          <a:blip r:embed="rId3" cstate="print"/>
          <a:srcRect/>
          <a:stretch>
            <a:fillRect/>
          </a:stretch>
        </p:blipFill>
        <p:spPr bwMode="auto">
          <a:xfrm>
            <a:off x="2987824" y="1124744"/>
            <a:ext cx="5753100" cy="2314575"/>
          </a:xfrm>
          <a:prstGeom prst="rect">
            <a:avLst/>
          </a:prstGeom>
          <a:noFill/>
          <a:ln w="9525">
            <a:noFill/>
            <a:miter lim="800000"/>
            <a:headEnd/>
            <a:tailEnd/>
          </a:ln>
        </p:spPr>
      </p:pic>
      <p:pic>
        <p:nvPicPr>
          <p:cNvPr id="29699" name="Picture 3"/>
          <p:cNvPicPr>
            <a:picLocks noChangeAspect="1" noChangeArrowheads="1"/>
          </p:cNvPicPr>
          <p:nvPr/>
        </p:nvPicPr>
        <p:blipFill>
          <a:blip r:embed="rId4" cstate="print"/>
          <a:srcRect/>
          <a:stretch>
            <a:fillRect/>
          </a:stretch>
        </p:blipFill>
        <p:spPr bwMode="auto">
          <a:xfrm>
            <a:off x="1331640" y="1556792"/>
            <a:ext cx="7002190" cy="4871346"/>
          </a:xfrm>
          <a:prstGeom prst="rect">
            <a:avLst/>
          </a:prstGeom>
          <a:noFill/>
          <a:ln w="9525">
            <a:noFill/>
            <a:miter lim="800000"/>
            <a:headEnd/>
            <a:tailEnd/>
          </a:ln>
        </p:spPr>
      </p:pic>
      <p:sp>
        <p:nvSpPr>
          <p:cNvPr id="6" name="Slide Number Placeholder 5"/>
          <p:cNvSpPr>
            <a:spLocks noGrp="1"/>
          </p:cNvSpPr>
          <p:nvPr>
            <p:ph type="sldNum" sz="quarter" idx="12"/>
          </p:nvPr>
        </p:nvSpPr>
        <p:spPr/>
        <p:txBody>
          <a:bodyPr/>
          <a:lstStyle/>
          <a:p>
            <a:fld id="{91E81F21-D3B5-43E7-AB8D-2E958B36A678}" type="slidenum">
              <a:rPr lang="fr-FR" smtClean="0"/>
              <a:pPr/>
              <a:t>37</a:t>
            </a:fld>
            <a:endParaRPr lang="fr-F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69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969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969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9512" y="260648"/>
            <a:ext cx="2707023" cy="369332"/>
          </a:xfrm>
          <a:prstGeom prst="rect">
            <a:avLst/>
          </a:prstGeom>
          <a:noFill/>
        </p:spPr>
        <p:txBody>
          <a:bodyPr wrap="none" rtlCol="0">
            <a:spAutoFit/>
          </a:bodyPr>
          <a:lstStyle/>
          <a:p>
            <a:r>
              <a:rPr lang="de-DE" dirty="0" smtClean="0">
                <a:sym typeface="Wingdings"/>
              </a:rPr>
              <a:t> </a:t>
            </a:r>
            <a:r>
              <a:rPr lang="fr-FR" dirty="0" smtClean="0"/>
              <a:t>Oppression des femmes</a:t>
            </a:r>
            <a:endParaRPr lang="fr-FR" dirty="0"/>
          </a:p>
        </p:txBody>
      </p:sp>
      <p:pic>
        <p:nvPicPr>
          <p:cNvPr id="3" name="Picture 1"/>
          <p:cNvPicPr>
            <a:picLocks noChangeAspect="1" noChangeArrowheads="1"/>
          </p:cNvPicPr>
          <p:nvPr/>
        </p:nvPicPr>
        <p:blipFill>
          <a:blip r:embed="rId2" cstate="print"/>
          <a:srcRect/>
          <a:stretch>
            <a:fillRect/>
          </a:stretch>
        </p:blipFill>
        <p:spPr bwMode="auto">
          <a:xfrm>
            <a:off x="3347864" y="332656"/>
            <a:ext cx="3276600" cy="647700"/>
          </a:xfrm>
          <a:prstGeom prst="rect">
            <a:avLst/>
          </a:prstGeom>
          <a:noFill/>
          <a:ln w="9525">
            <a:noFill/>
            <a:miter lim="800000"/>
            <a:headEnd/>
            <a:tailEnd/>
          </a:ln>
        </p:spPr>
      </p:pic>
      <p:pic>
        <p:nvPicPr>
          <p:cNvPr id="78850" name="Picture 2"/>
          <p:cNvPicPr>
            <a:picLocks noChangeAspect="1" noChangeArrowheads="1"/>
          </p:cNvPicPr>
          <p:nvPr/>
        </p:nvPicPr>
        <p:blipFill>
          <a:blip r:embed="rId3" cstate="print"/>
          <a:srcRect/>
          <a:stretch>
            <a:fillRect/>
          </a:stretch>
        </p:blipFill>
        <p:spPr bwMode="auto">
          <a:xfrm>
            <a:off x="179512" y="1052736"/>
            <a:ext cx="8210550" cy="2428875"/>
          </a:xfrm>
          <a:prstGeom prst="rect">
            <a:avLst/>
          </a:prstGeom>
          <a:noFill/>
          <a:ln w="9525">
            <a:noFill/>
            <a:miter lim="800000"/>
            <a:headEnd/>
            <a:tailEnd/>
          </a:ln>
        </p:spPr>
      </p:pic>
      <p:sp>
        <p:nvSpPr>
          <p:cNvPr id="5" name="TextBox 4"/>
          <p:cNvSpPr txBox="1"/>
          <p:nvPr/>
        </p:nvSpPr>
        <p:spPr>
          <a:xfrm>
            <a:off x="395536" y="4365104"/>
            <a:ext cx="1462260" cy="369332"/>
          </a:xfrm>
          <a:prstGeom prst="rect">
            <a:avLst/>
          </a:prstGeom>
          <a:noFill/>
        </p:spPr>
        <p:txBody>
          <a:bodyPr wrap="none" rtlCol="0">
            <a:spAutoFit/>
          </a:bodyPr>
          <a:lstStyle/>
          <a:p>
            <a:r>
              <a:rPr lang="en-US" dirty="0" err="1" smtClean="0"/>
              <a:t>Beit</a:t>
            </a:r>
            <a:r>
              <a:rPr lang="en-US" dirty="0" smtClean="0"/>
              <a:t> </a:t>
            </a:r>
            <a:r>
              <a:rPr lang="en-US" dirty="0" err="1" smtClean="0"/>
              <a:t>Shemesh</a:t>
            </a:r>
            <a:endParaRPr lang="fr-FR" dirty="0"/>
          </a:p>
        </p:txBody>
      </p:sp>
      <p:sp>
        <p:nvSpPr>
          <p:cNvPr id="6" name="TextBox 5"/>
          <p:cNvSpPr txBox="1"/>
          <p:nvPr/>
        </p:nvSpPr>
        <p:spPr>
          <a:xfrm>
            <a:off x="323528" y="3573016"/>
            <a:ext cx="8568952" cy="646331"/>
          </a:xfrm>
          <a:prstGeom prst="rect">
            <a:avLst/>
          </a:prstGeom>
          <a:noFill/>
        </p:spPr>
        <p:txBody>
          <a:bodyPr wrap="square" rtlCol="0">
            <a:spAutoFit/>
          </a:bodyPr>
          <a:lstStyle/>
          <a:p>
            <a:r>
              <a:rPr lang="de-AT" dirty="0" smtClean="0"/>
              <a:t>« Merci de ne pas m'avoir fait goy [ou gentil, non-juif], merci de ne pas m'avoir fait esclave, merci de ne pas m'avoir fait femme »</a:t>
            </a:r>
            <a:endParaRPr lang="fr-FR" dirty="0"/>
          </a:p>
        </p:txBody>
      </p:sp>
      <p:grpSp>
        <p:nvGrpSpPr>
          <p:cNvPr id="11" name="Group 10"/>
          <p:cNvGrpSpPr/>
          <p:nvPr/>
        </p:nvGrpSpPr>
        <p:grpSpPr>
          <a:xfrm>
            <a:off x="394920" y="4437112"/>
            <a:ext cx="3708867" cy="1343025"/>
            <a:chOff x="394920" y="4437112"/>
            <a:chExt cx="3708867" cy="1343025"/>
          </a:xfrm>
        </p:grpSpPr>
        <p:pic>
          <p:nvPicPr>
            <p:cNvPr id="78851" name="Picture 3"/>
            <p:cNvPicPr>
              <a:picLocks noChangeAspect="1" noChangeArrowheads="1"/>
            </p:cNvPicPr>
            <p:nvPr/>
          </p:nvPicPr>
          <p:blipFill>
            <a:blip r:embed="rId4" cstate="print"/>
            <a:srcRect/>
            <a:stretch>
              <a:fillRect/>
            </a:stretch>
          </p:blipFill>
          <p:spPr bwMode="auto">
            <a:xfrm>
              <a:off x="1979712" y="4437112"/>
              <a:ext cx="2124075" cy="1343025"/>
            </a:xfrm>
            <a:prstGeom prst="rect">
              <a:avLst/>
            </a:prstGeom>
            <a:noFill/>
            <a:ln w="9525">
              <a:noFill/>
              <a:miter lim="800000"/>
              <a:headEnd/>
              <a:tailEnd/>
            </a:ln>
          </p:spPr>
        </p:pic>
        <p:sp>
          <p:nvSpPr>
            <p:cNvPr id="8" name="TextBox 7"/>
            <p:cNvSpPr txBox="1"/>
            <p:nvPr/>
          </p:nvSpPr>
          <p:spPr>
            <a:xfrm>
              <a:off x="394920" y="4725144"/>
              <a:ext cx="1462260" cy="646331"/>
            </a:xfrm>
            <a:prstGeom prst="rect">
              <a:avLst/>
            </a:prstGeom>
            <a:noFill/>
          </p:spPr>
          <p:txBody>
            <a:bodyPr wrap="none" rtlCol="0">
              <a:spAutoFit/>
            </a:bodyPr>
            <a:lstStyle/>
            <a:p>
              <a:r>
                <a:rPr lang="fr-FR" dirty="0" smtClean="0"/>
                <a:t>« Galerie des </a:t>
              </a:r>
            </a:p>
            <a:p>
              <a:r>
                <a:rPr lang="fr-FR" dirty="0" smtClean="0"/>
                <a:t>femmes »</a:t>
              </a:r>
              <a:endParaRPr lang="fr-FR" dirty="0"/>
            </a:p>
          </p:txBody>
        </p:sp>
      </p:grpSp>
      <p:pic>
        <p:nvPicPr>
          <p:cNvPr id="78852" name="Picture 4"/>
          <p:cNvPicPr>
            <a:picLocks noChangeAspect="1" noChangeArrowheads="1"/>
          </p:cNvPicPr>
          <p:nvPr/>
        </p:nvPicPr>
        <p:blipFill>
          <a:blip r:embed="rId5" cstate="print"/>
          <a:srcRect/>
          <a:stretch>
            <a:fillRect/>
          </a:stretch>
        </p:blipFill>
        <p:spPr bwMode="auto">
          <a:xfrm>
            <a:off x="827584" y="1700808"/>
            <a:ext cx="4392488" cy="3159867"/>
          </a:xfrm>
          <a:prstGeom prst="rect">
            <a:avLst/>
          </a:prstGeom>
          <a:noFill/>
          <a:ln w="9525">
            <a:noFill/>
            <a:miter lim="800000"/>
            <a:headEnd/>
            <a:tailEnd/>
          </a:ln>
        </p:spPr>
      </p:pic>
      <p:pic>
        <p:nvPicPr>
          <p:cNvPr id="78853" name="Picture 5"/>
          <p:cNvPicPr>
            <a:picLocks noChangeAspect="1" noChangeArrowheads="1"/>
          </p:cNvPicPr>
          <p:nvPr/>
        </p:nvPicPr>
        <p:blipFill>
          <a:blip r:embed="rId6" cstate="print"/>
          <a:srcRect/>
          <a:stretch>
            <a:fillRect/>
          </a:stretch>
        </p:blipFill>
        <p:spPr bwMode="auto">
          <a:xfrm>
            <a:off x="2483768" y="2492896"/>
            <a:ext cx="6357764" cy="3642136"/>
          </a:xfrm>
          <a:prstGeom prst="rect">
            <a:avLst/>
          </a:prstGeom>
          <a:noFill/>
          <a:ln w="9525">
            <a:noFill/>
            <a:miter lim="800000"/>
            <a:headEnd/>
            <a:tailEnd/>
          </a:ln>
        </p:spPr>
      </p:pic>
      <p:sp>
        <p:nvSpPr>
          <p:cNvPr id="12" name="Slide Number Placeholder 11"/>
          <p:cNvSpPr>
            <a:spLocks noGrp="1"/>
          </p:cNvSpPr>
          <p:nvPr>
            <p:ph type="sldNum" sz="quarter" idx="12"/>
          </p:nvPr>
        </p:nvSpPr>
        <p:spPr/>
        <p:txBody>
          <a:bodyPr/>
          <a:lstStyle/>
          <a:p>
            <a:fld id="{91E81F21-D3B5-43E7-AB8D-2E958B36A678}" type="slidenum">
              <a:rPr lang="fr-FR" smtClean="0"/>
              <a:pPr/>
              <a:t>38</a:t>
            </a:fld>
            <a:endParaRPr lang="fr-F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885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7885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788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6012160" y="404664"/>
            <a:ext cx="2612510" cy="4113748"/>
            <a:chOff x="6012160" y="404664"/>
            <a:chExt cx="2612510" cy="4113748"/>
          </a:xfrm>
        </p:grpSpPr>
        <p:pic>
          <p:nvPicPr>
            <p:cNvPr id="28676" name="Picture 4" descr="Résultat de recherche d'images pour &quot;menashe film&quot;"/>
            <p:cNvPicPr>
              <a:picLocks noChangeAspect="1" noChangeArrowheads="1"/>
            </p:cNvPicPr>
            <p:nvPr/>
          </p:nvPicPr>
          <p:blipFill>
            <a:blip r:embed="rId2" cstate="print"/>
            <a:srcRect/>
            <a:stretch>
              <a:fillRect/>
            </a:stretch>
          </p:blipFill>
          <p:spPr bwMode="auto">
            <a:xfrm>
              <a:off x="6012160" y="404664"/>
              <a:ext cx="2520280" cy="3704812"/>
            </a:xfrm>
            <a:prstGeom prst="rect">
              <a:avLst/>
            </a:prstGeom>
            <a:noFill/>
          </p:spPr>
        </p:pic>
        <p:sp>
          <p:nvSpPr>
            <p:cNvPr id="4" name="TextBox 3"/>
            <p:cNvSpPr txBox="1"/>
            <p:nvPr/>
          </p:nvSpPr>
          <p:spPr>
            <a:xfrm>
              <a:off x="6012160" y="4149080"/>
              <a:ext cx="2612510" cy="369332"/>
            </a:xfrm>
            <a:prstGeom prst="rect">
              <a:avLst/>
            </a:prstGeom>
            <a:noFill/>
          </p:spPr>
          <p:txBody>
            <a:bodyPr wrap="none" rtlCol="0">
              <a:spAutoFit/>
            </a:bodyPr>
            <a:lstStyle/>
            <a:p>
              <a:r>
                <a:rPr lang="fr-FR" dirty="0" smtClean="0"/>
                <a:t>Joshua Z. </a:t>
              </a:r>
              <a:r>
                <a:rPr lang="fr-FR" dirty="0" err="1" smtClean="0"/>
                <a:t>Weinstein</a:t>
              </a:r>
              <a:r>
                <a:rPr lang="fr-FR" dirty="0" smtClean="0"/>
                <a:t>, 2017</a:t>
              </a:r>
              <a:endParaRPr lang="fr-FR" dirty="0"/>
            </a:p>
          </p:txBody>
        </p:sp>
      </p:grpSp>
      <p:grpSp>
        <p:nvGrpSpPr>
          <p:cNvPr id="10" name="Group 9"/>
          <p:cNvGrpSpPr/>
          <p:nvPr/>
        </p:nvGrpSpPr>
        <p:grpSpPr>
          <a:xfrm>
            <a:off x="251520" y="404665"/>
            <a:ext cx="2604811" cy="4113747"/>
            <a:chOff x="251520" y="404665"/>
            <a:chExt cx="2604811" cy="4113747"/>
          </a:xfrm>
        </p:grpSpPr>
        <p:pic>
          <p:nvPicPr>
            <p:cNvPr id="28674" name="Picture 2" descr="Résultat de recherche d'images pour &quot;kadosh amos gitai&quot;"/>
            <p:cNvPicPr>
              <a:picLocks noChangeAspect="1" noChangeArrowheads="1"/>
            </p:cNvPicPr>
            <p:nvPr/>
          </p:nvPicPr>
          <p:blipFill>
            <a:blip r:embed="rId3" cstate="print"/>
            <a:srcRect/>
            <a:stretch>
              <a:fillRect/>
            </a:stretch>
          </p:blipFill>
          <p:spPr bwMode="auto">
            <a:xfrm>
              <a:off x="251520" y="404665"/>
              <a:ext cx="2604811" cy="3744416"/>
            </a:xfrm>
            <a:prstGeom prst="rect">
              <a:avLst/>
            </a:prstGeom>
            <a:noFill/>
          </p:spPr>
        </p:pic>
        <p:sp>
          <p:nvSpPr>
            <p:cNvPr id="5" name="TextBox 4"/>
            <p:cNvSpPr txBox="1"/>
            <p:nvPr/>
          </p:nvSpPr>
          <p:spPr>
            <a:xfrm>
              <a:off x="687827" y="4149080"/>
              <a:ext cx="1781642" cy="369332"/>
            </a:xfrm>
            <a:prstGeom prst="rect">
              <a:avLst/>
            </a:prstGeom>
            <a:noFill/>
          </p:spPr>
          <p:txBody>
            <a:bodyPr wrap="none" rtlCol="0">
              <a:spAutoFit/>
            </a:bodyPr>
            <a:lstStyle/>
            <a:p>
              <a:r>
                <a:rPr lang="fr-FR" dirty="0" smtClean="0"/>
                <a:t>Amos Gitai, 1999</a:t>
              </a:r>
              <a:endParaRPr lang="fr-FR" dirty="0"/>
            </a:p>
          </p:txBody>
        </p:sp>
      </p:grpSp>
      <p:grpSp>
        <p:nvGrpSpPr>
          <p:cNvPr id="11" name="Group 10"/>
          <p:cNvGrpSpPr/>
          <p:nvPr/>
        </p:nvGrpSpPr>
        <p:grpSpPr>
          <a:xfrm>
            <a:off x="3059832" y="404664"/>
            <a:ext cx="2642127" cy="4113748"/>
            <a:chOff x="3059832" y="404664"/>
            <a:chExt cx="2642127" cy="4113748"/>
          </a:xfrm>
        </p:grpSpPr>
        <p:pic>
          <p:nvPicPr>
            <p:cNvPr id="28678" name="Picture 6" descr="Résultat de recherche d'images pour &quot;gett ronit elkabetz&quot;"/>
            <p:cNvPicPr>
              <a:picLocks noChangeAspect="1" noChangeArrowheads="1"/>
            </p:cNvPicPr>
            <p:nvPr/>
          </p:nvPicPr>
          <p:blipFill>
            <a:blip r:embed="rId4" cstate="print"/>
            <a:srcRect/>
            <a:stretch>
              <a:fillRect/>
            </a:stretch>
          </p:blipFill>
          <p:spPr bwMode="auto">
            <a:xfrm>
              <a:off x="3059832" y="404664"/>
              <a:ext cx="2642127" cy="3744416"/>
            </a:xfrm>
            <a:prstGeom prst="rect">
              <a:avLst/>
            </a:prstGeom>
            <a:noFill/>
          </p:spPr>
        </p:pic>
        <p:sp>
          <p:nvSpPr>
            <p:cNvPr id="7" name="TextBox 6"/>
            <p:cNvSpPr txBox="1"/>
            <p:nvPr/>
          </p:nvSpPr>
          <p:spPr>
            <a:xfrm>
              <a:off x="3491880" y="4149080"/>
              <a:ext cx="2111155" cy="369332"/>
            </a:xfrm>
            <a:prstGeom prst="rect">
              <a:avLst/>
            </a:prstGeom>
            <a:noFill/>
          </p:spPr>
          <p:txBody>
            <a:bodyPr wrap="none" rtlCol="0">
              <a:spAutoFit/>
            </a:bodyPr>
            <a:lstStyle/>
            <a:p>
              <a:r>
                <a:rPr lang="fr-FR" dirty="0" err="1" smtClean="0"/>
                <a:t>Ronit</a:t>
              </a:r>
              <a:r>
                <a:rPr lang="fr-FR" dirty="0" smtClean="0"/>
                <a:t> </a:t>
              </a:r>
              <a:r>
                <a:rPr lang="fr-FR" dirty="0" err="1" smtClean="0"/>
                <a:t>Alkabetz</a:t>
              </a:r>
              <a:r>
                <a:rPr lang="fr-FR" dirty="0" smtClean="0"/>
                <a:t>, 2014</a:t>
              </a:r>
              <a:endParaRPr lang="fr-FR" dirty="0"/>
            </a:p>
          </p:txBody>
        </p:sp>
      </p:grpSp>
      <p:sp>
        <p:nvSpPr>
          <p:cNvPr id="8" name="TextBox 7"/>
          <p:cNvSpPr txBox="1"/>
          <p:nvPr/>
        </p:nvSpPr>
        <p:spPr>
          <a:xfrm>
            <a:off x="323528" y="4797152"/>
            <a:ext cx="4562531" cy="1200329"/>
          </a:xfrm>
          <a:prstGeom prst="rect">
            <a:avLst/>
          </a:prstGeom>
          <a:noFill/>
        </p:spPr>
        <p:txBody>
          <a:bodyPr wrap="none" rtlCol="0">
            <a:spAutoFit/>
          </a:bodyPr>
          <a:lstStyle/>
          <a:p>
            <a:r>
              <a:rPr lang="fr-FR" dirty="0" smtClean="0"/>
              <a:t>Israël : 10 000 femmes « </a:t>
            </a:r>
            <a:r>
              <a:rPr lang="fr-FR" dirty="0" err="1" smtClean="0"/>
              <a:t>Agunot</a:t>
            </a:r>
            <a:r>
              <a:rPr lang="fr-FR" dirty="0" smtClean="0"/>
              <a:t> »</a:t>
            </a:r>
          </a:p>
          <a:p>
            <a:r>
              <a:rPr lang="de-DE" dirty="0" smtClean="0"/>
              <a:t>Chantages</a:t>
            </a:r>
          </a:p>
          <a:p>
            <a:r>
              <a:rPr lang="fr-FR" dirty="0" smtClean="0"/>
              <a:t>Enfants considérés comme des « </a:t>
            </a:r>
            <a:r>
              <a:rPr lang="fr-FR" dirty="0" err="1" smtClean="0"/>
              <a:t>Mamser</a:t>
            </a:r>
            <a:r>
              <a:rPr lang="fr-FR" dirty="0" smtClean="0"/>
              <a:t> »</a:t>
            </a:r>
          </a:p>
          <a:p>
            <a:r>
              <a:rPr lang="fr-FR" dirty="0" smtClean="0"/>
              <a:t>(comme les enfants de relations incestueuses) </a:t>
            </a:r>
            <a:endParaRPr lang="fr-FR" dirty="0"/>
          </a:p>
        </p:txBody>
      </p:sp>
      <p:grpSp>
        <p:nvGrpSpPr>
          <p:cNvPr id="16" name="Group 15"/>
          <p:cNvGrpSpPr/>
          <p:nvPr/>
        </p:nvGrpSpPr>
        <p:grpSpPr>
          <a:xfrm>
            <a:off x="6372200" y="3212976"/>
            <a:ext cx="2125991" cy="3465676"/>
            <a:chOff x="6372200" y="3212976"/>
            <a:chExt cx="2125991" cy="3465676"/>
          </a:xfrm>
        </p:grpSpPr>
        <p:pic>
          <p:nvPicPr>
            <p:cNvPr id="28680" name="Picture 8" descr="Résultat de recherche d'images pour &quot;Meni Philip, „Sinner“&quot;"/>
            <p:cNvPicPr>
              <a:picLocks noChangeAspect="1" noChangeArrowheads="1"/>
            </p:cNvPicPr>
            <p:nvPr/>
          </p:nvPicPr>
          <p:blipFill>
            <a:blip r:embed="rId5" cstate="print"/>
            <a:srcRect/>
            <a:stretch>
              <a:fillRect/>
            </a:stretch>
          </p:blipFill>
          <p:spPr bwMode="auto">
            <a:xfrm>
              <a:off x="6372200" y="3212976"/>
              <a:ext cx="2125991" cy="3147839"/>
            </a:xfrm>
            <a:prstGeom prst="rect">
              <a:avLst/>
            </a:prstGeom>
            <a:noFill/>
          </p:spPr>
        </p:pic>
        <p:sp>
          <p:nvSpPr>
            <p:cNvPr id="13" name="TextBox 12"/>
            <p:cNvSpPr txBox="1"/>
            <p:nvPr/>
          </p:nvSpPr>
          <p:spPr>
            <a:xfrm>
              <a:off x="6514065" y="6309320"/>
              <a:ext cx="1946367" cy="369332"/>
            </a:xfrm>
            <a:prstGeom prst="rect">
              <a:avLst/>
            </a:prstGeom>
            <a:noFill/>
          </p:spPr>
          <p:txBody>
            <a:bodyPr wrap="none" rtlCol="0">
              <a:spAutoFit/>
            </a:bodyPr>
            <a:lstStyle/>
            <a:p>
              <a:r>
                <a:rPr lang="fr-FR" dirty="0" err="1" smtClean="0"/>
                <a:t>Meni</a:t>
              </a:r>
              <a:r>
                <a:rPr lang="fr-FR" dirty="0" smtClean="0"/>
                <a:t> </a:t>
              </a:r>
              <a:r>
                <a:rPr lang="fr-FR" dirty="0" err="1" smtClean="0"/>
                <a:t>Philipp</a:t>
              </a:r>
              <a:r>
                <a:rPr lang="fr-FR" dirty="0" smtClean="0"/>
                <a:t>, 2009</a:t>
              </a:r>
              <a:endParaRPr lang="fr-FR" dirty="0"/>
            </a:p>
          </p:txBody>
        </p:sp>
      </p:grpSp>
      <p:pic>
        <p:nvPicPr>
          <p:cNvPr id="28681" name="Picture 9"/>
          <p:cNvPicPr>
            <a:picLocks noChangeAspect="1" noChangeArrowheads="1"/>
          </p:cNvPicPr>
          <p:nvPr/>
        </p:nvPicPr>
        <p:blipFill>
          <a:blip r:embed="rId6" cstate="print"/>
          <a:srcRect/>
          <a:stretch>
            <a:fillRect/>
          </a:stretch>
        </p:blipFill>
        <p:spPr bwMode="auto">
          <a:xfrm>
            <a:off x="395536" y="836712"/>
            <a:ext cx="8096250" cy="2686050"/>
          </a:xfrm>
          <a:prstGeom prst="rect">
            <a:avLst/>
          </a:prstGeom>
          <a:noFill/>
          <a:ln w="9525">
            <a:noFill/>
            <a:miter lim="800000"/>
            <a:headEnd/>
            <a:tailEnd/>
          </a:ln>
        </p:spPr>
      </p:pic>
      <p:sp>
        <p:nvSpPr>
          <p:cNvPr id="17" name="Slide Number Placeholder 16"/>
          <p:cNvSpPr>
            <a:spLocks noGrp="1"/>
          </p:cNvSpPr>
          <p:nvPr>
            <p:ph type="sldNum" sz="quarter" idx="12"/>
          </p:nvPr>
        </p:nvSpPr>
        <p:spPr/>
        <p:txBody>
          <a:bodyPr/>
          <a:lstStyle/>
          <a:p>
            <a:fld id="{91E81F21-D3B5-43E7-AB8D-2E958B36A678}" type="slidenum">
              <a:rPr lang="fr-FR" smtClean="0"/>
              <a:pPr/>
              <a:t>39</a:t>
            </a:fld>
            <a:endParaRPr lang="fr-F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868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99792" y="404664"/>
            <a:ext cx="5688632" cy="2585323"/>
          </a:xfrm>
          <a:prstGeom prst="rect">
            <a:avLst/>
          </a:prstGeom>
        </p:spPr>
        <p:txBody>
          <a:bodyPr wrap="square">
            <a:spAutoFit/>
          </a:bodyPr>
          <a:lstStyle/>
          <a:p>
            <a:pPr>
              <a:buFont typeface="Wingdings"/>
              <a:buChar char="F"/>
            </a:pPr>
            <a:r>
              <a:rPr lang="fr-FR" dirty="0" smtClean="0"/>
              <a:t> Emmanuel Levinas (au sujet des Juifs) : « Je crois que leur rôle, dans cette histoire, a consisté surtout à créer un type d’hommes qui vit dans un univers démystifié, désensorcelé, un type d’hommes à qui, comme on dit un peu vulgairement, on n’en raconte plus. »</a:t>
            </a:r>
          </a:p>
          <a:p>
            <a:pPr>
              <a:buFont typeface="Wingdings"/>
              <a:buChar char="F"/>
            </a:pPr>
            <a:r>
              <a:rPr lang="fr-FR" dirty="0" smtClean="0"/>
              <a:t> Importance de la pensée critique.</a:t>
            </a:r>
          </a:p>
          <a:p>
            <a:pPr>
              <a:buFont typeface="Wingdings"/>
              <a:buChar char="F"/>
            </a:pPr>
            <a:r>
              <a:rPr lang="fr-FR" dirty="0" smtClean="0"/>
              <a:t> Questionner les textes, les remettre en cause, même les textes religieux.</a:t>
            </a:r>
            <a:r>
              <a:rPr lang="de-DE" dirty="0" smtClean="0"/>
              <a:t/>
            </a:r>
            <a:br>
              <a:rPr lang="de-DE" dirty="0" smtClean="0"/>
            </a:br>
            <a:endParaRPr lang="fr-FR" dirty="0"/>
          </a:p>
        </p:txBody>
      </p:sp>
      <p:pic>
        <p:nvPicPr>
          <p:cNvPr id="53250" name="Picture 2" descr="Résultat de recherche d'images"/>
          <p:cNvPicPr>
            <a:picLocks noChangeAspect="1" noChangeArrowheads="1"/>
          </p:cNvPicPr>
          <p:nvPr/>
        </p:nvPicPr>
        <p:blipFill>
          <a:blip r:embed="rId2" cstate="print"/>
          <a:srcRect/>
          <a:stretch>
            <a:fillRect/>
          </a:stretch>
        </p:blipFill>
        <p:spPr bwMode="auto">
          <a:xfrm>
            <a:off x="251520" y="260649"/>
            <a:ext cx="1872208" cy="2689172"/>
          </a:xfrm>
          <a:prstGeom prst="rect">
            <a:avLst/>
          </a:prstGeom>
          <a:noFill/>
        </p:spPr>
      </p:pic>
      <p:sp>
        <p:nvSpPr>
          <p:cNvPr id="4" name="TextBox 3"/>
          <p:cNvSpPr txBox="1"/>
          <p:nvPr/>
        </p:nvSpPr>
        <p:spPr>
          <a:xfrm>
            <a:off x="539552" y="2987660"/>
            <a:ext cx="1332416" cy="369332"/>
          </a:xfrm>
          <a:prstGeom prst="rect">
            <a:avLst/>
          </a:prstGeom>
          <a:noFill/>
        </p:spPr>
        <p:txBody>
          <a:bodyPr wrap="none" rtlCol="0">
            <a:spAutoFit/>
          </a:bodyPr>
          <a:lstStyle/>
          <a:p>
            <a:r>
              <a:rPr lang="fr-FR" dirty="0" smtClean="0"/>
              <a:t>(1906-1995)</a:t>
            </a:r>
            <a:endParaRPr lang="fr-FR" dirty="0"/>
          </a:p>
        </p:txBody>
      </p:sp>
      <p:sp>
        <p:nvSpPr>
          <p:cNvPr id="6" name="Rectangle 5"/>
          <p:cNvSpPr/>
          <p:nvPr/>
        </p:nvSpPr>
        <p:spPr>
          <a:xfrm>
            <a:off x="251520" y="3356992"/>
            <a:ext cx="8568952" cy="646331"/>
          </a:xfrm>
          <a:prstGeom prst="rect">
            <a:avLst/>
          </a:prstGeom>
        </p:spPr>
        <p:txBody>
          <a:bodyPr wrap="square">
            <a:spAutoFit/>
          </a:bodyPr>
          <a:lstStyle/>
          <a:p>
            <a:pPr>
              <a:buFont typeface="Wingdings"/>
              <a:buChar char="F"/>
            </a:pPr>
            <a:r>
              <a:rPr lang="fr-FR" dirty="0" smtClean="0"/>
              <a:t> Une tradition: « </a:t>
            </a:r>
            <a:r>
              <a:rPr lang="fr-FR" b="1" dirty="0" err="1" smtClean="0"/>
              <a:t>Tikkoun</a:t>
            </a:r>
            <a:r>
              <a:rPr lang="fr-FR" b="1" dirty="0" smtClean="0"/>
              <a:t> </a:t>
            </a:r>
            <a:r>
              <a:rPr lang="fr-FR" b="1" dirty="0" err="1" smtClean="0"/>
              <a:t>Olam</a:t>
            </a:r>
            <a:r>
              <a:rPr lang="fr-FR" dirty="0" smtClean="0"/>
              <a:t> »</a:t>
            </a:r>
          </a:p>
          <a:p>
            <a:pPr>
              <a:buFont typeface="Wingdings"/>
              <a:buChar char="F"/>
            </a:pPr>
            <a:r>
              <a:rPr lang="fr-FR" dirty="0" smtClean="0"/>
              <a:t> « Qui sauve une vie sauve le monde » (</a:t>
            </a:r>
            <a:r>
              <a:rPr lang="fr-FR" dirty="0" err="1" smtClean="0"/>
              <a:t>Mischna</a:t>
            </a:r>
            <a:r>
              <a:rPr lang="fr-FR" dirty="0" smtClean="0"/>
              <a:t>) </a:t>
            </a:r>
            <a:endParaRPr lang="fr-FR" dirty="0"/>
          </a:p>
        </p:txBody>
      </p:sp>
      <p:sp>
        <p:nvSpPr>
          <p:cNvPr id="8" name="Rectangle 7"/>
          <p:cNvSpPr/>
          <p:nvPr/>
        </p:nvSpPr>
        <p:spPr>
          <a:xfrm>
            <a:off x="4067944" y="4471952"/>
            <a:ext cx="5076056" cy="1477328"/>
          </a:xfrm>
          <a:prstGeom prst="rect">
            <a:avLst/>
          </a:prstGeom>
        </p:spPr>
        <p:txBody>
          <a:bodyPr wrap="square">
            <a:spAutoFit/>
          </a:bodyPr>
          <a:lstStyle/>
          <a:p>
            <a:r>
              <a:rPr lang="de-DE" dirty="0" smtClean="0"/>
              <a:t>Texte original, Mishna 4:5 ou Talmud Babylone 37a : </a:t>
            </a:r>
            <a:r>
              <a:rPr lang="fr-FR" dirty="0" smtClean="0"/>
              <a:t>«Qui sauve un </a:t>
            </a:r>
            <a:r>
              <a:rPr lang="fr-FR" u="sng" dirty="0" smtClean="0"/>
              <a:t>fils d’Israël</a:t>
            </a:r>
            <a:r>
              <a:rPr lang="fr-FR" dirty="0" smtClean="0"/>
              <a:t> sauve le monde entier » ou, dans d’autres traductions, « Qui sauve </a:t>
            </a:r>
            <a:r>
              <a:rPr lang="fr-FR" u="sng" dirty="0" smtClean="0"/>
              <a:t>une âme d’Israël </a:t>
            </a:r>
            <a:r>
              <a:rPr lang="fr-FR" dirty="0" smtClean="0"/>
              <a:t>sauve le monde entier » ou encore « Celui qui sauve </a:t>
            </a:r>
            <a:r>
              <a:rPr lang="fr-FR" u="sng" dirty="0" smtClean="0"/>
              <a:t>une vie en Israël </a:t>
            </a:r>
            <a:r>
              <a:rPr lang="fr-FR" dirty="0" smtClean="0"/>
              <a:t>sauve toute l’humanité ». </a:t>
            </a:r>
            <a:endParaRPr lang="fr-FR" dirty="0"/>
          </a:p>
        </p:txBody>
      </p:sp>
      <p:grpSp>
        <p:nvGrpSpPr>
          <p:cNvPr id="9" name="Group 8"/>
          <p:cNvGrpSpPr/>
          <p:nvPr/>
        </p:nvGrpSpPr>
        <p:grpSpPr>
          <a:xfrm>
            <a:off x="-36512" y="4005064"/>
            <a:ext cx="4392488" cy="3024336"/>
            <a:chOff x="144016" y="260648"/>
            <a:chExt cx="3923928" cy="2777732"/>
          </a:xfrm>
        </p:grpSpPr>
        <p:pic>
          <p:nvPicPr>
            <p:cNvPr id="10" name="Picture 1"/>
            <p:cNvPicPr>
              <a:picLocks noChangeAspect="1" noChangeArrowheads="1"/>
            </p:cNvPicPr>
            <p:nvPr/>
          </p:nvPicPr>
          <p:blipFill>
            <a:blip r:embed="rId3" cstate="print"/>
            <a:srcRect/>
            <a:stretch>
              <a:fillRect/>
            </a:stretch>
          </p:blipFill>
          <p:spPr bwMode="auto">
            <a:xfrm flipH="1">
              <a:off x="323527" y="260648"/>
              <a:ext cx="3506884" cy="2160240"/>
            </a:xfrm>
            <a:prstGeom prst="rect">
              <a:avLst/>
            </a:prstGeom>
            <a:noFill/>
            <a:ln w="9525">
              <a:noFill/>
              <a:miter lim="800000"/>
              <a:headEnd/>
              <a:tailEnd/>
            </a:ln>
          </p:spPr>
        </p:pic>
        <p:sp>
          <p:nvSpPr>
            <p:cNvPr id="11" name="Rectangle 10"/>
            <p:cNvSpPr/>
            <p:nvPr/>
          </p:nvSpPr>
          <p:spPr>
            <a:xfrm>
              <a:off x="144016" y="2420889"/>
              <a:ext cx="3923928" cy="617491"/>
            </a:xfrm>
            <a:prstGeom prst="rect">
              <a:avLst/>
            </a:prstGeom>
          </p:spPr>
          <p:txBody>
            <a:bodyPr wrap="square">
              <a:spAutoFit/>
            </a:bodyPr>
            <a:lstStyle/>
            <a:p>
              <a:r>
                <a:rPr lang="de-DE" dirty="0" smtClean="0"/>
                <a:t>Steven Spielberg, </a:t>
              </a:r>
              <a:r>
                <a:rPr lang="de-DE" i="1" dirty="0" smtClean="0"/>
                <a:t>La Liste de Schindler</a:t>
              </a:r>
              <a:r>
                <a:rPr lang="de-DE" dirty="0" smtClean="0"/>
                <a:t> (1993)</a:t>
              </a:r>
              <a:endParaRPr lang="fr-FR" dirty="0"/>
            </a:p>
          </p:txBody>
        </p:sp>
      </p:grpSp>
      <p:sp>
        <p:nvSpPr>
          <p:cNvPr id="12" name="Slide Number Placeholder 11"/>
          <p:cNvSpPr>
            <a:spLocks noGrp="1"/>
          </p:cNvSpPr>
          <p:nvPr>
            <p:ph type="sldNum" sz="quarter" idx="12"/>
          </p:nvPr>
        </p:nvSpPr>
        <p:spPr/>
        <p:txBody>
          <a:bodyPr/>
          <a:lstStyle/>
          <a:p>
            <a:fld id="{91E81F21-D3B5-43E7-AB8D-2E958B36A678}" type="slidenum">
              <a:rPr lang="fr-FR" smtClean="0"/>
              <a:pPr/>
              <a:t>4</a:t>
            </a:fld>
            <a:endParaRPr lang="fr-F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6" grpId="0" build="p"/>
      <p:bldP spid="8"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1015663"/>
          </a:xfrm>
          <a:prstGeom prst="rect">
            <a:avLst/>
          </a:prstGeom>
        </p:spPr>
        <p:txBody>
          <a:bodyPr wrap="square">
            <a:spAutoFit/>
          </a:bodyPr>
          <a:lstStyle/>
          <a:p>
            <a:pPr marL="342900" indent="-342900"/>
            <a:r>
              <a:rPr lang="de-AT" sz="3000" dirty="0" smtClean="0"/>
              <a:t>6. </a:t>
            </a:r>
            <a:r>
              <a:rPr lang="fr-FR" sz="3000" u="sng" dirty="0" smtClean="0"/>
              <a:t>Remettre en cause les traditions dans une perspective juive et humaniste, le cas de la circoncision</a:t>
            </a:r>
          </a:p>
        </p:txBody>
      </p:sp>
      <p:sp>
        <p:nvSpPr>
          <p:cNvPr id="4" name="TextBox 3"/>
          <p:cNvSpPr txBox="1"/>
          <p:nvPr/>
        </p:nvSpPr>
        <p:spPr>
          <a:xfrm>
            <a:off x="179512" y="1556792"/>
            <a:ext cx="2100255" cy="369332"/>
          </a:xfrm>
          <a:prstGeom prst="rect">
            <a:avLst/>
          </a:prstGeom>
          <a:noFill/>
        </p:spPr>
        <p:txBody>
          <a:bodyPr wrap="none" rtlCol="0">
            <a:spAutoFit/>
          </a:bodyPr>
          <a:lstStyle/>
          <a:p>
            <a:r>
              <a:rPr lang="fr-FR" dirty="0" smtClean="0"/>
              <a:t>Cologne, 7 mai 2012</a:t>
            </a:r>
            <a:endParaRPr lang="fr-FR" dirty="0"/>
          </a:p>
        </p:txBody>
      </p:sp>
      <p:grpSp>
        <p:nvGrpSpPr>
          <p:cNvPr id="6" name="Group 5"/>
          <p:cNvGrpSpPr/>
          <p:nvPr/>
        </p:nvGrpSpPr>
        <p:grpSpPr>
          <a:xfrm>
            <a:off x="467544" y="1340768"/>
            <a:ext cx="7962900" cy="2785864"/>
            <a:chOff x="179512" y="1412776"/>
            <a:chExt cx="7962900" cy="2785864"/>
          </a:xfrm>
        </p:grpSpPr>
        <p:pic>
          <p:nvPicPr>
            <p:cNvPr id="3" name="Picture 1"/>
            <p:cNvPicPr>
              <a:picLocks noChangeAspect="1" noChangeArrowheads="1"/>
            </p:cNvPicPr>
            <p:nvPr/>
          </p:nvPicPr>
          <p:blipFill>
            <a:blip r:embed="rId2" cstate="print"/>
            <a:srcRect/>
            <a:stretch>
              <a:fillRect/>
            </a:stretch>
          </p:blipFill>
          <p:spPr bwMode="auto">
            <a:xfrm>
              <a:off x="4644008" y="1412776"/>
              <a:ext cx="3276600" cy="647700"/>
            </a:xfrm>
            <a:prstGeom prst="rect">
              <a:avLst/>
            </a:prstGeom>
            <a:noFill/>
            <a:ln w="9525">
              <a:noFill/>
              <a:miter lim="800000"/>
              <a:headEnd/>
              <a:tailEnd/>
            </a:ln>
          </p:spPr>
        </p:pic>
        <p:pic>
          <p:nvPicPr>
            <p:cNvPr id="32769" name="Picture 1"/>
            <p:cNvPicPr>
              <a:picLocks noChangeAspect="1" noChangeArrowheads="1"/>
            </p:cNvPicPr>
            <p:nvPr/>
          </p:nvPicPr>
          <p:blipFill>
            <a:blip r:embed="rId3" cstate="print"/>
            <a:srcRect/>
            <a:stretch>
              <a:fillRect/>
            </a:stretch>
          </p:blipFill>
          <p:spPr bwMode="auto">
            <a:xfrm>
              <a:off x="179512" y="1988840"/>
              <a:ext cx="7962900" cy="2209800"/>
            </a:xfrm>
            <a:prstGeom prst="rect">
              <a:avLst/>
            </a:prstGeom>
            <a:noFill/>
            <a:ln w="9525">
              <a:noFill/>
              <a:miter lim="800000"/>
              <a:headEnd/>
              <a:tailEnd/>
            </a:ln>
          </p:spPr>
        </p:pic>
      </p:grpSp>
      <p:sp>
        <p:nvSpPr>
          <p:cNvPr id="7" name="TextBox 6"/>
          <p:cNvSpPr txBox="1"/>
          <p:nvPr/>
        </p:nvSpPr>
        <p:spPr>
          <a:xfrm>
            <a:off x="251520" y="4077072"/>
            <a:ext cx="8640960" cy="923330"/>
          </a:xfrm>
          <a:prstGeom prst="rect">
            <a:avLst/>
          </a:prstGeom>
          <a:noFill/>
        </p:spPr>
        <p:txBody>
          <a:bodyPr wrap="square" rtlCol="0">
            <a:spAutoFit/>
          </a:bodyPr>
          <a:lstStyle/>
          <a:p>
            <a:r>
              <a:rPr lang="en-US" dirty="0" smtClean="0"/>
              <a:t>There is one group that can provide an answer from their first-hand experience about sexual experience: </a:t>
            </a:r>
            <a:r>
              <a:rPr lang="en-US" b="1" dirty="0" smtClean="0"/>
              <a:t>new immigrants from the former Soviet Union</a:t>
            </a:r>
            <a:r>
              <a:rPr lang="en-US" dirty="0" smtClean="0"/>
              <a:t>, who arrived in Israel uncircumcised and underwent the procedure at later ages. They had sex before and after.</a:t>
            </a:r>
            <a:endParaRPr lang="fr-FR" dirty="0"/>
          </a:p>
        </p:txBody>
      </p:sp>
      <p:sp>
        <p:nvSpPr>
          <p:cNvPr id="8" name="TextBox 7"/>
          <p:cNvSpPr txBox="1"/>
          <p:nvPr/>
        </p:nvSpPr>
        <p:spPr>
          <a:xfrm>
            <a:off x="288032" y="5085184"/>
            <a:ext cx="8820472" cy="1477328"/>
          </a:xfrm>
          <a:prstGeom prst="rect">
            <a:avLst/>
          </a:prstGeom>
          <a:noFill/>
        </p:spPr>
        <p:txBody>
          <a:bodyPr wrap="square" rtlCol="0">
            <a:spAutoFit/>
          </a:bodyPr>
          <a:lstStyle/>
          <a:p>
            <a:r>
              <a:rPr lang="en-US" dirty="0" smtClean="0"/>
              <a:t>[Yuri</a:t>
            </a:r>
            <a:r>
              <a:rPr lang="en-US" b="1" dirty="0" smtClean="0"/>
              <a:t>] went back to having sex with his girlfriend</a:t>
            </a:r>
            <a:r>
              <a:rPr lang="en-US" dirty="0" smtClean="0"/>
              <a:t>, but then realized that “the feeling in the sexual contact was affected, it was wrecked. There was a great deal </a:t>
            </a:r>
            <a:r>
              <a:rPr lang="en-US" b="1" dirty="0" smtClean="0"/>
              <a:t>less sensitivity</a:t>
            </a:r>
            <a:r>
              <a:rPr lang="en-US" dirty="0" smtClean="0"/>
              <a:t> and I needed a higher level of stimulation to reach erection. Two years ago, when I entered the </a:t>
            </a:r>
            <a:r>
              <a:rPr lang="en-US" dirty="0" err="1" smtClean="0"/>
              <a:t>Technion</a:t>
            </a:r>
            <a:r>
              <a:rPr lang="en-US" dirty="0" smtClean="0"/>
              <a:t>, the subject started to bother me. I am a person who often looks back, and unfortunately </a:t>
            </a:r>
            <a:r>
              <a:rPr lang="en-US" b="1" dirty="0" smtClean="0"/>
              <a:t>I cry over spilt milk</a:t>
            </a:r>
            <a:r>
              <a:rPr lang="en-US" dirty="0" smtClean="0"/>
              <a:t>. I understood unmistakably that I had made a mistake.”</a:t>
            </a:r>
            <a:endParaRPr lang="fr-FR" dirty="0"/>
          </a:p>
        </p:txBody>
      </p:sp>
      <p:sp>
        <p:nvSpPr>
          <p:cNvPr id="9" name="Slide Number Placeholder 8"/>
          <p:cNvSpPr>
            <a:spLocks noGrp="1"/>
          </p:cNvSpPr>
          <p:nvPr>
            <p:ph type="sldNum" sz="quarter" idx="12"/>
          </p:nvPr>
        </p:nvSpPr>
        <p:spPr/>
        <p:txBody>
          <a:bodyPr/>
          <a:lstStyle/>
          <a:p>
            <a:fld id="{91E81F21-D3B5-43E7-AB8D-2E958B36A678}" type="slidenum">
              <a:rPr lang="fr-FR" smtClean="0"/>
              <a:pPr/>
              <a:t>40</a:t>
            </a:fld>
            <a:endParaRPr lang="fr-F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8"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74110" y="332656"/>
            <a:ext cx="6805453" cy="369332"/>
          </a:xfrm>
          <a:prstGeom prst="rect">
            <a:avLst/>
          </a:prstGeom>
          <a:noFill/>
        </p:spPr>
        <p:txBody>
          <a:bodyPr wrap="none" rtlCol="0">
            <a:spAutoFit/>
          </a:bodyPr>
          <a:lstStyle/>
          <a:p>
            <a:r>
              <a:rPr lang="fr-FR" dirty="0" smtClean="0"/>
              <a:t>Il n’est pas nécessaire d’être circoncis pour être (reconnu comme) juif !</a:t>
            </a:r>
          </a:p>
        </p:txBody>
      </p:sp>
      <p:pic>
        <p:nvPicPr>
          <p:cNvPr id="79876" name="Picture 4" descr="Résultat de recherche d'images pour &quot;mezizah circumcision&quot;"/>
          <p:cNvPicPr>
            <a:picLocks noChangeAspect="1" noChangeArrowheads="1"/>
          </p:cNvPicPr>
          <p:nvPr/>
        </p:nvPicPr>
        <p:blipFill>
          <a:blip r:embed="rId2" cstate="print"/>
          <a:srcRect/>
          <a:stretch>
            <a:fillRect/>
          </a:stretch>
        </p:blipFill>
        <p:spPr bwMode="auto">
          <a:xfrm>
            <a:off x="4283968" y="2780928"/>
            <a:ext cx="4591050" cy="3295651"/>
          </a:xfrm>
          <a:prstGeom prst="rect">
            <a:avLst/>
          </a:prstGeom>
          <a:noFill/>
        </p:spPr>
      </p:pic>
      <p:sp>
        <p:nvSpPr>
          <p:cNvPr id="6" name="TextBox 5"/>
          <p:cNvSpPr txBox="1"/>
          <p:nvPr/>
        </p:nvSpPr>
        <p:spPr>
          <a:xfrm>
            <a:off x="4211960" y="1268760"/>
            <a:ext cx="4608512" cy="1477328"/>
          </a:xfrm>
          <a:prstGeom prst="rect">
            <a:avLst/>
          </a:prstGeom>
          <a:noFill/>
        </p:spPr>
        <p:txBody>
          <a:bodyPr wrap="square" rtlCol="0">
            <a:spAutoFit/>
          </a:bodyPr>
          <a:lstStyle/>
          <a:p>
            <a:r>
              <a:rPr lang="fr-FR" dirty="0" smtClean="0"/>
              <a:t>La « </a:t>
            </a:r>
            <a:r>
              <a:rPr lang="fr-FR" dirty="0" err="1" smtClean="0"/>
              <a:t>Meziza</a:t>
            </a:r>
            <a:r>
              <a:rPr lang="fr-FR" dirty="0" smtClean="0"/>
              <a:t> »,  dans certaines communautés orthodoxes peut donner lieu à des infections mortelles, notamment lorsque le </a:t>
            </a:r>
            <a:r>
              <a:rPr lang="fr-FR" dirty="0" err="1" smtClean="0"/>
              <a:t>Mohel</a:t>
            </a:r>
            <a:r>
              <a:rPr lang="fr-FR" dirty="0" smtClean="0"/>
              <a:t> est porteur du virus de l’herpès (3600 </a:t>
            </a:r>
            <a:r>
              <a:rPr lang="fr-FR" dirty="0" err="1" smtClean="0"/>
              <a:t>Mezizot</a:t>
            </a:r>
            <a:r>
              <a:rPr lang="fr-FR" dirty="0" smtClean="0"/>
              <a:t> par an à New York).</a:t>
            </a:r>
            <a:endParaRPr lang="fr-FR" dirty="0"/>
          </a:p>
        </p:txBody>
      </p:sp>
      <p:sp>
        <p:nvSpPr>
          <p:cNvPr id="8" name="TextBox 7"/>
          <p:cNvSpPr txBox="1"/>
          <p:nvPr/>
        </p:nvSpPr>
        <p:spPr>
          <a:xfrm>
            <a:off x="302052" y="620688"/>
            <a:ext cx="4716356" cy="369332"/>
          </a:xfrm>
          <a:prstGeom prst="rect">
            <a:avLst/>
          </a:prstGeom>
          <a:noFill/>
        </p:spPr>
        <p:txBody>
          <a:bodyPr wrap="none" rtlCol="0">
            <a:spAutoFit/>
          </a:bodyPr>
          <a:lstStyle/>
          <a:p>
            <a:r>
              <a:rPr lang="fr-FR" dirty="0" smtClean="0"/>
              <a:t>Et les femmes ? Pas de signe d’alliance (sexisme)</a:t>
            </a:r>
          </a:p>
        </p:txBody>
      </p:sp>
      <p:grpSp>
        <p:nvGrpSpPr>
          <p:cNvPr id="11" name="Group 10"/>
          <p:cNvGrpSpPr/>
          <p:nvPr/>
        </p:nvGrpSpPr>
        <p:grpSpPr>
          <a:xfrm>
            <a:off x="323528" y="1115452"/>
            <a:ext cx="3482118" cy="5481900"/>
            <a:chOff x="395536" y="980728"/>
            <a:chExt cx="3482118" cy="5481900"/>
          </a:xfrm>
        </p:grpSpPr>
        <p:pic>
          <p:nvPicPr>
            <p:cNvPr id="5122" name="Picture 2"/>
            <p:cNvPicPr>
              <a:picLocks noChangeAspect="1" noChangeArrowheads="1"/>
            </p:cNvPicPr>
            <p:nvPr/>
          </p:nvPicPr>
          <p:blipFill>
            <a:blip r:embed="rId3" cstate="print"/>
            <a:srcRect/>
            <a:stretch>
              <a:fillRect/>
            </a:stretch>
          </p:blipFill>
          <p:spPr bwMode="auto">
            <a:xfrm>
              <a:off x="395536" y="980728"/>
              <a:ext cx="3482118" cy="5071467"/>
            </a:xfrm>
            <a:prstGeom prst="rect">
              <a:avLst/>
            </a:prstGeom>
            <a:noFill/>
            <a:ln w="9525">
              <a:noFill/>
              <a:miter lim="800000"/>
              <a:headEnd/>
              <a:tailEnd/>
            </a:ln>
          </p:spPr>
        </p:pic>
        <p:sp>
          <p:nvSpPr>
            <p:cNvPr id="10" name="TextBox 9"/>
            <p:cNvSpPr txBox="1"/>
            <p:nvPr/>
          </p:nvSpPr>
          <p:spPr>
            <a:xfrm>
              <a:off x="683568" y="6093296"/>
              <a:ext cx="3063083" cy="369332"/>
            </a:xfrm>
            <a:prstGeom prst="rect">
              <a:avLst/>
            </a:prstGeom>
            <a:noFill/>
          </p:spPr>
          <p:txBody>
            <a:bodyPr wrap="none" rtlCol="0">
              <a:spAutoFit/>
            </a:bodyPr>
            <a:lstStyle/>
            <a:p>
              <a:r>
                <a:rPr lang="fr-FR" i="1" dirty="0" smtClean="0"/>
                <a:t>Libération</a:t>
              </a:r>
              <a:r>
                <a:rPr lang="fr-FR" dirty="0" smtClean="0"/>
                <a:t>, 15 septembre 2014</a:t>
              </a:r>
              <a:endParaRPr lang="fr-FR" dirty="0"/>
            </a:p>
          </p:txBody>
        </p:sp>
      </p:grpSp>
      <p:sp>
        <p:nvSpPr>
          <p:cNvPr id="9" name="Slide Number Placeholder 8"/>
          <p:cNvSpPr>
            <a:spLocks noGrp="1"/>
          </p:cNvSpPr>
          <p:nvPr>
            <p:ph type="sldNum" sz="quarter" idx="12"/>
          </p:nvPr>
        </p:nvSpPr>
        <p:spPr/>
        <p:txBody>
          <a:bodyPr/>
          <a:lstStyle/>
          <a:p>
            <a:fld id="{91E81F21-D3B5-43E7-AB8D-2E958B36A678}" type="slidenum">
              <a:rPr lang="fr-FR" smtClean="0"/>
              <a:pPr/>
              <a:t>41</a:t>
            </a:fld>
            <a:endParaRPr lang="fr-F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987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9512" y="2854677"/>
            <a:ext cx="2141984" cy="646331"/>
          </a:xfrm>
          <a:prstGeom prst="rect">
            <a:avLst/>
          </a:prstGeom>
        </p:spPr>
        <p:txBody>
          <a:bodyPr wrap="square">
            <a:spAutoFit/>
          </a:bodyPr>
          <a:lstStyle/>
          <a:p>
            <a:pPr algn="ctr"/>
            <a:r>
              <a:rPr lang="fr-FR" dirty="0" smtClean="0"/>
              <a:t>Moses </a:t>
            </a:r>
            <a:r>
              <a:rPr lang="fr-FR" dirty="0" err="1" smtClean="0"/>
              <a:t>Maimonides</a:t>
            </a:r>
            <a:endParaRPr lang="fr-FR" dirty="0" smtClean="0"/>
          </a:p>
          <a:p>
            <a:pPr algn="ctr"/>
            <a:r>
              <a:rPr lang="fr-FR" dirty="0" smtClean="0"/>
              <a:t>(1135-1204)</a:t>
            </a:r>
            <a:endParaRPr lang="fr-FR" dirty="0"/>
          </a:p>
        </p:txBody>
      </p:sp>
      <p:pic>
        <p:nvPicPr>
          <p:cNvPr id="82946" name="Picture 2" descr="Résultat de recherche d'images"/>
          <p:cNvPicPr>
            <a:picLocks noChangeAspect="1" noChangeArrowheads="1"/>
          </p:cNvPicPr>
          <p:nvPr/>
        </p:nvPicPr>
        <p:blipFill>
          <a:blip r:embed="rId2" cstate="print"/>
          <a:srcRect/>
          <a:stretch>
            <a:fillRect/>
          </a:stretch>
        </p:blipFill>
        <p:spPr bwMode="auto">
          <a:xfrm>
            <a:off x="395536" y="334397"/>
            <a:ext cx="1819275" cy="2505076"/>
          </a:xfrm>
          <a:prstGeom prst="rect">
            <a:avLst/>
          </a:prstGeom>
          <a:noFill/>
        </p:spPr>
      </p:pic>
      <p:sp>
        <p:nvSpPr>
          <p:cNvPr id="4" name="TextBox 3"/>
          <p:cNvSpPr txBox="1"/>
          <p:nvPr/>
        </p:nvSpPr>
        <p:spPr>
          <a:xfrm>
            <a:off x="2483768" y="188640"/>
            <a:ext cx="6480720" cy="3693319"/>
          </a:xfrm>
          <a:prstGeom prst="rect">
            <a:avLst/>
          </a:prstGeom>
          <a:noFill/>
        </p:spPr>
        <p:txBody>
          <a:bodyPr wrap="square" rtlCol="0">
            <a:spAutoFit/>
          </a:bodyPr>
          <a:lstStyle/>
          <a:p>
            <a:r>
              <a:rPr lang="fr-FR" dirty="0" smtClean="0"/>
              <a:t>« Je crois [...] que l’un des motifs de la circoncision, c’est […] </a:t>
            </a:r>
            <a:r>
              <a:rPr lang="fr-FR" b="1" dirty="0" smtClean="0"/>
              <a:t>d’affaiblir l’organe sexuel</a:t>
            </a:r>
            <a:r>
              <a:rPr lang="fr-FR" dirty="0" smtClean="0"/>
              <a:t>, afin d’en restreindre l’action et de le laisser en repos le plus possible [...]. Le véritable but, c’est la </a:t>
            </a:r>
            <a:r>
              <a:rPr lang="fr-FR" b="1" dirty="0" smtClean="0"/>
              <a:t>douleur corporelle à infliger à ce membre </a:t>
            </a:r>
            <a:r>
              <a:rPr lang="fr-FR" dirty="0" smtClean="0"/>
              <a:t>et qui ne dérange en rien les fonctions nécessaires pour la conservation de l’individu, ni ne détruit la procréation, mais qui </a:t>
            </a:r>
            <a:r>
              <a:rPr lang="fr-FR" b="1" dirty="0" smtClean="0"/>
              <a:t>diminue la passion </a:t>
            </a:r>
            <a:r>
              <a:rPr lang="fr-FR" dirty="0" smtClean="0"/>
              <a:t>et la trop grande concupiscence. Que la circoncision affaiblisse la concupiscence et diminue quelquefois la volupté, c’est </a:t>
            </a:r>
            <a:r>
              <a:rPr lang="fr-FR" b="1" dirty="0" smtClean="0"/>
              <a:t>une chose dont on ne peut douter </a:t>
            </a:r>
            <a:r>
              <a:rPr lang="fr-FR" dirty="0" smtClean="0"/>
              <a:t>; car, si dès la naissance on fait saigner ce membre en lui ôtant sa couverture, il sera indubitablement affaibli. » </a:t>
            </a:r>
          </a:p>
          <a:p>
            <a:r>
              <a:rPr lang="fr-FR" dirty="0" smtClean="0"/>
              <a:t>Moïse Maïmonide, </a:t>
            </a:r>
            <a:r>
              <a:rPr lang="fr-FR" i="1" dirty="0" smtClean="0"/>
              <a:t>Le guide des égarés (</a:t>
            </a:r>
            <a:r>
              <a:rPr lang="fr-FR" i="1" dirty="0" err="1" smtClean="0"/>
              <a:t>ed</a:t>
            </a:r>
            <a:r>
              <a:rPr lang="fr-FR" i="1" dirty="0" smtClean="0"/>
              <a:t>. </a:t>
            </a:r>
            <a:r>
              <a:rPr lang="fr-FR" i="1" dirty="0" err="1" smtClean="0"/>
              <a:t>orig</a:t>
            </a:r>
            <a:r>
              <a:rPr lang="fr-FR" i="1" dirty="0" smtClean="0"/>
              <a:t>. </a:t>
            </a:r>
            <a:r>
              <a:rPr lang="en-US" i="1" dirty="0" smtClean="0"/>
              <a:t>1204)</a:t>
            </a:r>
            <a:r>
              <a:rPr lang="en-US" dirty="0" smtClean="0"/>
              <a:t>, </a:t>
            </a:r>
            <a:r>
              <a:rPr lang="en-US" dirty="0" err="1" smtClean="0"/>
              <a:t>Verdier</a:t>
            </a:r>
            <a:r>
              <a:rPr lang="en-US" dirty="0" smtClean="0"/>
              <a:t>, </a:t>
            </a:r>
            <a:r>
              <a:rPr lang="en-US" dirty="0" err="1" smtClean="0"/>
              <a:t>Lagrasse</a:t>
            </a:r>
            <a:r>
              <a:rPr lang="en-US" dirty="0" smtClean="0"/>
              <a:t>, 1979.</a:t>
            </a:r>
            <a:endParaRPr lang="fr-FR" dirty="0"/>
          </a:p>
        </p:txBody>
      </p:sp>
      <p:sp>
        <p:nvSpPr>
          <p:cNvPr id="5" name="Rectangle 4"/>
          <p:cNvSpPr/>
          <p:nvPr/>
        </p:nvSpPr>
        <p:spPr>
          <a:xfrm>
            <a:off x="179512" y="4365104"/>
            <a:ext cx="3024336" cy="369332"/>
          </a:xfrm>
          <a:prstGeom prst="rect">
            <a:avLst/>
          </a:prstGeom>
        </p:spPr>
        <p:txBody>
          <a:bodyPr wrap="square">
            <a:spAutoFit/>
          </a:bodyPr>
          <a:lstStyle/>
          <a:p>
            <a:r>
              <a:rPr lang="fr-FR" dirty="0" err="1" smtClean="0"/>
              <a:t>Philipp</a:t>
            </a:r>
            <a:r>
              <a:rPr lang="fr-FR" dirty="0" smtClean="0"/>
              <a:t> </a:t>
            </a:r>
            <a:r>
              <a:rPr lang="fr-FR" dirty="0" err="1" smtClean="0"/>
              <a:t>Wolfers</a:t>
            </a:r>
            <a:r>
              <a:rPr lang="fr-FR" dirty="0" smtClean="0"/>
              <a:t> (1796–1832) </a:t>
            </a:r>
            <a:endParaRPr lang="fr-FR" dirty="0"/>
          </a:p>
        </p:txBody>
      </p:sp>
      <p:sp>
        <p:nvSpPr>
          <p:cNvPr id="6" name="TextBox 5"/>
          <p:cNvSpPr txBox="1"/>
          <p:nvPr/>
        </p:nvSpPr>
        <p:spPr>
          <a:xfrm>
            <a:off x="251520" y="4725144"/>
            <a:ext cx="2952328" cy="1200329"/>
          </a:xfrm>
          <a:prstGeom prst="rect">
            <a:avLst/>
          </a:prstGeom>
          <a:noFill/>
        </p:spPr>
        <p:txBody>
          <a:bodyPr wrap="square" rtlCol="0">
            <a:spAutoFit/>
          </a:bodyPr>
          <a:lstStyle/>
          <a:p>
            <a:r>
              <a:rPr lang="de-DE" dirty="0" smtClean="0"/>
              <a:t>1831, chapitre </a:t>
            </a:r>
            <a:r>
              <a:rPr lang="de-AT" dirty="0" smtClean="0"/>
              <a:t>« de la circoncision d’un point de vue religieux puis médical et légal »</a:t>
            </a:r>
            <a:endParaRPr lang="fr-FR" dirty="0"/>
          </a:p>
        </p:txBody>
      </p:sp>
      <p:sp>
        <p:nvSpPr>
          <p:cNvPr id="7" name="TextBox 6"/>
          <p:cNvSpPr txBox="1"/>
          <p:nvPr/>
        </p:nvSpPr>
        <p:spPr>
          <a:xfrm>
            <a:off x="3203848" y="3933056"/>
            <a:ext cx="5832648" cy="2585323"/>
          </a:xfrm>
          <a:prstGeom prst="rect">
            <a:avLst/>
          </a:prstGeom>
          <a:noFill/>
        </p:spPr>
        <p:txBody>
          <a:bodyPr wrap="square" rtlCol="0">
            <a:spAutoFit/>
          </a:bodyPr>
          <a:lstStyle/>
          <a:p>
            <a:r>
              <a:rPr lang="de-AT" dirty="0" smtClean="0"/>
              <a:t>« Le rationaliste s’efforcera de montrer à travers l’histoire du développement de la circoncision qu’il s’agissait d’autres temps, d’autres peuples et d’autres climats et il en viendra à </a:t>
            </a:r>
            <a:r>
              <a:rPr lang="de-AT" b="1" dirty="0" smtClean="0"/>
              <a:t>rejeter la circoncision pour notre époque</a:t>
            </a:r>
            <a:r>
              <a:rPr lang="de-AT" dirty="0" smtClean="0"/>
              <a:t>, notre peuple et notre climat. »</a:t>
            </a:r>
            <a:r>
              <a:rPr lang="fr-FR" dirty="0" smtClean="0"/>
              <a:t> </a:t>
            </a:r>
            <a:r>
              <a:rPr lang="de-AT" dirty="0" smtClean="0"/>
              <a:t>Philipp Wolfers, </a:t>
            </a:r>
            <a:r>
              <a:rPr lang="de-AT" i="1" dirty="0" smtClean="0"/>
              <a:t>Die Beschneidung der Juden: eine Anweisung für Beschneider, Aerzte und Wundärzte, sich mit dem Ganzen der Weihe bekannt zu machen und die Handlung selbst nach Indicationen, kunstgemäß und nach den gesetzlichen Vorschriften vorzunehmen</a:t>
            </a:r>
            <a:r>
              <a:rPr lang="de-AT" dirty="0" smtClean="0"/>
              <a:t> (Verf., 1831).</a:t>
            </a:r>
            <a:r>
              <a:rPr lang="fr-FR" dirty="0" smtClean="0"/>
              <a:t> </a:t>
            </a:r>
            <a:endParaRPr lang="fr-FR" dirty="0"/>
          </a:p>
        </p:txBody>
      </p:sp>
      <p:sp>
        <p:nvSpPr>
          <p:cNvPr id="8" name="Slide Number Placeholder 7"/>
          <p:cNvSpPr>
            <a:spLocks noGrp="1"/>
          </p:cNvSpPr>
          <p:nvPr>
            <p:ph type="sldNum" sz="quarter" idx="12"/>
          </p:nvPr>
        </p:nvSpPr>
        <p:spPr/>
        <p:txBody>
          <a:bodyPr/>
          <a:lstStyle/>
          <a:p>
            <a:fld id="{91E81F21-D3B5-43E7-AB8D-2E958B36A678}" type="slidenum">
              <a:rPr lang="fr-FR" smtClean="0"/>
              <a:pPr/>
              <a:t>42</a:t>
            </a:fld>
            <a:endParaRPr lang="fr-F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1520" y="2636912"/>
            <a:ext cx="1709936" cy="646331"/>
          </a:xfrm>
          <a:prstGeom prst="rect">
            <a:avLst/>
          </a:prstGeom>
        </p:spPr>
        <p:txBody>
          <a:bodyPr wrap="square">
            <a:spAutoFit/>
          </a:bodyPr>
          <a:lstStyle/>
          <a:p>
            <a:pPr algn="ctr"/>
            <a:r>
              <a:rPr lang="fr-FR" dirty="0" smtClean="0"/>
              <a:t>Abraham Geiger </a:t>
            </a:r>
          </a:p>
          <a:p>
            <a:pPr algn="ctr"/>
            <a:r>
              <a:rPr lang="fr-FR" dirty="0" smtClean="0"/>
              <a:t>(1810–1874) </a:t>
            </a:r>
            <a:endParaRPr lang="fr-FR" dirty="0"/>
          </a:p>
        </p:txBody>
      </p:sp>
      <p:pic>
        <p:nvPicPr>
          <p:cNvPr id="81922" name="Picture 2" descr="Résultat de recherche d'images pour &quot;Abraham Geiger&quot;"/>
          <p:cNvPicPr>
            <a:picLocks noChangeAspect="1" noChangeArrowheads="1"/>
          </p:cNvPicPr>
          <p:nvPr/>
        </p:nvPicPr>
        <p:blipFill>
          <a:blip r:embed="rId2" cstate="print"/>
          <a:srcRect/>
          <a:stretch>
            <a:fillRect/>
          </a:stretch>
        </p:blipFill>
        <p:spPr bwMode="auto">
          <a:xfrm>
            <a:off x="107504" y="103261"/>
            <a:ext cx="2000250" cy="2533651"/>
          </a:xfrm>
          <a:prstGeom prst="rect">
            <a:avLst/>
          </a:prstGeom>
          <a:noFill/>
        </p:spPr>
      </p:pic>
      <p:sp>
        <p:nvSpPr>
          <p:cNvPr id="4" name="TextBox 3"/>
          <p:cNvSpPr txBox="1"/>
          <p:nvPr/>
        </p:nvSpPr>
        <p:spPr>
          <a:xfrm>
            <a:off x="2195736" y="188640"/>
            <a:ext cx="6624736" cy="2031325"/>
          </a:xfrm>
          <a:prstGeom prst="rect">
            <a:avLst/>
          </a:prstGeom>
          <a:noFill/>
        </p:spPr>
        <p:txBody>
          <a:bodyPr wrap="square" rtlCol="0">
            <a:spAutoFit/>
          </a:bodyPr>
          <a:lstStyle/>
          <a:p>
            <a:r>
              <a:rPr lang="fr-FR" dirty="0" smtClean="0"/>
              <a:t>(1845) « [La circoncision] demeure un acte qui angoisse le père, fait monter la pression chez la parturiente, sans compter que la conscience du sacrifice qui conférait par ailleurs à l’acte une dimension sacrée a bel et bien reculé chez nous. Tant mieux : vu son caractère atroce, ceci ne mérite aucun soutien. » Ludwig Geiger, Raphael </a:t>
            </a:r>
            <a:r>
              <a:rPr lang="fr-FR" dirty="0" err="1" smtClean="0"/>
              <a:t>Kirchheim</a:t>
            </a:r>
            <a:r>
              <a:rPr lang="fr-FR" dirty="0" smtClean="0"/>
              <a:t>, et Abraham Geiger, </a:t>
            </a:r>
            <a:r>
              <a:rPr lang="fr-FR" i="1" dirty="0" smtClean="0"/>
              <a:t>Abraham </a:t>
            </a:r>
            <a:r>
              <a:rPr lang="fr-FR" i="1" dirty="0" err="1" smtClean="0"/>
              <a:t>Geiger’s</a:t>
            </a:r>
            <a:r>
              <a:rPr lang="fr-FR" i="1" dirty="0" smtClean="0"/>
              <a:t> </a:t>
            </a:r>
            <a:r>
              <a:rPr lang="fr-FR" i="1" dirty="0" err="1" smtClean="0"/>
              <a:t>Nachgelassene</a:t>
            </a:r>
            <a:r>
              <a:rPr lang="fr-FR" i="1" dirty="0" smtClean="0"/>
              <a:t> </a:t>
            </a:r>
            <a:r>
              <a:rPr lang="fr-FR" i="1" dirty="0" err="1" smtClean="0"/>
              <a:t>schriften</a:t>
            </a:r>
            <a:r>
              <a:rPr lang="fr-FR" i="1" dirty="0" smtClean="0"/>
              <a:t>.</a:t>
            </a:r>
            <a:r>
              <a:rPr lang="fr-FR" dirty="0" smtClean="0"/>
              <a:t>, vol. 5, 5 vol. (Berlin: L. </a:t>
            </a:r>
            <a:r>
              <a:rPr lang="fr-FR" dirty="0" err="1" smtClean="0"/>
              <a:t>Gerschel</a:t>
            </a:r>
            <a:r>
              <a:rPr lang="fr-FR" dirty="0" smtClean="0"/>
              <a:t>, 1885).</a:t>
            </a:r>
          </a:p>
        </p:txBody>
      </p:sp>
      <p:sp>
        <p:nvSpPr>
          <p:cNvPr id="5" name="TextBox 4"/>
          <p:cNvSpPr txBox="1"/>
          <p:nvPr/>
        </p:nvSpPr>
        <p:spPr>
          <a:xfrm>
            <a:off x="179512" y="3284984"/>
            <a:ext cx="6068521" cy="369332"/>
          </a:xfrm>
          <a:prstGeom prst="rect">
            <a:avLst/>
          </a:prstGeom>
          <a:noFill/>
        </p:spPr>
        <p:txBody>
          <a:bodyPr wrap="none" rtlCol="0">
            <a:spAutoFit/>
          </a:bodyPr>
          <a:lstStyle/>
          <a:p>
            <a:r>
              <a:rPr lang="fr-FR" dirty="0" err="1" smtClean="0"/>
              <a:t>Theodor</a:t>
            </a:r>
            <a:r>
              <a:rPr lang="fr-FR" dirty="0" smtClean="0"/>
              <a:t> </a:t>
            </a:r>
            <a:r>
              <a:rPr lang="fr-FR" u="sng" dirty="0" smtClean="0"/>
              <a:t>Herzl n’a pas fait circoncire son fils Hans (1891–1930)</a:t>
            </a:r>
            <a:r>
              <a:rPr lang="fr-FR" dirty="0" smtClean="0"/>
              <a:t>.</a:t>
            </a:r>
            <a:endParaRPr lang="fr-FR" dirty="0"/>
          </a:p>
        </p:txBody>
      </p:sp>
      <p:sp>
        <p:nvSpPr>
          <p:cNvPr id="6" name="TextBox 5"/>
          <p:cNvSpPr txBox="1"/>
          <p:nvPr/>
        </p:nvSpPr>
        <p:spPr>
          <a:xfrm>
            <a:off x="2339752" y="2348880"/>
            <a:ext cx="6804248" cy="646331"/>
          </a:xfrm>
          <a:prstGeom prst="rect">
            <a:avLst/>
          </a:prstGeom>
          <a:noFill/>
        </p:spPr>
        <p:txBody>
          <a:bodyPr wrap="square" rtlCol="0">
            <a:spAutoFit/>
          </a:bodyPr>
          <a:lstStyle/>
          <a:p>
            <a:r>
              <a:rPr lang="de-DE" dirty="0" smtClean="0"/>
              <a:t>Fin en 1870 car les rabbins faisaient du chantage en refusant </a:t>
            </a:r>
            <a:r>
              <a:rPr lang="de-DE" dirty="0" smtClean="0"/>
              <a:t>d‘inscrire </a:t>
            </a:r>
            <a:r>
              <a:rPr lang="de-DE" dirty="0" smtClean="0"/>
              <a:t>sur les registres des naissances les enfants non circoncis.</a:t>
            </a:r>
            <a:endParaRPr lang="fr-FR" dirty="0"/>
          </a:p>
        </p:txBody>
      </p:sp>
      <p:grpSp>
        <p:nvGrpSpPr>
          <p:cNvPr id="10" name="Group 9"/>
          <p:cNvGrpSpPr/>
          <p:nvPr/>
        </p:nvGrpSpPr>
        <p:grpSpPr>
          <a:xfrm>
            <a:off x="7380312" y="3933056"/>
            <a:ext cx="1619250" cy="2736304"/>
            <a:chOff x="7380312" y="3933056"/>
            <a:chExt cx="1619250" cy="2736304"/>
          </a:xfrm>
        </p:grpSpPr>
        <p:sp>
          <p:nvSpPr>
            <p:cNvPr id="7" name="Rectangle 6"/>
            <p:cNvSpPr/>
            <p:nvPr/>
          </p:nvSpPr>
          <p:spPr>
            <a:xfrm>
              <a:off x="7596336" y="6023029"/>
              <a:ext cx="1368152" cy="646331"/>
            </a:xfrm>
            <a:prstGeom prst="rect">
              <a:avLst/>
            </a:prstGeom>
          </p:spPr>
          <p:txBody>
            <a:bodyPr wrap="square">
              <a:spAutoFit/>
            </a:bodyPr>
            <a:lstStyle/>
            <a:p>
              <a:pPr algn="ctr"/>
              <a:r>
                <a:rPr lang="fr-FR" dirty="0" smtClean="0"/>
                <a:t>Franz Kafka </a:t>
              </a:r>
            </a:p>
            <a:p>
              <a:pPr algn="ctr"/>
              <a:r>
                <a:rPr lang="fr-FR" dirty="0" smtClean="0"/>
                <a:t>(1883–1924) </a:t>
              </a:r>
              <a:endParaRPr lang="fr-FR" dirty="0"/>
            </a:p>
          </p:txBody>
        </p:sp>
        <p:pic>
          <p:nvPicPr>
            <p:cNvPr id="81924" name="Picture 4" descr="Résultat de recherche d'images pour &quot;Franz Kafka&quot;"/>
            <p:cNvPicPr>
              <a:picLocks noChangeAspect="1" noChangeArrowheads="1"/>
            </p:cNvPicPr>
            <p:nvPr/>
          </p:nvPicPr>
          <p:blipFill>
            <a:blip r:embed="rId3" cstate="print"/>
            <a:srcRect/>
            <a:stretch>
              <a:fillRect/>
            </a:stretch>
          </p:blipFill>
          <p:spPr bwMode="auto">
            <a:xfrm>
              <a:off x="7380312" y="3933056"/>
              <a:ext cx="1619250" cy="2152650"/>
            </a:xfrm>
            <a:prstGeom prst="rect">
              <a:avLst/>
            </a:prstGeom>
            <a:noFill/>
          </p:spPr>
        </p:pic>
      </p:grpSp>
      <p:sp>
        <p:nvSpPr>
          <p:cNvPr id="9" name="Rectangle 8"/>
          <p:cNvSpPr/>
          <p:nvPr/>
        </p:nvSpPr>
        <p:spPr>
          <a:xfrm>
            <a:off x="216024" y="3645024"/>
            <a:ext cx="7164288" cy="3416320"/>
          </a:xfrm>
          <a:prstGeom prst="rect">
            <a:avLst/>
          </a:prstGeom>
        </p:spPr>
        <p:txBody>
          <a:bodyPr wrap="square">
            <a:spAutoFit/>
          </a:bodyPr>
          <a:lstStyle/>
          <a:p>
            <a:r>
              <a:rPr lang="fr-FR" dirty="0" smtClean="0"/>
              <a:t>(1911) </a:t>
            </a:r>
            <a:r>
              <a:rPr lang="de-AT" dirty="0" smtClean="0"/>
              <a:t>« Il s’agit d’une opération d’autant plus délicate que le garçon, au lieu d’être allongé sur une table, est sur les genoux de son grand-père, et que le chirurgien, au lieu de faire bien attention, doit murmurer des prières. Tout d’abord, les langes du garçon sont placées de façon à ce que son membre soit libéré et rendu immobile, ensuite la zone de section est spécifiée en plaçant un disque de métal perforé, et enfin la coupe a lieu avec un couteau presque ordinaire, </a:t>
            </a:r>
            <a:r>
              <a:rPr lang="de-AT" b="1" dirty="0" smtClean="0"/>
              <a:t>une sorte de couteau à poisson</a:t>
            </a:r>
            <a:r>
              <a:rPr lang="de-AT" dirty="0" smtClean="0"/>
              <a:t>. Maintenant on voit le sang et la chair à vif, le moule [mohel] manipule brièvement le membre avec </a:t>
            </a:r>
            <a:r>
              <a:rPr lang="de-AT" b="1" dirty="0" smtClean="0"/>
              <a:t>ses doigts tremblants aux ongles longs et tire quelque part la peau obtenue comme un doigt de gant sur la plaie</a:t>
            </a:r>
            <a:r>
              <a:rPr lang="de-AT" dirty="0" smtClean="0"/>
              <a:t>. »</a:t>
            </a:r>
            <a:r>
              <a:rPr lang="fr-FR" dirty="0" smtClean="0"/>
              <a:t> </a:t>
            </a:r>
            <a:r>
              <a:rPr lang="de-AT" dirty="0" smtClean="0"/>
              <a:t>Franz Kafka, </a:t>
            </a:r>
            <a:r>
              <a:rPr lang="de-AT" i="1" dirty="0" smtClean="0"/>
              <a:t>Tagebücher, 1910-1923</a:t>
            </a:r>
            <a:r>
              <a:rPr lang="de-AT" dirty="0" smtClean="0"/>
              <a:t> (Fischer Taschenbuch Verlag, 1949).</a:t>
            </a:r>
            <a:endParaRPr lang="fr-FR" dirty="0" smtClean="0"/>
          </a:p>
          <a:p>
            <a:r>
              <a:rPr lang="fr-FR" dirty="0" smtClean="0"/>
              <a:t> </a:t>
            </a:r>
            <a:endParaRPr lang="fr-FR" dirty="0"/>
          </a:p>
        </p:txBody>
      </p:sp>
      <p:sp>
        <p:nvSpPr>
          <p:cNvPr id="11" name="Slide Number Placeholder 10"/>
          <p:cNvSpPr>
            <a:spLocks noGrp="1"/>
          </p:cNvSpPr>
          <p:nvPr>
            <p:ph type="sldNum" sz="quarter" idx="12"/>
          </p:nvPr>
        </p:nvSpPr>
        <p:spPr/>
        <p:txBody>
          <a:bodyPr/>
          <a:lstStyle/>
          <a:p>
            <a:fld id="{91E81F21-D3B5-43E7-AB8D-2E958B36A678}" type="slidenum">
              <a:rPr lang="fr-FR" smtClean="0"/>
              <a:pPr/>
              <a:t>43</a:t>
            </a:fld>
            <a:endParaRPr lang="fr-F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9"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051720" y="116632"/>
            <a:ext cx="7092280" cy="2862322"/>
          </a:xfrm>
          <a:prstGeom prst="rect">
            <a:avLst/>
          </a:prstGeom>
          <a:noFill/>
        </p:spPr>
        <p:txBody>
          <a:bodyPr wrap="square" rtlCol="0">
            <a:spAutoFit/>
          </a:bodyPr>
          <a:lstStyle/>
          <a:p>
            <a:r>
              <a:rPr lang="de-AT" dirty="0" smtClean="0"/>
              <a:t>« Chez certains peuples primitifs, la circoncision fait très souvent partie des rites de la virilité et tire certainement son origine de l’ancienne castration. Nous savons que notre avis sur ce point s’écarte de l'opinion générale, mais nous soutenons que </a:t>
            </a:r>
            <a:r>
              <a:rPr lang="de-AT" b="1" dirty="0" smtClean="0"/>
              <a:t>la peur de la castration </a:t>
            </a:r>
            <a:r>
              <a:rPr lang="de-AT" dirty="0" smtClean="0"/>
              <a:t>est l’un des moteurs les plus fréquente et les plus puissants du refoulement et par là de la formation des </a:t>
            </a:r>
            <a:r>
              <a:rPr lang="de-AT" b="1" dirty="0" smtClean="0"/>
              <a:t>névroses</a:t>
            </a:r>
            <a:r>
              <a:rPr lang="de-AT" dirty="0" smtClean="0"/>
              <a:t>. Notre conviction s’est nettement renforcée lorsqu’il nous a été donné d’analyser des individus chez lesquels on avait pratiqué non pas, bien entendu, la castration, mais la circoncision, soit dans un but thérapeutique, soit pour punir la </a:t>
            </a:r>
            <a:r>
              <a:rPr lang="de-AT" b="1" dirty="0" smtClean="0"/>
              <a:t>masturbation</a:t>
            </a:r>
            <a:r>
              <a:rPr lang="de-AT" dirty="0" smtClean="0"/>
              <a:t>. »</a:t>
            </a:r>
            <a:r>
              <a:rPr lang="fr-FR" dirty="0" smtClean="0"/>
              <a:t> Sigmund Freud, </a:t>
            </a:r>
            <a:r>
              <a:rPr lang="fr-FR" i="1" dirty="0" smtClean="0"/>
              <a:t>Nouvelles conférences d’introduction à la psychanalyse (1932).</a:t>
            </a:r>
            <a:endParaRPr lang="fr-FR" dirty="0"/>
          </a:p>
        </p:txBody>
      </p:sp>
      <p:pic>
        <p:nvPicPr>
          <p:cNvPr id="80898" name="Picture 2" descr="Résultat de recherche d'images pour &quot;sigmund freud&quot;"/>
          <p:cNvPicPr>
            <a:picLocks noChangeAspect="1" noChangeArrowheads="1"/>
          </p:cNvPicPr>
          <p:nvPr/>
        </p:nvPicPr>
        <p:blipFill>
          <a:blip r:embed="rId2" cstate="print"/>
          <a:srcRect/>
          <a:stretch>
            <a:fillRect/>
          </a:stretch>
        </p:blipFill>
        <p:spPr bwMode="auto">
          <a:xfrm>
            <a:off x="179513" y="332656"/>
            <a:ext cx="1832930" cy="2016224"/>
          </a:xfrm>
          <a:prstGeom prst="rect">
            <a:avLst/>
          </a:prstGeom>
          <a:noFill/>
        </p:spPr>
      </p:pic>
      <p:pic>
        <p:nvPicPr>
          <p:cNvPr id="80900" name="Picture 4" descr="Résultat de recherche d'images pour &quot;Leonard B. Glick&quot;"/>
          <p:cNvPicPr>
            <a:picLocks noChangeAspect="1" noChangeArrowheads="1"/>
          </p:cNvPicPr>
          <p:nvPr/>
        </p:nvPicPr>
        <p:blipFill>
          <a:blip r:embed="rId3" cstate="print"/>
          <a:srcRect/>
          <a:stretch>
            <a:fillRect/>
          </a:stretch>
        </p:blipFill>
        <p:spPr bwMode="auto">
          <a:xfrm>
            <a:off x="179512" y="3212976"/>
            <a:ext cx="2094719" cy="3186783"/>
          </a:xfrm>
          <a:prstGeom prst="rect">
            <a:avLst/>
          </a:prstGeom>
          <a:noFill/>
        </p:spPr>
      </p:pic>
      <p:sp>
        <p:nvSpPr>
          <p:cNvPr id="6" name="TextBox 5"/>
          <p:cNvSpPr txBox="1"/>
          <p:nvPr/>
        </p:nvSpPr>
        <p:spPr>
          <a:xfrm>
            <a:off x="2339752" y="3192065"/>
            <a:ext cx="6732239" cy="3416320"/>
          </a:xfrm>
          <a:prstGeom prst="rect">
            <a:avLst/>
          </a:prstGeom>
          <a:noFill/>
        </p:spPr>
        <p:txBody>
          <a:bodyPr wrap="square" rtlCol="0">
            <a:spAutoFit/>
          </a:bodyPr>
          <a:lstStyle/>
          <a:p>
            <a:r>
              <a:rPr lang="de-AT" dirty="0" smtClean="0"/>
              <a:t>« En ce qui concerne en particulier la circoncision juive, j’ai réalisé que cette pratique était ancrée dans une </a:t>
            </a:r>
            <a:r>
              <a:rPr lang="de-AT" b="1" dirty="0" smtClean="0"/>
              <a:t>idéologie sexiste anachronique</a:t>
            </a:r>
            <a:r>
              <a:rPr lang="de-AT" dirty="0" smtClean="0"/>
              <a:t> et que, finalement, retirer le prépuce des bébés n’aide  en rien à </a:t>
            </a:r>
            <a:r>
              <a:rPr lang="de-AT" b="1" dirty="0" smtClean="0"/>
              <a:t>l’engagement ultérieur pour le judaïsme </a:t>
            </a:r>
            <a:r>
              <a:rPr lang="de-AT" dirty="0" smtClean="0"/>
              <a:t>ni ne contribue au développement de la vie juive en Amérique.  Pourquoi, alors que tant de Juifs américains ont abandonné toute pratique fondatrice du judaïsme – la présence quotidienne à la synagogue, le port des phylactères (tephillin), le respect du shabbat et de la nourriture casher, le jeune de Kippour, les règles diététiques pour Pessa’h, l’immersion post-menstruelle dans les bains rituels pour les femmes, et même l’interdiction des mariages mixtes – </a:t>
            </a:r>
            <a:r>
              <a:rPr lang="de-AT" b="1" dirty="0" smtClean="0"/>
              <a:t>pourquoi croient-ils qu’ils doivent faire circoncire leurs enfants ?</a:t>
            </a:r>
            <a:r>
              <a:rPr lang="de-AT" dirty="0" smtClean="0"/>
              <a:t> »</a:t>
            </a:r>
            <a:r>
              <a:rPr lang="de-DE" dirty="0" smtClean="0"/>
              <a:t>.</a:t>
            </a:r>
            <a:endParaRPr lang="fr-FR" dirty="0"/>
          </a:p>
        </p:txBody>
      </p:sp>
      <p:sp>
        <p:nvSpPr>
          <p:cNvPr id="7" name="Slide Number Placeholder 6"/>
          <p:cNvSpPr>
            <a:spLocks noGrp="1"/>
          </p:cNvSpPr>
          <p:nvPr>
            <p:ph type="sldNum" sz="quarter" idx="12"/>
          </p:nvPr>
        </p:nvSpPr>
        <p:spPr/>
        <p:txBody>
          <a:bodyPr/>
          <a:lstStyle/>
          <a:p>
            <a:fld id="{91E81F21-D3B5-43E7-AB8D-2E958B36A678}" type="slidenum">
              <a:rPr lang="fr-FR" smtClean="0"/>
              <a:pPr/>
              <a:t>44</a:t>
            </a:fld>
            <a:endParaRPr lang="fr-F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090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46440" y="1556792"/>
            <a:ext cx="1345240" cy="369332"/>
          </a:xfrm>
          <a:prstGeom prst="rect">
            <a:avLst/>
          </a:prstGeom>
          <a:noFill/>
        </p:spPr>
        <p:txBody>
          <a:bodyPr wrap="none" rtlCol="0">
            <a:spAutoFit/>
          </a:bodyPr>
          <a:lstStyle/>
          <a:p>
            <a:r>
              <a:rPr lang="fr-FR" dirty="0" err="1" smtClean="0">
                <a:solidFill>
                  <a:srgbClr val="FF0000"/>
                </a:solidFill>
              </a:rPr>
              <a:t>Brit</a:t>
            </a:r>
            <a:r>
              <a:rPr lang="fr-FR" dirty="0" smtClean="0">
                <a:solidFill>
                  <a:srgbClr val="FF0000"/>
                </a:solidFill>
              </a:rPr>
              <a:t> </a:t>
            </a:r>
            <a:r>
              <a:rPr lang="fr-FR" dirty="0" err="1" smtClean="0">
                <a:solidFill>
                  <a:srgbClr val="FF0000"/>
                </a:solidFill>
              </a:rPr>
              <a:t>Shalom</a:t>
            </a:r>
            <a:r>
              <a:rPr lang="fr-FR" dirty="0" smtClean="0">
                <a:solidFill>
                  <a:srgbClr val="FF0000"/>
                </a:solidFill>
              </a:rPr>
              <a:t>!</a:t>
            </a:r>
            <a:endParaRPr lang="fr-FR" dirty="0">
              <a:solidFill>
                <a:srgbClr val="FF0000"/>
              </a:solidFill>
            </a:endParaRPr>
          </a:p>
        </p:txBody>
      </p:sp>
      <p:sp>
        <p:nvSpPr>
          <p:cNvPr id="3" name="TextBox 2"/>
          <p:cNvSpPr txBox="1"/>
          <p:nvPr/>
        </p:nvSpPr>
        <p:spPr>
          <a:xfrm>
            <a:off x="323528" y="332656"/>
            <a:ext cx="5976664" cy="646331"/>
          </a:xfrm>
          <a:prstGeom prst="rect">
            <a:avLst/>
          </a:prstGeom>
          <a:noFill/>
        </p:spPr>
        <p:txBody>
          <a:bodyPr wrap="square" rtlCol="0">
            <a:spAutoFit/>
          </a:bodyPr>
          <a:lstStyle/>
          <a:p>
            <a:r>
              <a:rPr lang="de-DE" dirty="0" smtClean="0">
                <a:sym typeface="Wingdings"/>
              </a:rPr>
              <a:t> Est-il possible de s</a:t>
            </a:r>
            <a:r>
              <a:rPr lang="de-DE" dirty="0" smtClean="0"/>
              <a:t>e sentir juif sans jamais se demander ce que cela signifie ?</a:t>
            </a:r>
            <a:endParaRPr lang="fr-FR" dirty="0"/>
          </a:p>
        </p:txBody>
      </p:sp>
      <p:pic>
        <p:nvPicPr>
          <p:cNvPr id="26627" name="Picture 3"/>
          <p:cNvPicPr>
            <a:picLocks noChangeAspect="1" noChangeArrowheads="1"/>
          </p:cNvPicPr>
          <p:nvPr/>
        </p:nvPicPr>
        <p:blipFill>
          <a:blip r:embed="rId2" cstate="print"/>
          <a:srcRect/>
          <a:stretch>
            <a:fillRect/>
          </a:stretch>
        </p:blipFill>
        <p:spPr bwMode="auto">
          <a:xfrm>
            <a:off x="179512" y="1988840"/>
            <a:ext cx="2514600" cy="1762125"/>
          </a:xfrm>
          <a:prstGeom prst="rect">
            <a:avLst/>
          </a:prstGeom>
          <a:noFill/>
          <a:ln w="9525">
            <a:noFill/>
            <a:miter lim="800000"/>
            <a:headEnd/>
            <a:tailEnd/>
          </a:ln>
        </p:spPr>
      </p:pic>
      <p:sp>
        <p:nvSpPr>
          <p:cNvPr id="6" name="TextBox 5"/>
          <p:cNvSpPr txBox="1"/>
          <p:nvPr/>
        </p:nvSpPr>
        <p:spPr>
          <a:xfrm>
            <a:off x="323528" y="1052736"/>
            <a:ext cx="5411546" cy="369332"/>
          </a:xfrm>
          <a:prstGeom prst="rect">
            <a:avLst/>
          </a:prstGeom>
          <a:noFill/>
        </p:spPr>
        <p:txBody>
          <a:bodyPr wrap="none" rtlCol="0">
            <a:spAutoFit/>
          </a:bodyPr>
          <a:lstStyle/>
          <a:p>
            <a:r>
              <a:rPr lang="fr-FR" dirty="0" smtClean="0">
                <a:sym typeface="Wingdings"/>
              </a:rPr>
              <a:t> </a:t>
            </a:r>
            <a:r>
              <a:rPr lang="fr-FR" dirty="0" smtClean="0"/>
              <a:t>L‘argument « tel père tel fils » et les femmes rousses.</a:t>
            </a:r>
            <a:endParaRPr lang="fr-FR" dirty="0"/>
          </a:p>
        </p:txBody>
      </p:sp>
      <p:pic>
        <p:nvPicPr>
          <p:cNvPr id="26628" name="Picture 4"/>
          <p:cNvPicPr>
            <a:picLocks noChangeAspect="1" noChangeArrowheads="1"/>
          </p:cNvPicPr>
          <p:nvPr/>
        </p:nvPicPr>
        <p:blipFill>
          <a:blip r:embed="rId3" cstate="print"/>
          <a:srcRect/>
          <a:stretch>
            <a:fillRect/>
          </a:stretch>
        </p:blipFill>
        <p:spPr bwMode="auto">
          <a:xfrm>
            <a:off x="2771800" y="1556792"/>
            <a:ext cx="5956722" cy="4993621"/>
          </a:xfrm>
          <a:prstGeom prst="rect">
            <a:avLst/>
          </a:prstGeom>
          <a:noFill/>
          <a:ln w="9525">
            <a:noFill/>
            <a:miter lim="800000"/>
            <a:headEnd/>
            <a:tailEnd/>
          </a:ln>
        </p:spPr>
      </p:pic>
      <p:sp>
        <p:nvSpPr>
          <p:cNvPr id="7" name="Slide Number Placeholder 6"/>
          <p:cNvSpPr>
            <a:spLocks noGrp="1"/>
          </p:cNvSpPr>
          <p:nvPr>
            <p:ph type="sldNum" sz="quarter" idx="12"/>
          </p:nvPr>
        </p:nvSpPr>
        <p:spPr/>
        <p:txBody>
          <a:bodyPr/>
          <a:lstStyle/>
          <a:p>
            <a:fld id="{91E81F21-D3B5-43E7-AB8D-2E958B36A678}" type="slidenum">
              <a:rPr lang="fr-FR" smtClean="0"/>
              <a:pPr/>
              <a:t>45</a:t>
            </a:fld>
            <a:endParaRPr lang="fr-FR"/>
          </a:p>
        </p:txBody>
      </p:sp>
      <p:pic>
        <p:nvPicPr>
          <p:cNvPr id="9217" name="Picture 1" descr="C:\Users\Jerome\Documents\PHOTOS BIS 2016 inclus\Tel_Aviv_(Israel)_Jan_2012-pt.jpg"/>
          <p:cNvPicPr>
            <a:picLocks noChangeAspect="1" noChangeArrowheads="1"/>
          </p:cNvPicPr>
          <p:nvPr/>
        </p:nvPicPr>
        <p:blipFill>
          <a:blip r:embed="rId4" cstate="print"/>
          <a:srcRect/>
          <a:stretch>
            <a:fillRect/>
          </a:stretch>
        </p:blipFill>
        <p:spPr bwMode="auto">
          <a:xfrm>
            <a:off x="107504" y="3861048"/>
            <a:ext cx="4611655" cy="2836168"/>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662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662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2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 y="0"/>
            <a:ext cx="9144000" cy="707886"/>
          </a:xfrm>
          <a:prstGeom prst="rect">
            <a:avLst/>
          </a:prstGeom>
        </p:spPr>
        <p:txBody>
          <a:bodyPr wrap="square">
            <a:spAutoFit/>
          </a:bodyPr>
          <a:lstStyle/>
          <a:p>
            <a:pPr marL="342900" indent="-342900"/>
            <a:r>
              <a:rPr lang="de-AT" sz="4000" dirty="0" smtClean="0"/>
              <a:t>7. </a:t>
            </a:r>
            <a:r>
              <a:rPr lang="fr-FR" sz="4000" u="sng" dirty="0" smtClean="0"/>
              <a:t>Judaïté, modernité et cosmopolitisme</a:t>
            </a:r>
          </a:p>
        </p:txBody>
      </p:sp>
      <p:pic>
        <p:nvPicPr>
          <p:cNvPr id="27649" name="Picture 1"/>
          <p:cNvPicPr>
            <a:picLocks noChangeAspect="1" noChangeArrowheads="1"/>
          </p:cNvPicPr>
          <p:nvPr/>
        </p:nvPicPr>
        <p:blipFill>
          <a:blip r:embed="rId2" cstate="print"/>
          <a:srcRect/>
          <a:stretch>
            <a:fillRect/>
          </a:stretch>
        </p:blipFill>
        <p:spPr bwMode="auto">
          <a:xfrm>
            <a:off x="179513" y="1426010"/>
            <a:ext cx="3528392" cy="5044169"/>
          </a:xfrm>
          <a:prstGeom prst="rect">
            <a:avLst/>
          </a:prstGeom>
          <a:noFill/>
          <a:ln w="9525">
            <a:noFill/>
            <a:miter lim="800000"/>
            <a:headEnd/>
            <a:tailEnd/>
          </a:ln>
        </p:spPr>
      </p:pic>
      <p:sp>
        <p:nvSpPr>
          <p:cNvPr id="4" name="TextBox 3"/>
          <p:cNvSpPr txBox="1"/>
          <p:nvPr/>
        </p:nvSpPr>
        <p:spPr>
          <a:xfrm>
            <a:off x="3779912" y="1436583"/>
            <a:ext cx="5364088" cy="1477328"/>
          </a:xfrm>
          <a:prstGeom prst="rect">
            <a:avLst/>
          </a:prstGeom>
          <a:noFill/>
        </p:spPr>
        <p:txBody>
          <a:bodyPr wrap="square" rtlCol="0">
            <a:spAutoFit/>
          </a:bodyPr>
          <a:lstStyle/>
          <a:p>
            <a:r>
              <a:rPr lang="de-AT" dirty="0" smtClean="0"/>
              <a:t>« Ils se sont appropriés certaines tendances cosmopolites ou en nourrissent la chimère, avec le résultat que d’autres jugent de mauvais goût, ce qui ne leur procure à eux-mêmes nulle satisfaction. »</a:t>
            </a:r>
            <a:r>
              <a:rPr lang="fr-FR" dirty="0" smtClean="0"/>
              <a:t> </a:t>
            </a:r>
            <a:r>
              <a:rPr lang="fr-FR" dirty="0" err="1" smtClean="0"/>
              <a:t>Pinsker</a:t>
            </a:r>
            <a:r>
              <a:rPr lang="fr-FR" dirty="0" smtClean="0"/>
              <a:t>, </a:t>
            </a:r>
            <a:r>
              <a:rPr lang="fr-FR" i="1" dirty="0" err="1" smtClean="0"/>
              <a:t>Autoémancipation</a:t>
            </a:r>
            <a:r>
              <a:rPr lang="fr-FR" i="1" dirty="0" smtClean="0"/>
              <a:t> !</a:t>
            </a:r>
            <a:r>
              <a:rPr lang="fr-FR" dirty="0" smtClean="0"/>
              <a:t>, 1882.</a:t>
            </a:r>
          </a:p>
        </p:txBody>
      </p:sp>
      <p:sp>
        <p:nvSpPr>
          <p:cNvPr id="5" name="Rectangle 4"/>
          <p:cNvSpPr/>
          <p:nvPr/>
        </p:nvSpPr>
        <p:spPr>
          <a:xfrm>
            <a:off x="3779912" y="3933056"/>
            <a:ext cx="4680520" cy="369332"/>
          </a:xfrm>
          <a:prstGeom prst="rect">
            <a:avLst/>
          </a:prstGeom>
        </p:spPr>
        <p:txBody>
          <a:bodyPr wrap="square">
            <a:spAutoFit/>
          </a:bodyPr>
          <a:lstStyle/>
          <a:p>
            <a:r>
              <a:rPr lang="fr-FR" dirty="0" smtClean="0">
                <a:sym typeface="Wingdings"/>
              </a:rPr>
              <a:t> </a:t>
            </a:r>
            <a:r>
              <a:rPr lang="fr-FR" dirty="0" smtClean="0"/>
              <a:t>La judaïté comme « Anti-</a:t>
            </a:r>
            <a:r>
              <a:rPr lang="fr-FR" dirty="0" err="1" smtClean="0"/>
              <a:t>Heimat</a:t>
            </a:r>
            <a:r>
              <a:rPr lang="fr-FR" dirty="0" smtClean="0"/>
              <a:t> »</a:t>
            </a:r>
            <a:endParaRPr lang="fr-FR" dirty="0"/>
          </a:p>
        </p:txBody>
      </p:sp>
      <p:sp>
        <p:nvSpPr>
          <p:cNvPr id="6" name="Rectangle 5"/>
          <p:cNvSpPr/>
          <p:nvPr/>
        </p:nvSpPr>
        <p:spPr>
          <a:xfrm>
            <a:off x="3779912" y="4293096"/>
            <a:ext cx="4968552" cy="1200329"/>
          </a:xfrm>
          <a:prstGeom prst="rect">
            <a:avLst/>
          </a:prstGeom>
        </p:spPr>
        <p:txBody>
          <a:bodyPr wrap="square">
            <a:spAutoFit/>
          </a:bodyPr>
          <a:lstStyle/>
          <a:p>
            <a:r>
              <a:rPr lang="fr-FR" dirty="0" smtClean="0"/>
              <a:t>Il est impossible de sentir un lien fort envers un lieu qui fut à travers l’histoire marqué par des persécutions, des pogroms, des disparitions et des assassinats.</a:t>
            </a:r>
            <a:endParaRPr lang="fr-FR" dirty="0"/>
          </a:p>
        </p:txBody>
      </p:sp>
      <p:sp>
        <p:nvSpPr>
          <p:cNvPr id="7" name="Slide Number Placeholder 6"/>
          <p:cNvSpPr>
            <a:spLocks noGrp="1"/>
          </p:cNvSpPr>
          <p:nvPr>
            <p:ph type="sldNum" sz="quarter" idx="12"/>
          </p:nvPr>
        </p:nvSpPr>
        <p:spPr/>
        <p:txBody>
          <a:bodyPr/>
          <a:lstStyle/>
          <a:p>
            <a:fld id="{91E81F21-D3B5-43E7-AB8D-2E958B36A678}" type="slidenum">
              <a:rPr lang="fr-FR" smtClean="0"/>
              <a:pPr/>
              <a:t>46</a:t>
            </a:fld>
            <a:endParaRPr lang="fr-F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64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07504" y="116632"/>
            <a:ext cx="2808312" cy="2385556"/>
            <a:chOff x="5652120" y="1772816"/>
            <a:chExt cx="2808312" cy="2385556"/>
          </a:xfrm>
        </p:grpSpPr>
        <p:sp>
          <p:nvSpPr>
            <p:cNvPr id="3" name="TextBox 2"/>
            <p:cNvSpPr txBox="1"/>
            <p:nvPr/>
          </p:nvSpPr>
          <p:spPr>
            <a:xfrm>
              <a:off x="5652120" y="3789040"/>
              <a:ext cx="2808312" cy="369332"/>
            </a:xfrm>
            <a:prstGeom prst="rect">
              <a:avLst/>
            </a:prstGeom>
            <a:noFill/>
          </p:spPr>
          <p:txBody>
            <a:bodyPr wrap="square" rtlCol="0">
              <a:spAutoFit/>
            </a:bodyPr>
            <a:lstStyle/>
            <a:p>
              <a:r>
                <a:rPr lang="fr-FR" dirty="0" smtClean="0"/>
                <a:t>Joseph Roth (1894–1939)</a:t>
              </a:r>
              <a:endParaRPr lang="fr-FR" dirty="0"/>
            </a:p>
          </p:txBody>
        </p:sp>
        <p:pic>
          <p:nvPicPr>
            <p:cNvPr id="4" name="Picture 4"/>
            <p:cNvPicPr>
              <a:picLocks noChangeAspect="1" noChangeArrowheads="1"/>
            </p:cNvPicPr>
            <p:nvPr/>
          </p:nvPicPr>
          <p:blipFill>
            <a:blip r:embed="rId2" cstate="print"/>
            <a:srcRect/>
            <a:stretch>
              <a:fillRect/>
            </a:stretch>
          </p:blipFill>
          <p:spPr bwMode="auto">
            <a:xfrm>
              <a:off x="6012160" y="1772816"/>
              <a:ext cx="1905000" cy="1943100"/>
            </a:xfrm>
            <a:prstGeom prst="rect">
              <a:avLst/>
            </a:prstGeom>
            <a:noFill/>
            <a:ln w="9525">
              <a:noFill/>
              <a:miter lim="800000"/>
              <a:headEnd/>
              <a:tailEnd/>
            </a:ln>
          </p:spPr>
        </p:pic>
      </p:grpSp>
      <p:sp>
        <p:nvSpPr>
          <p:cNvPr id="5" name="TextBox 4"/>
          <p:cNvSpPr txBox="1"/>
          <p:nvPr/>
        </p:nvSpPr>
        <p:spPr>
          <a:xfrm>
            <a:off x="2627784" y="116632"/>
            <a:ext cx="6516216" cy="2862322"/>
          </a:xfrm>
          <a:prstGeom prst="rect">
            <a:avLst/>
          </a:prstGeom>
          <a:noFill/>
        </p:spPr>
        <p:txBody>
          <a:bodyPr wrap="square" rtlCol="0">
            <a:spAutoFit/>
          </a:bodyPr>
          <a:lstStyle/>
          <a:p>
            <a:r>
              <a:rPr lang="de-AT" dirty="0" smtClean="0"/>
              <a:t>« Les Juifs de l’Est n’ont de patrie nulle part, mais des tombes dans tous les cimetières »</a:t>
            </a:r>
            <a:r>
              <a:rPr lang="fr-FR" dirty="0" smtClean="0"/>
              <a:t> Roth, </a:t>
            </a:r>
            <a:r>
              <a:rPr lang="fr-FR" i="1" dirty="0" smtClean="0"/>
              <a:t>Juifs en errance</a:t>
            </a:r>
            <a:r>
              <a:rPr lang="fr-FR" dirty="0" smtClean="0"/>
              <a:t>, 1927.</a:t>
            </a:r>
            <a:br>
              <a:rPr lang="fr-FR" dirty="0" smtClean="0"/>
            </a:br>
            <a:r>
              <a:rPr lang="de-AT" dirty="0" smtClean="0"/>
              <a:t> « En réalité, les nations et les patries ne veulent ni plus ni moins que ceci : des sacrifices pour des intérêts matériels. (…) [D]ans le malheur millénaire vécu par les Juifs ils n’ont eu qu’une seule </a:t>
            </a:r>
            <a:r>
              <a:rPr lang="de-AT" b="1" dirty="0" smtClean="0"/>
              <a:t>consolation</a:t>
            </a:r>
            <a:r>
              <a:rPr lang="de-AT" dirty="0" smtClean="0"/>
              <a:t> : ils ne possédaient pas de patrie de ce genre. S’il existe un jour une historiographie équitable, on considérera comme un grand mérite de la part des Juifs d’</a:t>
            </a:r>
            <a:r>
              <a:rPr lang="de-AT" b="1" dirty="0" smtClean="0"/>
              <a:t>avoir su conserver la raison, parce qu’ils ne possédaient pas de ‘patrie’ en un temps où le monde entier s’abandonnait à la folie patriotique.</a:t>
            </a:r>
            <a:r>
              <a:rPr lang="de-AT" dirty="0" smtClean="0"/>
              <a:t> » </a:t>
            </a:r>
            <a:r>
              <a:rPr lang="en-US" dirty="0" smtClean="0"/>
              <a:t>Ibid., 22.</a:t>
            </a:r>
            <a:endParaRPr lang="fr-FR" dirty="0" smtClean="0"/>
          </a:p>
        </p:txBody>
      </p:sp>
      <p:sp>
        <p:nvSpPr>
          <p:cNvPr id="6" name="TextBox 5"/>
          <p:cNvSpPr txBox="1"/>
          <p:nvPr/>
        </p:nvSpPr>
        <p:spPr>
          <a:xfrm>
            <a:off x="179512" y="3429000"/>
            <a:ext cx="5688632" cy="2585323"/>
          </a:xfrm>
          <a:prstGeom prst="rect">
            <a:avLst/>
          </a:prstGeom>
          <a:noFill/>
        </p:spPr>
        <p:txBody>
          <a:bodyPr wrap="square" rtlCol="0">
            <a:spAutoFit/>
          </a:bodyPr>
          <a:lstStyle/>
          <a:p>
            <a:r>
              <a:rPr lang="de-DE" dirty="0" smtClean="0"/>
              <a:t>Dans une lettre à Martin Buber (1878–1965), au sujet de sa conception de la judaîté, Zweig réclame : </a:t>
            </a:r>
            <a:r>
              <a:rPr lang="de-AT" dirty="0" smtClean="0"/>
              <a:t>« Liberté absolue de </a:t>
            </a:r>
            <a:r>
              <a:rPr lang="de-AT" b="1" dirty="0" smtClean="0"/>
              <a:t>choisir parmi les nations</a:t>
            </a:r>
            <a:r>
              <a:rPr lang="de-AT" dirty="0" smtClean="0"/>
              <a:t>, de se considérer partout comme un hôte actif, un participant et un médiateur, sentiment supranational d'être affranchi de la folie d'un monde fanatique et du nationalisme. </a:t>
            </a:r>
          </a:p>
          <a:p>
            <a:r>
              <a:rPr lang="de-AT" dirty="0" smtClean="0"/>
              <a:t>(..) [J]e vois dans l'idée que le judaïsme devrait se matérialiser sous la forme d’une nation un </a:t>
            </a:r>
            <a:r>
              <a:rPr lang="de-AT" b="1" dirty="0" smtClean="0"/>
              <a:t>recul</a:t>
            </a:r>
            <a:r>
              <a:rPr lang="de-AT" dirty="0" smtClean="0"/>
              <a:t> et un renoncement à sa mission la plus haute. »</a:t>
            </a:r>
            <a:endParaRPr lang="fr-FR" dirty="0"/>
          </a:p>
        </p:txBody>
      </p:sp>
      <p:grpSp>
        <p:nvGrpSpPr>
          <p:cNvPr id="9" name="Group 8"/>
          <p:cNvGrpSpPr/>
          <p:nvPr/>
        </p:nvGrpSpPr>
        <p:grpSpPr>
          <a:xfrm>
            <a:off x="5940152" y="3212976"/>
            <a:ext cx="2836843" cy="3645024"/>
            <a:chOff x="5940152" y="3212976"/>
            <a:chExt cx="2836843" cy="3645024"/>
          </a:xfrm>
        </p:grpSpPr>
        <p:pic>
          <p:nvPicPr>
            <p:cNvPr id="25602" name="Picture 2" descr="Résultat de recherche d'images pour &quot;stefan zweig&quot;"/>
            <p:cNvPicPr>
              <a:picLocks noChangeAspect="1" noChangeArrowheads="1"/>
            </p:cNvPicPr>
            <p:nvPr/>
          </p:nvPicPr>
          <p:blipFill>
            <a:blip r:embed="rId3" cstate="print"/>
            <a:srcRect/>
            <a:stretch>
              <a:fillRect/>
            </a:stretch>
          </p:blipFill>
          <p:spPr bwMode="auto">
            <a:xfrm>
              <a:off x="5940152" y="3212976"/>
              <a:ext cx="2836843" cy="3038575"/>
            </a:xfrm>
            <a:prstGeom prst="rect">
              <a:avLst/>
            </a:prstGeom>
            <a:noFill/>
          </p:spPr>
        </p:pic>
        <p:sp>
          <p:nvSpPr>
            <p:cNvPr id="8" name="TextBox 7"/>
            <p:cNvSpPr txBox="1"/>
            <p:nvPr/>
          </p:nvSpPr>
          <p:spPr>
            <a:xfrm>
              <a:off x="6660232" y="6211669"/>
              <a:ext cx="1426031" cy="646331"/>
            </a:xfrm>
            <a:prstGeom prst="rect">
              <a:avLst/>
            </a:prstGeom>
            <a:noFill/>
          </p:spPr>
          <p:txBody>
            <a:bodyPr wrap="none" rtlCol="0">
              <a:spAutoFit/>
            </a:bodyPr>
            <a:lstStyle/>
            <a:p>
              <a:pPr algn="ctr"/>
              <a:r>
                <a:rPr lang="fr-FR" dirty="0" smtClean="0"/>
                <a:t>Stefan Zweig </a:t>
              </a:r>
            </a:p>
            <a:p>
              <a:pPr algn="ctr"/>
              <a:r>
                <a:rPr lang="fr-FR" dirty="0" smtClean="0"/>
                <a:t>(1881-1942)</a:t>
              </a:r>
              <a:endParaRPr lang="fr-FR" dirty="0"/>
            </a:p>
          </p:txBody>
        </p:sp>
      </p:grpSp>
      <p:sp>
        <p:nvSpPr>
          <p:cNvPr id="10" name="Slide Number Placeholder 9"/>
          <p:cNvSpPr>
            <a:spLocks noGrp="1"/>
          </p:cNvSpPr>
          <p:nvPr>
            <p:ph type="sldNum" sz="quarter" idx="12"/>
          </p:nvPr>
        </p:nvSpPr>
        <p:spPr/>
        <p:txBody>
          <a:bodyPr/>
          <a:lstStyle/>
          <a:p>
            <a:fld id="{91E81F21-D3B5-43E7-AB8D-2E958B36A678}" type="slidenum">
              <a:rPr lang="fr-FR" smtClean="0"/>
              <a:pPr/>
              <a:t>47</a:t>
            </a:fld>
            <a:endParaRPr lang="fr-F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6" grpId="0"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79512" y="188640"/>
            <a:ext cx="5472608" cy="1200329"/>
          </a:xfrm>
          <a:prstGeom prst="rect">
            <a:avLst/>
          </a:prstGeom>
        </p:spPr>
        <p:txBody>
          <a:bodyPr wrap="square">
            <a:spAutoFit/>
          </a:bodyPr>
          <a:lstStyle/>
          <a:p>
            <a:r>
              <a:rPr lang="de-DE" dirty="0" smtClean="0"/>
              <a:t>Les Juifs, de par leur histoire, seraient-ils plus adaptés à jongler entre les différentes formes de capital, telles que définies par Pierre Bourdieu (capital éonomique, culturel ou social). </a:t>
            </a:r>
            <a:endParaRPr lang="fr-FR" dirty="0"/>
          </a:p>
        </p:txBody>
      </p:sp>
      <p:sp>
        <p:nvSpPr>
          <p:cNvPr id="4" name="Rectangle 3"/>
          <p:cNvSpPr/>
          <p:nvPr/>
        </p:nvSpPr>
        <p:spPr>
          <a:xfrm>
            <a:off x="2555776" y="1340768"/>
            <a:ext cx="3744416" cy="646331"/>
          </a:xfrm>
          <a:prstGeom prst="rect">
            <a:avLst/>
          </a:prstGeom>
        </p:spPr>
        <p:txBody>
          <a:bodyPr wrap="square">
            <a:spAutoFit/>
          </a:bodyPr>
          <a:lstStyle/>
          <a:p>
            <a:pPr algn="r"/>
            <a:r>
              <a:rPr lang="fr-FR" dirty="0" err="1" smtClean="0"/>
              <a:t>Ludwik</a:t>
            </a:r>
            <a:r>
              <a:rPr lang="fr-FR" dirty="0" smtClean="0"/>
              <a:t> </a:t>
            </a:r>
            <a:r>
              <a:rPr lang="fr-FR" dirty="0" err="1" smtClean="0"/>
              <a:t>Lejzer</a:t>
            </a:r>
            <a:r>
              <a:rPr lang="fr-FR" dirty="0" smtClean="0"/>
              <a:t> </a:t>
            </a:r>
            <a:r>
              <a:rPr lang="fr-FR" b="1" dirty="0" smtClean="0"/>
              <a:t>Zamenhof</a:t>
            </a:r>
            <a:r>
              <a:rPr lang="fr-FR" dirty="0" smtClean="0"/>
              <a:t> (1859-1917), L’espéranto comme projet « juif » ?</a:t>
            </a:r>
            <a:endParaRPr lang="fr-FR" dirty="0"/>
          </a:p>
        </p:txBody>
      </p:sp>
      <p:pic>
        <p:nvPicPr>
          <p:cNvPr id="24579" name="Picture 3" descr="Résultat de recherche d'images pour &quot;zamenhof esperanto&quot;"/>
          <p:cNvPicPr>
            <a:picLocks noChangeAspect="1" noChangeArrowheads="1"/>
          </p:cNvPicPr>
          <p:nvPr/>
        </p:nvPicPr>
        <p:blipFill>
          <a:blip r:embed="rId2" cstate="print"/>
          <a:srcRect/>
          <a:stretch>
            <a:fillRect/>
          </a:stretch>
        </p:blipFill>
        <p:spPr bwMode="auto">
          <a:xfrm>
            <a:off x="6516216" y="188640"/>
            <a:ext cx="1959004" cy="2711996"/>
          </a:xfrm>
          <a:prstGeom prst="rect">
            <a:avLst/>
          </a:prstGeom>
          <a:noFill/>
        </p:spPr>
      </p:pic>
      <p:sp>
        <p:nvSpPr>
          <p:cNvPr id="6" name="Slide Number Placeholder 5"/>
          <p:cNvSpPr>
            <a:spLocks noGrp="1"/>
          </p:cNvSpPr>
          <p:nvPr>
            <p:ph type="sldNum" sz="quarter" idx="12"/>
          </p:nvPr>
        </p:nvSpPr>
        <p:spPr/>
        <p:txBody>
          <a:bodyPr/>
          <a:lstStyle/>
          <a:p>
            <a:fld id="{91E81F21-D3B5-43E7-AB8D-2E958B36A678}" type="slidenum">
              <a:rPr lang="fr-FR" smtClean="0"/>
              <a:pPr/>
              <a:t>48</a:t>
            </a:fld>
            <a:endParaRPr lang="fr-FR"/>
          </a:p>
        </p:txBody>
      </p:sp>
      <p:pic>
        <p:nvPicPr>
          <p:cNvPr id="6145" name="Picture 1"/>
          <p:cNvPicPr>
            <a:picLocks noChangeAspect="1" noChangeArrowheads="1"/>
          </p:cNvPicPr>
          <p:nvPr/>
        </p:nvPicPr>
        <p:blipFill>
          <a:blip r:embed="rId3" cstate="print"/>
          <a:srcRect/>
          <a:stretch>
            <a:fillRect/>
          </a:stretch>
        </p:blipFill>
        <p:spPr bwMode="auto">
          <a:xfrm>
            <a:off x="323529" y="2636912"/>
            <a:ext cx="8598522" cy="3825441"/>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57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1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1520" y="260648"/>
            <a:ext cx="5688632" cy="369332"/>
          </a:xfrm>
          <a:prstGeom prst="rect">
            <a:avLst/>
          </a:prstGeom>
        </p:spPr>
        <p:txBody>
          <a:bodyPr wrap="square">
            <a:spAutoFit/>
          </a:bodyPr>
          <a:lstStyle/>
          <a:p>
            <a:r>
              <a:rPr lang="fr-FR" dirty="0" smtClean="0">
                <a:sym typeface="Wingdings"/>
              </a:rPr>
              <a:t> L’éducation et le savoir comme valeurs cardinales</a:t>
            </a:r>
            <a:endParaRPr lang="fr-FR" dirty="0"/>
          </a:p>
        </p:txBody>
      </p:sp>
      <p:grpSp>
        <p:nvGrpSpPr>
          <p:cNvPr id="6" name="Group 5"/>
          <p:cNvGrpSpPr/>
          <p:nvPr/>
        </p:nvGrpSpPr>
        <p:grpSpPr>
          <a:xfrm>
            <a:off x="251520" y="836712"/>
            <a:ext cx="1493912" cy="2806571"/>
            <a:chOff x="539552" y="836712"/>
            <a:chExt cx="1493912" cy="2806571"/>
          </a:xfrm>
        </p:grpSpPr>
        <p:sp>
          <p:nvSpPr>
            <p:cNvPr id="3" name="Rectangle 2"/>
            <p:cNvSpPr/>
            <p:nvPr/>
          </p:nvSpPr>
          <p:spPr>
            <a:xfrm>
              <a:off x="539552" y="2996952"/>
              <a:ext cx="1493912" cy="646331"/>
            </a:xfrm>
            <a:prstGeom prst="rect">
              <a:avLst/>
            </a:prstGeom>
          </p:spPr>
          <p:txBody>
            <a:bodyPr wrap="square">
              <a:spAutoFit/>
            </a:bodyPr>
            <a:lstStyle/>
            <a:p>
              <a:pPr algn="ctr"/>
              <a:r>
                <a:rPr lang="fr-FR" dirty="0" smtClean="0"/>
                <a:t>Adolf </a:t>
              </a:r>
              <a:r>
                <a:rPr lang="fr-FR" dirty="0" err="1" smtClean="0"/>
                <a:t>Jellinek</a:t>
              </a:r>
              <a:endParaRPr lang="fr-FR" dirty="0" smtClean="0"/>
            </a:p>
            <a:p>
              <a:pPr algn="ctr"/>
              <a:r>
                <a:rPr lang="fr-FR" dirty="0" smtClean="0"/>
                <a:t>(1821-1893) </a:t>
              </a:r>
              <a:endParaRPr lang="fr-FR" dirty="0"/>
            </a:p>
          </p:txBody>
        </p:sp>
        <p:pic>
          <p:nvPicPr>
            <p:cNvPr id="23553" name="Picture 1"/>
            <p:cNvPicPr>
              <a:picLocks noChangeAspect="1" noChangeArrowheads="1"/>
            </p:cNvPicPr>
            <p:nvPr/>
          </p:nvPicPr>
          <p:blipFill>
            <a:blip r:embed="rId2" cstate="print"/>
            <a:srcRect/>
            <a:stretch>
              <a:fillRect/>
            </a:stretch>
          </p:blipFill>
          <p:spPr bwMode="auto">
            <a:xfrm>
              <a:off x="683568" y="836712"/>
              <a:ext cx="1296144" cy="2160240"/>
            </a:xfrm>
            <a:prstGeom prst="rect">
              <a:avLst/>
            </a:prstGeom>
            <a:noFill/>
            <a:ln w="9525">
              <a:noFill/>
              <a:miter lim="800000"/>
              <a:headEnd/>
              <a:tailEnd/>
            </a:ln>
          </p:spPr>
        </p:pic>
      </p:grpSp>
      <p:sp>
        <p:nvSpPr>
          <p:cNvPr id="5" name="Rectangle 4"/>
          <p:cNvSpPr/>
          <p:nvPr/>
        </p:nvSpPr>
        <p:spPr>
          <a:xfrm>
            <a:off x="1907704" y="908720"/>
            <a:ext cx="7236296" cy="1200329"/>
          </a:xfrm>
          <a:prstGeom prst="rect">
            <a:avLst/>
          </a:prstGeom>
        </p:spPr>
        <p:txBody>
          <a:bodyPr wrap="square">
            <a:spAutoFit/>
          </a:bodyPr>
          <a:lstStyle/>
          <a:p>
            <a:r>
              <a:rPr lang="de-AT" dirty="0" smtClean="0"/>
              <a:t>« Les Juifs sont des Allemands en Autriche, en Bohême, en Hongrie, en Galicie, en Moravie, en Silésie. Dans les provinces où les nationalités sont mélangées ils représentent la langue, la culture, la Bildung et la science allemandes. »</a:t>
            </a:r>
            <a:r>
              <a:rPr lang="fr-FR" dirty="0" smtClean="0"/>
              <a:t> Cité dans Le Rider, </a:t>
            </a:r>
            <a:r>
              <a:rPr lang="fr-FR" i="1" dirty="0" smtClean="0"/>
              <a:t>Les Juifs viennois à la Belle Epoque</a:t>
            </a:r>
            <a:r>
              <a:rPr lang="fr-FR" dirty="0" smtClean="0"/>
              <a:t>, p. 15.</a:t>
            </a:r>
            <a:endParaRPr lang="fr-FR" dirty="0"/>
          </a:p>
        </p:txBody>
      </p:sp>
      <p:pic>
        <p:nvPicPr>
          <p:cNvPr id="23555" name="Picture 3" descr="Résultat de recherche d'images pour &quot;Götz aly warum die juden&quot;"/>
          <p:cNvPicPr>
            <a:picLocks noChangeAspect="1" noChangeArrowheads="1"/>
          </p:cNvPicPr>
          <p:nvPr/>
        </p:nvPicPr>
        <p:blipFill>
          <a:blip r:embed="rId3" cstate="print"/>
          <a:srcRect/>
          <a:stretch>
            <a:fillRect/>
          </a:stretch>
        </p:blipFill>
        <p:spPr bwMode="auto">
          <a:xfrm>
            <a:off x="2195736" y="2276872"/>
            <a:ext cx="2869934" cy="4392936"/>
          </a:xfrm>
          <a:prstGeom prst="rect">
            <a:avLst/>
          </a:prstGeom>
          <a:noFill/>
        </p:spPr>
      </p:pic>
      <p:sp>
        <p:nvSpPr>
          <p:cNvPr id="8" name="TextBox 7"/>
          <p:cNvSpPr txBox="1"/>
          <p:nvPr/>
        </p:nvSpPr>
        <p:spPr>
          <a:xfrm>
            <a:off x="5220072" y="2276872"/>
            <a:ext cx="2572307" cy="369332"/>
          </a:xfrm>
          <a:prstGeom prst="rect">
            <a:avLst/>
          </a:prstGeom>
          <a:noFill/>
        </p:spPr>
        <p:txBody>
          <a:bodyPr wrap="none" rtlCol="0">
            <a:spAutoFit/>
          </a:bodyPr>
          <a:lstStyle/>
          <a:p>
            <a:r>
              <a:rPr lang="fr-FR" dirty="0" smtClean="0"/>
              <a:t>Dans le moindre </a:t>
            </a:r>
            <a:r>
              <a:rPr lang="fr-FR" dirty="0" err="1" smtClean="0"/>
              <a:t>Schtetl</a:t>
            </a:r>
            <a:r>
              <a:rPr lang="fr-FR" dirty="0" smtClean="0"/>
              <a:t>…</a:t>
            </a:r>
            <a:endParaRPr lang="fr-FR" dirty="0"/>
          </a:p>
        </p:txBody>
      </p:sp>
      <p:sp>
        <p:nvSpPr>
          <p:cNvPr id="9" name="TextBox 8"/>
          <p:cNvSpPr txBox="1"/>
          <p:nvPr/>
        </p:nvSpPr>
        <p:spPr>
          <a:xfrm>
            <a:off x="5220072" y="2852936"/>
            <a:ext cx="3816424" cy="1754326"/>
          </a:xfrm>
          <a:prstGeom prst="rect">
            <a:avLst/>
          </a:prstGeom>
          <a:noFill/>
        </p:spPr>
        <p:txBody>
          <a:bodyPr wrap="square" rtlCol="0">
            <a:spAutoFit/>
          </a:bodyPr>
          <a:lstStyle/>
          <a:p>
            <a:r>
              <a:rPr lang="fr-FR" dirty="0" smtClean="0"/>
              <a:t>Entre 1886 et 1901, en Prusse, la part des Juifs qui dépassent le niveau du certificat d’étude passe </a:t>
            </a:r>
            <a:r>
              <a:rPr lang="fr-FR" b="1" dirty="0" smtClean="0"/>
              <a:t>de 46,5 à 56,3 %</a:t>
            </a:r>
            <a:r>
              <a:rPr lang="fr-FR" dirty="0" smtClean="0"/>
              <a:t> pendant que chez les enfants qui se reconnaissent chrétiens, ce taux passe péniblement de </a:t>
            </a:r>
            <a:r>
              <a:rPr lang="fr-FR" b="1" dirty="0" smtClean="0"/>
              <a:t>6,3 à 7,3%.</a:t>
            </a:r>
            <a:endParaRPr lang="fr-FR" b="1" dirty="0"/>
          </a:p>
        </p:txBody>
      </p:sp>
      <p:sp>
        <p:nvSpPr>
          <p:cNvPr id="10" name="TextBox 9"/>
          <p:cNvSpPr txBox="1"/>
          <p:nvPr/>
        </p:nvSpPr>
        <p:spPr>
          <a:xfrm>
            <a:off x="5292080" y="4831992"/>
            <a:ext cx="3635896" cy="1200329"/>
          </a:xfrm>
          <a:prstGeom prst="rect">
            <a:avLst/>
          </a:prstGeom>
          <a:noFill/>
        </p:spPr>
        <p:txBody>
          <a:bodyPr wrap="square" rtlCol="0">
            <a:spAutoFit/>
          </a:bodyPr>
          <a:lstStyle/>
          <a:p>
            <a:r>
              <a:rPr lang="de-DE" dirty="0" smtClean="0"/>
              <a:t>=&gt; Quota de places réservées aux non-Juifs à l‘université (en 1887 à Odessa puis en 1920 à Budapest)</a:t>
            </a:r>
            <a:br>
              <a:rPr lang="de-DE" dirty="0" smtClean="0"/>
            </a:br>
            <a:endParaRPr lang="fr-FR" dirty="0"/>
          </a:p>
        </p:txBody>
      </p:sp>
      <p:sp>
        <p:nvSpPr>
          <p:cNvPr id="11" name="Slide Number Placeholder 10"/>
          <p:cNvSpPr>
            <a:spLocks noGrp="1"/>
          </p:cNvSpPr>
          <p:nvPr>
            <p:ph type="sldNum" sz="quarter" idx="12"/>
          </p:nvPr>
        </p:nvSpPr>
        <p:spPr/>
        <p:txBody>
          <a:bodyPr/>
          <a:lstStyle/>
          <a:p>
            <a:fld id="{91E81F21-D3B5-43E7-AB8D-2E958B36A678}" type="slidenum">
              <a:rPr lang="fr-FR" smtClean="0"/>
              <a:pPr/>
              <a:t>49</a:t>
            </a:fld>
            <a:endParaRPr lang="fr-F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355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9" grpId="0"/>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483768" y="476672"/>
            <a:ext cx="5040560" cy="923330"/>
          </a:xfrm>
          <a:prstGeom prst="rect">
            <a:avLst/>
          </a:prstGeom>
        </p:spPr>
        <p:txBody>
          <a:bodyPr wrap="square">
            <a:spAutoFit/>
          </a:bodyPr>
          <a:lstStyle/>
          <a:p>
            <a:r>
              <a:rPr lang="de-DE" dirty="0" smtClean="0"/>
              <a:t>Baruch Spinoza (1632–1677) </a:t>
            </a:r>
          </a:p>
          <a:p>
            <a:r>
              <a:rPr lang="de-DE" dirty="0" smtClean="0"/>
              <a:t>1656 herem (exclusion de la communauté juive)</a:t>
            </a:r>
            <a:r>
              <a:rPr lang="fr-FR" dirty="0" smtClean="0"/>
              <a:t/>
            </a:r>
            <a:br>
              <a:rPr lang="fr-FR" dirty="0" smtClean="0"/>
            </a:br>
            <a:endParaRPr lang="fr-FR" dirty="0"/>
          </a:p>
        </p:txBody>
      </p:sp>
      <p:sp>
        <p:nvSpPr>
          <p:cNvPr id="52227" name="AutoShape 3" descr="Résultat de recherche d'images pour &quot;Baruch Spinoza (1632–1677)&quo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pic>
        <p:nvPicPr>
          <p:cNvPr id="52229" name="Picture 5" descr="Résultat de recherche d'images pour &quot;Baruch Spinoza (1632–1677)&quot;"/>
          <p:cNvPicPr>
            <a:picLocks noChangeAspect="1" noChangeArrowheads="1"/>
          </p:cNvPicPr>
          <p:nvPr/>
        </p:nvPicPr>
        <p:blipFill>
          <a:blip r:embed="rId2" cstate="print"/>
          <a:srcRect l="17182" r="17528" b="26173"/>
          <a:stretch>
            <a:fillRect/>
          </a:stretch>
        </p:blipFill>
        <p:spPr bwMode="auto">
          <a:xfrm>
            <a:off x="395536" y="908720"/>
            <a:ext cx="1800200" cy="2368684"/>
          </a:xfrm>
          <a:prstGeom prst="rect">
            <a:avLst/>
          </a:prstGeom>
          <a:noFill/>
        </p:spPr>
      </p:pic>
      <p:sp>
        <p:nvSpPr>
          <p:cNvPr id="8" name="Rectangle 7"/>
          <p:cNvSpPr/>
          <p:nvPr/>
        </p:nvSpPr>
        <p:spPr>
          <a:xfrm>
            <a:off x="2375248" y="1556792"/>
            <a:ext cx="6157192" cy="1200329"/>
          </a:xfrm>
          <a:prstGeom prst="rect">
            <a:avLst/>
          </a:prstGeom>
        </p:spPr>
        <p:txBody>
          <a:bodyPr wrap="square">
            <a:spAutoFit/>
          </a:bodyPr>
          <a:lstStyle/>
          <a:p>
            <a:pPr>
              <a:buFont typeface="Wingdings"/>
              <a:buChar char="F"/>
            </a:pPr>
            <a:r>
              <a:rPr lang="fr-FR" dirty="0" smtClean="0"/>
              <a:t>Levinas : avec Spinoza il s‘agit de « la fin des mythologies, des violences qu’elles exercent sur la raison et qu’elles perpétuent dans les mœurs. » Il montre que « le rationalisme ne menace pas la foi juive. »</a:t>
            </a:r>
          </a:p>
        </p:txBody>
      </p:sp>
      <p:sp>
        <p:nvSpPr>
          <p:cNvPr id="9" name="TextBox 8"/>
          <p:cNvSpPr txBox="1"/>
          <p:nvPr/>
        </p:nvSpPr>
        <p:spPr>
          <a:xfrm>
            <a:off x="323528" y="3573016"/>
            <a:ext cx="4747838" cy="646331"/>
          </a:xfrm>
          <a:prstGeom prst="rect">
            <a:avLst/>
          </a:prstGeom>
          <a:noFill/>
        </p:spPr>
        <p:txBody>
          <a:bodyPr wrap="none" rtlCol="0">
            <a:spAutoFit/>
          </a:bodyPr>
          <a:lstStyle/>
          <a:p>
            <a:r>
              <a:rPr lang="fr-FR" dirty="0" smtClean="0"/>
              <a:t>Voltaire (1694-1778), le pouvoir de la raison.</a:t>
            </a:r>
          </a:p>
          <a:p>
            <a:r>
              <a:rPr lang="fr-FR" dirty="0" smtClean="0"/>
              <a:t>Ne pas confondre antijudaïsme et antisémitisme.</a:t>
            </a:r>
            <a:endParaRPr lang="fr-FR" dirty="0"/>
          </a:p>
        </p:txBody>
      </p:sp>
      <p:pic>
        <p:nvPicPr>
          <p:cNvPr id="52231" name="Picture 7" descr="Résultat de recherche d'images pour &quot;voltaire&quot;"/>
          <p:cNvPicPr>
            <a:picLocks noChangeAspect="1" noChangeArrowheads="1"/>
          </p:cNvPicPr>
          <p:nvPr/>
        </p:nvPicPr>
        <p:blipFill>
          <a:blip r:embed="rId3" cstate="print"/>
          <a:srcRect/>
          <a:stretch>
            <a:fillRect/>
          </a:stretch>
        </p:blipFill>
        <p:spPr bwMode="auto">
          <a:xfrm>
            <a:off x="6300192" y="3573016"/>
            <a:ext cx="1759782" cy="2132856"/>
          </a:xfrm>
          <a:prstGeom prst="rect">
            <a:avLst/>
          </a:prstGeom>
          <a:noFill/>
        </p:spPr>
      </p:pic>
      <p:sp>
        <p:nvSpPr>
          <p:cNvPr id="10" name="TextBox 9"/>
          <p:cNvSpPr txBox="1"/>
          <p:nvPr/>
        </p:nvSpPr>
        <p:spPr>
          <a:xfrm>
            <a:off x="323529" y="4581128"/>
            <a:ext cx="5976664" cy="1477328"/>
          </a:xfrm>
          <a:prstGeom prst="rect">
            <a:avLst/>
          </a:prstGeom>
          <a:noFill/>
        </p:spPr>
        <p:txBody>
          <a:bodyPr wrap="square" rtlCol="0">
            <a:spAutoFit/>
          </a:bodyPr>
          <a:lstStyle/>
          <a:p>
            <a:r>
              <a:rPr lang="fr-FR" dirty="0" smtClean="0"/>
              <a:t>Voltaire « en veut aux Juifs de la Bible d’avoir engendré le christianisme avec toutes ses conséquences </a:t>
            </a:r>
            <a:r>
              <a:rPr lang="fr-FR" dirty="0" smtClean="0"/>
              <a:t>funestes : </a:t>
            </a:r>
            <a:r>
              <a:rPr lang="fr-FR" dirty="0" smtClean="0"/>
              <a:t>intolérance, fanatisme, persécutions brutales ». Leonard </a:t>
            </a:r>
            <a:r>
              <a:rPr lang="fr-FR" dirty="0" err="1" smtClean="0"/>
              <a:t>Rosmarin</a:t>
            </a:r>
            <a:r>
              <a:rPr lang="fr-FR" dirty="0" smtClean="0"/>
              <a:t>, «Voltaire et les Juifs», </a:t>
            </a:r>
            <a:r>
              <a:rPr lang="fr-FR" i="1" dirty="0" smtClean="0"/>
              <a:t>Man and Nature </a:t>
            </a:r>
            <a:r>
              <a:rPr lang="fr-FR" dirty="0" smtClean="0"/>
              <a:t>11,</a:t>
            </a:r>
            <a:br>
              <a:rPr lang="fr-FR" dirty="0" smtClean="0"/>
            </a:br>
            <a:r>
              <a:rPr lang="fr-FR" dirty="0" smtClean="0"/>
              <a:t>1992, p. 151-58 </a:t>
            </a:r>
            <a:endParaRPr lang="fr-FR" dirty="0"/>
          </a:p>
        </p:txBody>
      </p:sp>
      <p:sp>
        <p:nvSpPr>
          <p:cNvPr id="11" name="Slide Number Placeholder 10"/>
          <p:cNvSpPr>
            <a:spLocks noGrp="1"/>
          </p:cNvSpPr>
          <p:nvPr>
            <p:ph type="sldNum" sz="quarter" idx="12"/>
          </p:nvPr>
        </p:nvSpPr>
        <p:spPr/>
        <p:txBody>
          <a:bodyPr/>
          <a:lstStyle/>
          <a:p>
            <a:fld id="{91E81F21-D3B5-43E7-AB8D-2E958B36A678}" type="slidenum">
              <a:rPr lang="fr-FR" smtClean="0"/>
              <a:pPr/>
              <a:t>5</a:t>
            </a:fld>
            <a:endParaRPr lang="fr-F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223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9" grpId="0"/>
      <p:bldP spid="10"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195736" y="116632"/>
            <a:ext cx="6624736" cy="4247317"/>
          </a:xfrm>
          <a:prstGeom prst="rect">
            <a:avLst/>
          </a:prstGeom>
          <a:noFill/>
        </p:spPr>
        <p:txBody>
          <a:bodyPr wrap="square" rtlCol="0">
            <a:spAutoFit/>
          </a:bodyPr>
          <a:lstStyle/>
          <a:p>
            <a:r>
              <a:rPr lang="fr-FR" dirty="0" smtClean="0"/>
              <a:t>« Le paysan russe est paysan d’abord et russe ensuite ; </a:t>
            </a:r>
            <a:r>
              <a:rPr lang="fr-FR" b="1" dirty="0" smtClean="0"/>
              <a:t>le paysan juif est juif d’abord et paysan ensuite</a:t>
            </a:r>
            <a:r>
              <a:rPr lang="fr-FR" dirty="0" smtClean="0"/>
              <a:t>. (…) On est un homme de l’esprit. On appartient à un peuple qui n’a </a:t>
            </a:r>
            <a:r>
              <a:rPr lang="fr-FR" b="1" dirty="0" smtClean="0"/>
              <a:t>plus un seul analphabète depuis deux mille ans</a:t>
            </a:r>
            <a:r>
              <a:rPr lang="fr-FR" dirty="0" smtClean="0"/>
              <a:t> (…). Pendant que, tout autour de lui, les autres paysans commencent péniblement à lire et à écrire, le juif derrière sa charrue, roule dans sa tête les problèmes de </a:t>
            </a:r>
            <a:r>
              <a:rPr lang="fr-FR" b="1" dirty="0" smtClean="0"/>
              <a:t>la théorie de la relativité</a:t>
            </a:r>
            <a:r>
              <a:rPr lang="fr-FR" dirty="0" smtClean="0"/>
              <a:t>. On n’a pas encore inventé d’instruments aratoires faits pour des cerveaux aussi complexes. (…)</a:t>
            </a:r>
          </a:p>
          <a:p>
            <a:r>
              <a:rPr lang="de-AT" dirty="0" smtClean="0"/>
              <a:t>Si donc, en Russie soviétique, on transforme les synagogues en clubs ouvriers, si l’on y interdit les écoles talmudiques parce qu’on les dit religieuses, il faudrait commencer par comprendre avec une absolue clarté ce que sont pour les Juifs de l’Est la science, la religion, la nationalité. </a:t>
            </a:r>
            <a:r>
              <a:rPr lang="de-AT" b="1" dirty="0" smtClean="0"/>
              <a:t>Chez eux, la science est la religion et la religion nationalité. </a:t>
            </a:r>
            <a:r>
              <a:rPr lang="de-AT" dirty="0" smtClean="0"/>
              <a:t>Leur clergé est constitué par leurs savants, leur prière est expression nationale. »</a:t>
            </a:r>
            <a:r>
              <a:rPr lang="fr-FR" dirty="0" smtClean="0"/>
              <a:t> </a:t>
            </a:r>
            <a:r>
              <a:rPr lang="de-AT" dirty="0" smtClean="0"/>
              <a:t>Roth, </a:t>
            </a:r>
            <a:r>
              <a:rPr lang="de-AT" i="1" dirty="0" smtClean="0"/>
              <a:t>Juifs en errance</a:t>
            </a:r>
            <a:r>
              <a:rPr lang="de-AT" dirty="0" smtClean="0"/>
              <a:t>, 92‑94.</a:t>
            </a:r>
            <a:endParaRPr lang="fr-FR" dirty="0" smtClean="0"/>
          </a:p>
        </p:txBody>
      </p:sp>
      <p:sp>
        <p:nvSpPr>
          <p:cNvPr id="4" name="TextBox 3"/>
          <p:cNvSpPr txBox="1"/>
          <p:nvPr/>
        </p:nvSpPr>
        <p:spPr>
          <a:xfrm>
            <a:off x="179512" y="2060848"/>
            <a:ext cx="1656184" cy="646331"/>
          </a:xfrm>
          <a:prstGeom prst="rect">
            <a:avLst/>
          </a:prstGeom>
          <a:noFill/>
        </p:spPr>
        <p:txBody>
          <a:bodyPr wrap="square" rtlCol="0">
            <a:spAutoFit/>
          </a:bodyPr>
          <a:lstStyle/>
          <a:p>
            <a:pPr algn="ctr"/>
            <a:r>
              <a:rPr lang="fr-FR" dirty="0" smtClean="0"/>
              <a:t>Joseph Roth </a:t>
            </a:r>
          </a:p>
          <a:p>
            <a:pPr algn="ctr"/>
            <a:r>
              <a:rPr lang="fr-FR" dirty="0" smtClean="0"/>
              <a:t>(1894–1939)</a:t>
            </a:r>
            <a:endParaRPr lang="fr-FR" dirty="0"/>
          </a:p>
        </p:txBody>
      </p:sp>
      <p:pic>
        <p:nvPicPr>
          <p:cNvPr id="5" name="Picture 4"/>
          <p:cNvPicPr>
            <a:picLocks noChangeAspect="1" noChangeArrowheads="1"/>
          </p:cNvPicPr>
          <p:nvPr/>
        </p:nvPicPr>
        <p:blipFill>
          <a:blip r:embed="rId2" cstate="print"/>
          <a:srcRect/>
          <a:stretch>
            <a:fillRect/>
          </a:stretch>
        </p:blipFill>
        <p:spPr bwMode="auto">
          <a:xfrm>
            <a:off x="74712" y="116632"/>
            <a:ext cx="1905000" cy="1943100"/>
          </a:xfrm>
          <a:prstGeom prst="rect">
            <a:avLst/>
          </a:prstGeom>
          <a:noFill/>
          <a:ln w="9525">
            <a:noFill/>
            <a:miter lim="800000"/>
            <a:headEnd/>
            <a:tailEnd/>
          </a:ln>
        </p:spPr>
      </p:pic>
      <p:grpSp>
        <p:nvGrpSpPr>
          <p:cNvPr id="10" name="Group 9"/>
          <p:cNvGrpSpPr/>
          <p:nvPr/>
        </p:nvGrpSpPr>
        <p:grpSpPr>
          <a:xfrm>
            <a:off x="251520" y="4221088"/>
            <a:ext cx="1626750" cy="2374523"/>
            <a:chOff x="251520" y="4221088"/>
            <a:chExt cx="1626750" cy="2374523"/>
          </a:xfrm>
        </p:grpSpPr>
        <p:pic>
          <p:nvPicPr>
            <p:cNvPr id="7" name="Picture 2" descr="Résultat de recherche d'images pour &quot;stefan zweig&quot;"/>
            <p:cNvPicPr>
              <a:picLocks noChangeAspect="1" noChangeArrowheads="1"/>
            </p:cNvPicPr>
            <p:nvPr/>
          </p:nvPicPr>
          <p:blipFill>
            <a:blip r:embed="rId3" cstate="print"/>
            <a:srcRect/>
            <a:stretch>
              <a:fillRect/>
            </a:stretch>
          </p:blipFill>
          <p:spPr bwMode="auto">
            <a:xfrm>
              <a:off x="251520" y="4221088"/>
              <a:ext cx="1626750" cy="1742431"/>
            </a:xfrm>
            <a:prstGeom prst="rect">
              <a:avLst/>
            </a:prstGeom>
            <a:noFill/>
          </p:spPr>
        </p:pic>
        <p:sp>
          <p:nvSpPr>
            <p:cNvPr id="8" name="TextBox 7"/>
            <p:cNvSpPr txBox="1"/>
            <p:nvPr/>
          </p:nvSpPr>
          <p:spPr>
            <a:xfrm>
              <a:off x="337657" y="5949280"/>
              <a:ext cx="1426031" cy="646331"/>
            </a:xfrm>
            <a:prstGeom prst="rect">
              <a:avLst/>
            </a:prstGeom>
            <a:noFill/>
          </p:spPr>
          <p:txBody>
            <a:bodyPr wrap="none" rtlCol="0">
              <a:spAutoFit/>
            </a:bodyPr>
            <a:lstStyle/>
            <a:p>
              <a:pPr algn="ctr"/>
              <a:r>
                <a:rPr lang="fr-FR" dirty="0" smtClean="0"/>
                <a:t>Stefan Zweig </a:t>
              </a:r>
            </a:p>
            <a:p>
              <a:pPr algn="ctr"/>
              <a:r>
                <a:rPr lang="fr-FR" dirty="0" smtClean="0"/>
                <a:t>(1881-1942)</a:t>
              </a:r>
              <a:endParaRPr lang="fr-FR" dirty="0"/>
            </a:p>
          </p:txBody>
        </p:sp>
      </p:grpSp>
      <p:sp>
        <p:nvSpPr>
          <p:cNvPr id="9" name="TextBox 8"/>
          <p:cNvSpPr txBox="1"/>
          <p:nvPr/>
        </p:nvSpPr>
        <p:spPr>
          <a:xfrm>
            <a:off x="2123728" y="4437112"/>
            <a:ext cx="6984776" cy="2308324"/>
          </a:xfrm>
          <a:prstGeom prst="rect">
            <a:avLst/>
          </a:prstGeom>
          <a:noFill/>
        </p:spPr>
        <p:txBody>
          <a:bodyPr wrap="square" rtlCol="0">
            <a:spAutoFit/>
          </a:bodyPr>
          <a:lstStyle/>
          <a:p>
            <a:r>
              <a:rPr lang="fr-FR" dirty="0" smtClean="0"/>
              <a:t>« La volonté réelle du Juif, son idéal immanent, est de s’élever spirituellement, d’atteindre à un </a:t>
            </a:r>
            <a:r>
              <a:rPr lang="fr-FR" b="1" dirty="0" smtClean="0"/>
              <a:t>niveau culturel supérieur</a:t>
            </a:r>
            <a:r>
              <a:rPr lang="fr-FR" dirty="0" smtClean="0"/>
              <a:t>.(…) [M]</a:t>
            </a:r>
            <a:r>
              <a:rPr lang="fr-FR" dirty="0" err="1" smtClean="0"/>
              <a:t>ême</a:t>
            </a:r>
            <a:r>
              <a:rPr lang="fr-FR" dirty="0" smtClean="0"/>
              <a:t> le plus misérable colporteur qui traîne sa charge par toutes les intempéries s’efforcera, au prix des plus lourds sacrifices, de faire </a:t>
            </a:r>
            <a:r>
              <a:rPr lang="fr-FR" b="1" dirty="0" smtClean="0"/>
              <a:t>étudier </a:t>
            </a:r>
            <a:r>
              <a:rPr lang="fr-FR" dirty="0" smtClean="0"/>
              <a:t>au moins un de ses fils, et l’on considère comme un titre de gloire pour toute la famille d’avoir en son sein un membre qui se distingue manifestement dans le domaine de l’esprit, un professeur, un savant, un musicien, comme si </a:t>
            </a:r>
            <a:r>
              <a:rPr lang="fr-FR" i="1" dirty="0" smtClean="0"/>
              <a:t>lui seul</a:t>
            </a:r>
            <a:r>
              <a:rPr lang="fr-FR" dirty="0" smtClean="0"/>
              <a:t> par sa réussite, les anoblissait tous. »</a:t>
            </a:r>
            <a:endParaRPr lang="fr-FR" dirty="0"/>
          </a:p>
        </p:txBody>
      </p:sp>
      <p:sp>
        <p:nvSpPr>
          <p:cNvPr id="11" name="Slide Number Placeholder 10"/>
          <p:cNvSpPr>
            <a:spLocks noGrp="1"/>
          </p:cNvSpPr>
          <p:nvPr>
            <p:ph type="sldNum" sz="quarter" idx="12"/>
          </p:nvPr>
        </p:nvSpPr>
        <p:spPr/>
        <p:txBody>
          <a:bodyPr/>
          <a:lstStyle/>
          <a:p>
            <a:fld id="{91E81F21-D3B5-43E7-AB8D-2E958B36A678}" type="slidenum">
              <a:rPr lang="fr-FR" smtClean="0"/>
              <a:pPr/>
              <a:t>50</a:t>
            </a:fld>
            <a:endParaRPr lang="fr-F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3645024"/>
            <a:ext cx="3024336" cy="646331"/>
          </a:xfrm>
          <a:prstGeom prst="rect">
            <a:avLst/>
          </a:prstGeom>
          <a:noFill/>
        </p:spPr>
        <p:txBody>
          <a:bodyPr wrap="square" rtlCol="0">
            <a:spAutoFit/>
          </a:bodyPr>
          <a:lstStyle/>
          <a:p>
            <a:pPr algn="ctr"/>
            <a:r>
              <a:rPr lang="de-DE" dirty="0" smtClean="0"/>
              <a:t>Georges Perec (1936–1982) </a:t>
            </a:r>
          </a:p>
          <a:p>
            <a:pPr algn="ctr"/>
            <a:r>
              <a:rPr lang="de-DE" dirty="0" smtClean="0"/>
              <a:t>et Robert Bober (né en 1931) </a:t>
            </a:r>
            <a:endParaRPr lang="fr-FR" dirty="0"/>
          </a:p>
        </p:txBody>
      </p:sp>
      <p:sp>
        <p:nvSpPr>
          <p:cNvPr id="4" name="Rectangle 3"/>
          <p:cNvSpPr/>
          <p:nvPr/>
        </p:nvSpPr>
        <p:spPr>
          <a:xfrm>
            <a:off x="2987824" y="44624"/>
            <a:ext cx="6156176" cy="5078313"/>
          </a:xfrm>
          <a:prstGeom prst="rect">
            <a:avLst/>
          </a:prstGeom>
        </p:spPr>
        <p:txBody>
          <a:bodyPr wrap="square">
            <a:spAutoFit/>
          </a:bodyPr>
          <a:lstStyle/>
          <a:p>
            <a:r>
              <a:rPr lang="fr-FR" dirty="0" smtClean="0"/>
              <a:t>« Ellis Island est pour moi le lieu-même de </a:t>
            </a:r>
            <a:r>
              <a:rPr lang="fr-FR" b="1" dirty="0" smtClean="0"/>
              <a:t>l’exil</a:t>
            </a:r>
            <a:r>
              <a:rPr lang="fr-FR" dirty="0" smtClean="0"/>
              <a:t>, c’est-à-dire le lieu de l’absence, le </a:t>
            </a:r>
            <a:r>
              <a:rPr lang="fr-FR" b="1" dirty="0" smtClean="0"/>
              <a:t>non-lieu</a:t>
            </a:r>
            <a:r>
              <a:rPr lang="fr-FR" dirty="0" smtClean="0"/>
              <a:t>, le nulle part.  (...) Ce qui pour moi se trouve ici, ce ne sont en rien des repères, des racines, des traces, mais le contraire, quelque chose d’informe, à la limite du dicible. Quelque chose que je peux nommer clôture ou </a:t>
            </a:r>
            <a:r>
              <a:rPr lang="fr-FR" b="1" dirty="0" smtClean="0"/>
              <a:t>scission</a:t>
            </a:r>
            <a:r>
              <a:rPr lang="fr-FR" dirty="0" smtClean="0"/>
              <a:t>, ou coupure et qui est pour moi très confusément et très intimement </a:t>
            </a:r>
            <a:r>
              <a:rPr lang="fr-FR" b="1" dirty="0" smtClean="0"/>
              <a:t>lié au fait même d’être juif</a:t>
            </a:r>
            <a:r>
              <a:rPr lang="fr-FR" dirty="0" smtClean="0"/>
              <a:t>.</a:t>
            </a:r>
          </a:p>
          <a:p>
            <a:r>
              <a:rPr lang="fr-FR" dirty="0" smtClean="0"/>
              <a:t>Je ne sais pas précisément ce que c’est qu’être juif, ce que ça me fait que d’être juif, c’est une </a:t>
            </a:r>
            <a:r>
              <a:rPr lang="fr-FR" b="1" dirty="0" smtClean="0"/>
              <a:t>évidence</a:t>
            </a:r>
            <a:r>
              <a:rPr lang="fr-FR" dirty="0" smtClean="0"/>
              <a:t> si l’on veut, mais une évidence médiocre, qui ne me rattache à rien. Ce n’est pas un signe d’appartenance, ce n’est </a:t>
            </a:r>
            <a:r>
              <a:rPr lang="fr-FR" b="1" dirty="0" smtClean="0"/>
              <a:t>pas lié à une croyance, à une religion</a:t>
            </a:r>
            <a:r>
              <a:rPr lang="fr-FR" dirty="0" smtClean="0"/>
              <a:t>, à une pratique, à un folklore, à une langue. Ce serait plutôt un silence, une </a:t>
            </a:r>
            <a:r>
              <a:rPr lang="fr-FR" b="1" dirty="0" smtClean="0"/>
              <a:t>absence</a:t>
            </a:r>
            <a:r>
              <a:rPr lang="fr-FR" dirty="0" smtClean="0"/>
              <a:t>, une question, une </a:t>
            </a:r>
            <a:r>
              <a:rPr lang="fr-FR" b="1" dirty="0" smtClean="0"/>
              <a:t>mise en question</a:t>
            </a:r>
            <a:r>
              <a:rPr lang="fr-FR" dirty="0" smtClean="0"/>
              <a:t>, un flottement, une inquiétude, une certitude inquiète derrière laquelle se profile une autre </a:t>
            </a:r>
            <a:r>
              <a:rPr lang="fr-FR" b="1" dirty="0" smtClean="0"/>
              <a:t>certitude, abstraite, </a:t>
            </a:r>
            <a:r>
              <a:rPr lang="fr-FR" dirty="0" smtClean="0"/>
              <a:t>lourde, insupportable, celle d’avoir été </a:t>
            </a:r>
            <a:r>
              <a:rPr lang="fr-FR" b="1" dirty="0" smtClean="0"/>
              <a:t>désigné comme juif</a:t>
            </a:r>
            <a:r>
              <a:rPr lang="fr-FR" dirty="0" smtClean="0"/>
              <a:t>, et parce que juif victime et de </a:t>
            </a:r>
            <a:r>
              <a:rPr lang="fr-FR" b="1" dirty="0" smtClean="0"/>
              <a:t>ne devoir la vie qu’au hasard et à l’exil</a:t>
            </a:r>
            <a:r>
              <a:rPr lang="fr-FR" dirty="0" smtClean="0"/>
              <a:t>. </a:t>
            </a:r>
          </a:p>
        </p:txBody>
      </p:sp>
      <p:sp>
        <p:nvSpPr>
          <p:cNvPr id="5" name="TextBox 4"/>
          <p:cNvSpPr txBox="1"/>
          <p:nvPr/>
        </p:nvSpPr>
        <p:spPr>
          <a:xfrm>
            <a:off x="179512" y="5120024"/>
            <a:ext cx="8784976" cy="1477328"/>
          </a:xfrm>
          <a:prstGeom prst="rect">
            <a:avLst/>
          </a:prstGeom>
          <a:noFill/>
        </p:spPr>
        <p:txBody>
          <a:bodyPr wrap="square" rtlCol="0">
            <a:spAutoFit/>
          </a:bodyPr>
          <a:lstStyle/>
          <a:p>
            <a:r>
              <a:rPr lang="fr-FR" b="1" dirty="0" smtClean="0"/>
              <a:t>J’aurais pu</a:t>
            </a:r>
            <a:r>
              <a:rPr lang="fr-FR" dirty="0" smtClean="0"/>
              <a:t> naître, comme des cousins proches ou lointains, à Haïfa, à Baltimore, à Vancouver. </a:t>
            </a:r>
            <a:r>
              <a:rPr lang="fr-FR" b="1" dirty="0" smtClean="0"/>
              <a:t>J’aurais pu </a:t>
            </a:r>
            <a:r>
              <a:rPr lang="fr-FR" dirty="0" smtClean="0"/>
              <a:t>être argentin, australien, anglais ou suédois mais dans l’éventail à peu près illimité de ces possibles, une seule  chose m’était précisément interdite, celle de naître dans </a:t>
            </a:r>
            <a:r>
              <a:rPr lang="fr-FR" b="1" dirty="0" smtClean="0"/>
              <a:t>le pays de mes ancêtres</a:t>
            </a:r>
            <a:r>
              <a:rPr lang="fr-FR" dirty="0" smtClean="0"/>
              <a:t>, à Lubartów ou à Varsovie, et d’y grandir dans la continuité d’une tradition, d’une langue, d’une communauté. »</a:t>
            </a:r>
            <a:endParaRPr lang="fr-FR" dirty="0"/>
          </a:p>
        </p:txBody>
      </p:sp>
      <p:pic>
        <p:nvPicPr>
          <p:cNvPr id="7170" name="Picture 2"/>
          <p:cNvPicPr>
            <a:picLocks noChangeAspect="1" noChangeArrowheads="1"/>
          </p:cNvPicPr>
          <p:nvPr/>
        </p:nvPicPr>
        <p:blipFill>
          <a:blip r:embed="rId2" cstate="print"/>
          <a:srcRect/>
          <a:stretch>
            <a:fillRect/>
          </a:stretch>
        </p:blipFill>
        <p:spPr bwMode="auto">
          <a:xfrm>
            <a:off x="179512" y="332657"/>
            <a:ext cx="2672329" cy="3312368"/>
          </a:xfrm>
          <a:prstGeom prst="rect">
            <a:avLst/>
          </a:prstGeom>
          <a:noFill/>
          <a:ln w="9525">
            <a:noFill/>
            <a:miter lim="800000"/>
            <a:headEnd/>
            <a:tailEnd/>
          </a:ln>
        </p:spPr>
      </p:pic>
      <p:sp>
        <p:nvSpPr>
          <p:cNvPr id="6" name="Slide Number Placeholder 5"/>
          <p:cNvSpPr>
            <a:spLocks noGrp="1"/>
          </p:cNvSpPr>
          <p:nvPr>
            <p:ph type="sldNum" sz="quarter" idx="12"/>
          </p:nvPr>
        </p:nvSpPr>
        <p:spPr/>
        <p:txBody>
          <a:bodyPr/>
          <a:lstStyle/>
          <a:p>
            <a:fld id="{91E81F21-D3B5-43E7-AB8D-2E958B36A678}" type="slidenum">
              <a:rPr lang="fr-FR" smtClean="0"/>
              <a:pPr/>
              <a:t>51</a:t>
            </a:fld>
            <a:endParaRPr lang="fr-F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95536" y="980728"/>
            <a:ext cx="8245424" cy="2585323"/>
          </a:xfrm>
          <a:prstGeom prst="rect">
            <a:avLst/>
          </a:prstGeom>
          <a:noFill/>
        </p:spPr>
        <p:txBody>
          <a:bodyPr wrap="square" rtlCol="0">
            <a:spAutoFit/>
          </a:bodyPr>
          <a:lstStyle/>
          <a:p>
            <a:pPr>
              <a:buFontTx/>
              <a:buChar char="-"/>
            </a:pPr>
            <a:r>
              <a:rPr lang="fr-FR" dirty="0" smtClean="0"/>
              <a:t>Est-ce simplement, d’être né(e) de mère juive ?</a:t>
            </a:r>
          </a:p>
          <a:p>
            <a:pPr>
              <a:buFontTx/>
              <a:buChar char="-"/>
            </a:pPr>
            <a:r>
              <a:rPr lang="fr-FR" dirty="0" smtClean="0"/>
              <a:t> Se rendre une fois par an à la synagogue pour Kippour ?</a:t>
            </a:r>
          </a:p>
          <a:p>
            <a:pPr>
              <a:buFontTx/>
              <a:buChar char="-"/>
            </a:pPr>
            <a:r>
              <a:rPr lang="fr-FR" dirty="0" smtClean="0"/>
              <a:t> Défendre le gouvernement israélien</a:t>
            </a:r>
            <a:r>
              <a:rPr lang="fr-FR" smtClean="0"/>
              <a:t>, quelles </a:t>
            </a:r>
            <a:r>
              <a:rPr lang="fr-FR" dirty="0" smtClean="0"/>
              <a:t>que soient ses décisions ?</a:t>
            </a:r>
          </a:p>
          <a:p>
            <a:pPr>
              <a:buFontTx/>
              <a:buChar char="-"/>
            </a:pPr>
            <a:r>
              <a:rPr lang="fr-FR" dirty="0" smtClean="0"/>
              <a:t> Porter atteinte à l'intégrité physique de son fils à la naissance (</a:t>
            </a:r>
            <a:r>
              <a:rPr lang="fr-FR" dirty="0" err="1" smtClean="0"/>
              <a:t>brit</a:t>
            </a:r>
            <a:r>
              <a:rPr lang="fr-FR" dirty="0" smtClean="0"/>
              <a:t> </a:t>
            </a:r>
            <a:r>
              <a:rPr lang="fr-FR" dirty="0" err="1" smtClean="0"/>
              <a:t>mila</a:t>
            </a:r>
            <a:r>
              <a:rPr lang="fr-FR" dirty="0" smtClean="0"/>
              <a:t>) ?</a:t>
            </a:r>
          </a:p>
          <a:p>
            <a:pPr>
              <a:buFontTx/>
              <a:buChar char="-"/>
            </a:pPr>
            <a:r>
              <a:rPr lang="fr-FR" dirty="0" smtClean="0"/>
              <a:t> Manger casher ?</a:t>
            </a:r>
          </a:p>
          <a:p>
            <a:pPr>
              <a:buFontTx/>
              <a:buChar char="-"/>
            </a:pPr>
            <a:r>
              <a:rPr lang="fr-FR" dirty="0" smtClean="0"/>
              <a:t> Avoir des membres de sa famille morts dans les camps nazis ?</a:t>
            </a:r>
          </a:p>
          <a:p>
            <a:pPr>
              <a:buFontTx/>
              <a:buChar char="-"/>
            </a:pPr>
            <a:r>
              <a:rPr lang="fr-FR" dirty="0" smtClean="0"/>
              <a:t> … ou plutôt insister sur l’importance de l’étude comme développement de la pensée critique au service de la raison, vivre la solidarité et considérer les migrations sous leurs aspects positifs ?  </a:t>
            </a:r>
          </a:p>
        </p:txBody>
      </p:sp>
      <p:sp>
        <p:nvSpPr>
          <p:cNvPr id="3" name="Rectangle 2"/>
          <p:cNvSpPr/>
          <p:nvPr/>
        </p:nvSpPr>
        <p:spPr>
          <a:xfrm>
            <a:off x="1" y="0"/>
            <a:ext cx="9144000" cy="707886"/>
          </a:xfrm>
          <a:prstGeom prst="rect">
            <a:avLst/>
          </a:prstGeom>
        </p:spPr>
        <p:txBody>
          <a:bodyPr wrap="square">
            <a:spAutoFit/>
          </a:bodyPr>
          <a:lstStyle/>
          <a:p>
            <a:pPr marL="342900" indent="-342900"/>
            <a:r>
              <a:rPr lang="fr-FR" sz="4000" dirty="0" smtClean="0"/>
              <a:t>Qu’est-ce que ça veut dire, être juive/juif ?</a:t>
            </a:r>
            <a:endParaRPr lang="fr-FR" sz="4000" dirty="0"/>
          </a:p>
        </p:txBody>
      </p:sp>
      <p:pic>
        <p:nvPicPr>
          <p:cNvPr id="18434" name="Picture 2" descr="Image associée"/>
          <p:cNvPicPr>
            <a:picLocks noChangeAspect="1" noChangeArrowheads="1"/>
          </p:cNvPicPr>
          <p:nvPr/>
        </p:nvPicPr>
        <p:blipFill>
          <a:blip r:embed="rId2" cstate="print"/>
          <a:srcRect l="7791" t="6925" r="9109" b="7667"/>
          <a:stretch>
            <a:fillRect/>
          </a:stretch>
        </p:blipFill>
        <p:spPr bwMode="auto">
          <a:xfrm>
            <a:off x="971600" y="3933056"/>
            <a:ext cx="4608512" cy="2664296"/>
          </a:xfrm>
          <a:prstGeom prst="rect">
            <a:avLst/>
          </a:prstGeom>
          <a:noFill/>
        </p:spPr>
      </p:pic>
      <p:pic>
        <p:nvPicPr>
          <p:cNvPr id="6" name="Picture 5"/>
          <p:cNvPicPr>
            <a:picLocks noChangeAspect="1" noChangeArrowheads="1"/>
          </p:cNvPicPr>
          <p:nvPr/>
        </p:nvPicPr>
        <p:blipFill>
          <a:blip r:embed="rId3" cstate="print"/>
          <a:srcRect/>
          <a:stretch>
            <a:fillRect/>
          </a:stretch>
        </p:blipFill>
        <p:spPr bwMode="auto">
          <a:xfrm>
            <a:off x="6727158" y="3501008"/>
            <a:ext cx="2233613" cy="3171825"/>
          </a:xfrm>
          <a:prstGeom prst="rect">
            <a:avLst/>
          </a:prstGeom>
          <a:noFill/>
          <a:ln w="9525">
            <a:noFill/>
            <a:miter lim="800000"/>
            <a:headEnd/>
            <a:tailEnd/>
          </a:ln>
        </p:spPr>
      </p:pic>
      <p:sp>
        <p:nvSpPr>
          <p:cNvPr id="7" name="Slide Number Placeholder 6"/>
          <p:cNvSpPr>
            <a:spLocks noGrp="1"/>
          </p:cNvSpPr>
          <p:nvPr>
            <p:ph type="sldNum" sz="quarter" idx="12"/>
          </p:nvPr>
        </p:nvSpPr>
        <p:spPr/>
        <p:txBody>
          <a:bodyPr/>
          <a:lstStyle/>
          <a:p>
            <a:fld id="{91E81F21-D3B5-43E7-AB8D-2E958B36A678}" type="slidenum">
              <a:rPr lang="fr-FR" smtClean="0"/>
              <a:pPr/>
              <a:t>52</a:t>
            </a:fld>
            <a:endParaRPr lang="fr-FR"/>
          </a:p>
        </p:txBody>
      </p:sp>
      <p:sp>
        <p:nvSpPr>
          <p:cNvPr id="8" name="TextBox 7"/>
          <p:cNvSpPr txBox="1"/>
          <p:nvPr/>
        </p:nvSpPr>
        <p:spPr>
          <a:xfrm>
            <a:off x="1619672" y="3563724"/>
            <a:ext cx="5063246" cy="369332"/>
          </a:xfrm>
          <a:prstGeom prst="rect">
            <a:avLst/>
          </a:prstGeom>
          <a:noFill/>
        </p:spPr>
        <p:txBody>
          <a:bodyPr wrap="none" rtlCol="0">
            <a:spAutoFit/>
          </a:bodyPr>
          <a:lstStyle/>
          <a:p>
            <a:r>
              <a:rPr lang="fr-FR" dirty="0" smtClean="0"/>
              <a:t>Ce diaporama est en ligne : </a:t>
            </a:r>
            <a:r>
              <a:rPr lang="fr-FR" dirty="0" smtClean="0">
                <a:hlinkClick r:id="rId4"/>
              </a:rPr>
              <a:t>http</a:t>
            </a:r>
            <a:r>
              <a:rPr lang="fr-FR" smtClean="0">
                <a:hlinkClick r:id="rId4"/>
              </a:rPr>
              <a:t>://bit.ly/IEW-SEGAL</a:t>
            </a:r>
            <a:r>
              <a:rPr lang="fr-FR" smtClean="0"/>
              <a:t> </a:t>
            </a:r>
            <a:endParaRPr lang="fr-F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843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1520" y="332656"/>
            <a:ext cx="8388424" cy="3693319"/>
          </a:xfrm>
          <a:prstGeom prst="rect">
            <a:avLst/>
          </a:prstGeom>
        </p:spPr>
        <p:txBody>
          <a:bodyPr wrap="square">
            <a:spAutoFit/>
          </a:bodyPr>
          <a:lstStyle/>
          <a:p>
            <a:r>
              <a:rPr lang="fr-FR" dirty="0" smtClean="0"/>
              <a:t>« Je ne demande point pourquoi Jéricho tombe au son des trompettes; ce sont de nouveaux prodiges que Dieu daigne faire en faveur du peuple dont il s’est déclaré le roi; </a:t>
            </a:r>
            <a:r>
              <a:rPr lang="fr-FR" b="1" dirty="0" smtClean="0"/>
              <a:t>cela n’est pas du ressort de l’histoire</a:t>
            </a:r>
            <a:r>
              <a:rPr lang="fr-FR" dirty="0" smtClean="0"/>
              <a:t>. Je n’examine point de quel droit Josué venait détruire des villages qui n’avaient jamais entendu parler de lui. Les juifs disaient: “Nous descendons d’Abraham; Abraham voyagea chez vous il y a quatre cent quarante années; donc votre pays nous appartient, et </a:t>
            </a:r>
            <a:r>
              <a:rPr lang="fr-FR" b="1" dirty="0" smtClean="0"/>
              <a:t>nous devons égorger</a:t>
            </a:r>
            <a:r>
              <a:rPr lang="fr-FR" dirty="0" smtClean="0"/>
              <a:t> vos mères, vos femmes et vos</a:t>
            </a:r>
            <a:br>
              <a:rPr lang="fr-FR" dirty="0" smtClean="0"/>
            </a:br>
            <a:r>
              <a:rPr lang="fr-FR" dirty="0" smtClean="0"/>
              <a:t>enfants.”</a:t>
            </a:r>
            <a:br>
              <a:rPr lang="fr-FR" dirty="0" smtClean="0"/>
            </a:br>
            <a:r>
              <a:rPr lang="fr-FR" dirty="0" smtClean="0"/>
              <a:t>Fabricius et </a:t>
            </a:r>
            <a:r>
              <a:rPr lang="fr-FR" dirty="0" err="1" smtClean="0"/>
              <a:t>Holstenius</a:t>
            </a:r>
            <a:r>
              <a:rPr lang="fr-FR" dirty="0" smtClean="0"/>
              <a:t> se sont fait l’objection suivante: Que dirait-on si un Norvégien venait en Allemagne avec quelques centaines de ses compatriotes, et disait aux Allemands: “Il y a quatre cents ans qu’un homme de notre pays, fils d’un potier, voyagea près de Vienne; ainsi l’Autriche nous appartient, et </a:t>
            </a:r>
            <a:r>
              <a:rPr lang="fr-FR" b="1" dirty="0" smtClean="0"/>
              <a:t>nous venons tout massacrer</a:t>
            </a:r>
            <a:r>
              <a:rPr lang="fr-FR" dirty="0" smtClean="0"/>
              <a:t> au nom du Seigneur ?” </a:t>
            </a:r>
            <a:r>
              <a:rPr lang="fr-FR" i="1" dirty="0" smtClean="0"/>
              <a:t>Essai sur les mœurs et l’esprit des nations </a:t>
            </a:r>
            <a:r>
              <a:rPr lang="fr-FR" dirty="0" smtClean="0"/>
              <a:t>(1756), in </a:t>
            </a:r>
            <a:r>
              <a:rPr lang="fr-FR" i="1" dirty="0" smtClean="0"/>
              <a:t>Œuvres complètes de Voltaire</a:t>
            </a:r>
            <a:r>
              <a:rPr lang="fr-FR" dirty="0" smtClean="0"/>
              <a:t>, Antoine-Augustin </a:t>
            </a:r>
            <a:r>
              <a:rPr lang="fr-FR" dirty="0" err="1" smtClean="0"/>
              <a:t>Renouard</a:t>
            </a:r>
            <a:r>
              <a:rPr lang="fr-FR" dirty="0" smtClean="0"/>
              <a:t>, 1819.</a:t>
            </a:r>
            <a:endParaRPr lang="fr-FR" dirty="0"/>
          </a:p>
        </p:txBody>
      </p:sp>
      <p:sp>
        <p:nvSpPr>
          <p:cNvPr id="3" name="Rectangle 2"/>
          <p:cNvSpPr/>
          <p:nvPr/>
        </p:nvSpPr>
        <p:spPr>
          <a:xfrm>
            <a:off x="323528" y="6021288"/>
            <a:ext cx="5832648" cy="646331"/>
          </a:xfrm>
          <a:prstGeom prst="rect">
            <a:avLst/>
          </a:prstGeom>
        </p:spPr>
        <p:txBody>
          <a:bodyPr wrap="square">
            <a:spAutoFit/>
          </a:bodyPr>
          <a:lstStyle/>
          <a:p>
            <a:r>
              <a:rPr lang="de-DE" dirty="0" smtClean="0"/>
              <a:t>Avec deux décrets de 1791 et 1792 les Juifs de France deviennt citoyens français. </a:t>
            </a:r>
            <a:endParaRPr lang="fr-FR" dirty="0"/>
          </a:p>
        </p:txBody>
      </p:sp>
      <p:pic>
        <p:nvPicPr>
          <p:cNvPr id="51201" name="Picture 1"/>
          <p:cNvPicPr>
            <a:picLocks noChangeAspect="1" noChangeArrowheads="1"/>
          </p:cNvPicPr>
          <p:nvPr/>
        </p:nvPicPr>
        <p:blipFill>
          <a:blip r:embed="rId2" cstate="print"/>
          <a:srcRect/>
          <a:stretch>
            <a:fillRect/>
          </a:stretch>
        </p:blipFill>
        <p:spPr bwMode="auto">
          <a:xfrm>
            <a:off x="6372200" y="4077072"/>
            <a:ext cx="2542489" cy="2580531"/>
          </a:xfrm>
          <a:prstGeom prst="rect">
            <a:avLst/>
          </a:prstGeom>
          <a:noFill/>
          <a:ln w="9525">
            <a:noFill/>
            <a:miter lim="800000"/>
            <a:headEnd/>
            <a:tailEnd/>
          </a:ln>
        </p:spPr>
      </p:pic>
      <p:sp>
        <p:nvSpPr>
          <p:cNvPr id="5" name="Rectangle 4"/>
          <p:cNvSpPr/>
          <p:nvPr/>
        </p:nvSpPr>
        <p:spPr>
          <a:xfrm>
            <a:off x="323528" y="4255928"/>
            <a:ext cx="5904656" cy="1477328"/>
          </a:xfrm>
          <a:prstGeom prst="rect">
            <a:avLst/>
          </a:prstGeom>
        </p:spPr>
        <p:txBody>
          <a:bodyPr wrap="square">
            <a:spAutoFit/>
          </a:bodyPr>
          <a:lstStyle/>
          <a:p>
            <a:r>
              <a:rPr lang="fr-FR" dirty="0" smtClean="0"/>
              <a:t>Le véritable ennemi est la religion : « La superstition est le plus abominable </a:t>
            </a:r>
            <a:r>
              <a:rPr lang="fr-FR" dirty="0" err="1" smtClean="0"/>
              <a:t>ﬂéau</a:t>
            </a:r>
            <a:r>
              <a:rPr lang="fr-FR" dirty="0" smtClean="0"/>
              <a:t> de la Terre; c’est elle qui, de tous les temps, a fait égorger tant de juifs et tant de chrétiens; c’est elle qui vous envoie encore au bûcher chez des peuples d’ailleurs estimables. » (lettre à Isaac Pinto) </a:t>
            </a:r>
            <a:endParaRPr lang="fr-FR" dirty="0"/>
          </a:p>
        </p:txBody>
      </p:sp>
      <p:sp>
        <p:nvSpPr>
          <p:cNvPr id="6" name="Slide Number Placeholder 5"/>
          <p:cNvSpPr>
            <a:spLocks noGrp="1"/>
          </p:cNvSpPr>
          <p:nvPr>
            <p:ph type="sldNum" sz="quarter" idx="12"/>
          </p:nvPr>
        </p:nvSpPr>
        <p:spPr/>
        <p:txBody>
          <a:bodyPr/>
          <a:lstStyle/>
          <a:p>
            <a:fld id="{91E81F21-D3B5-43E7-AB8D-2E958B36A678}" type="slidenum">
              <a:rPr lang="fr-FR" smtClean="0"/>
              <a:pPr/>
              <a:t>6</a:t>
            </a:fld>
            <a:endParaRPr lang="fr-F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120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3" grpId="0"/>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23528" y="404664"/>
            <a:ext cx="5616624" cy="923330"/>
          </a:xfrm>
          <a:prstGeom prst="rect">
            <a:avLst/>
          </a:prstGeom>
        </p:spPr>
        <p:txBody>
          <a:bodyPr wrap="square">
            <a:spAutoFit/>
          </a:bodyPr>
          <a:lstStyle/>
          <a:p>
            <a:r>
              <a:rPr lang="fr-FR" dirty="0" smtClean="0">
                <a:sym typeface="Wingdings"/>
              </a:rPr>
              <a:t> </a:t>
            </a:r>
            <a:r>
              <a:rPr lang="fr-FR" dirty="0" smtClean="0"/>
              <a:t>La </a:t>
            </a:r>
            <a:r>
              <a:rPr lang="fr-FR" dirty="0" err="1" smtClean="0"/>
              <a:t>Haskala</a:t>
            </a:r>
            <a:r>
              <a:rPr lang="fr-FR" dirty="0" smtClean="0"/>
              <a:t> et Moses Mendelssohn (1729–1786) </a:t>
            </a:r>
          </a:p>
          <a:p>
            <a:r>
              <a:rPr lang="de-DE" dirty="0" smtClean="0"/>
              <a:t>- Intégration sans renoncer à l‘identité juive</a:t>
            </a:r>
          </a:p>
          <a:p>
            <a:r>
              <a:rPr lang="de-DE" dirty="0" smtClean="0"/>
              <a:t>- ‚Haskala‘ vient de l‘hébreu „sekhel“ (raison)</a:t>
            </a:r>
            <a:endParaRPr lang="fr-FR" dirty="0"/>
          </a:p>
        </p:txBody>
      </p:sp>
      <p:pic>
        <p:nvPicPr>
          <p:cNvPr id="50178" name="Picture 2" descr="Résultat de recherche d'images pour &quot;Moses Mendelssohn&quot;"/>
          <p:cNvPicPr>
            <a:picLocks noChangeAspect="1" noChangeArrowheads="1"/>
          </p:cNvPicPr>
          <p:nvPr/>
        </p:nvPicPr>
        <p:blipFill>
          <a:blip r:embed="rId2" cstate="print"/>
          <a:srcRect b="11160"/>
          <a:stretch>
            <a:fillRect/>
          </a:stretch>
        </p:blipFill>
        <p:spPr bwMode="auto">
          <a:xfrm>
            <a:off x="5940152" y="260648"/>
            <a:ext cx="2436725" cy="2791272"/>
          </a:xfrm>
          <a:prstGeom prst="rect">
            <a:avLst/>
          </a:prstGeom>
          <a:noFill/>
        </p:spPr>
      </p:pic>
      <p:sp>
        <p:nvSpPr>
          <p:cNvPr id="6" name="Rectangle 5"/>
          <p:cNvSpPr/>
          <p:nvPr/>
        </p:nvSpPr>
        <p:spPr>
          <a:xfrm>
            <a:off x="395536" y="2854677"/>
            <a:ext cx="5184576" cy="646331"/>
          </a:xfrm>
          <a:prstGeom prst="rect">
            <a:avLst/>
          </a:prstGeom>
        </p:spPr>
        <p:txBody>
          <a:bodyPr wrap="square">
            <a:spAutoFit/>
          </a:bodyPr>
          <a:lstStyle/>
          <a:p>
            <a:r>
              <a:rPr lang="fr-FR" dirty="0" smtClean="0">
                <a:sym typeface="Wingdings"/>
              </a:rPr>
              <a:t> </a:t>
            </a:r>
            <a:r>
              <a:rPr lang="fr-FR" dirty="0" smtClean="0"/>
              <a:t>1897: le Bund (Union générale des travailleurs juifs de Lituanie, de Pologne et de Russie</a:t>
            </a:r>
            <a:r>
              <a:rPr lang="de-DE" dirty="0" smtClean="0"/>
              <a:t>)</a:t>
            </a:r>
            <a:endParaRPr lang="fr-FR" dirty="0"/>
          </a:p>
        </p:txBody>
      </p:sp>
      <p:grpSp>
        <p:nvGrpSpPr>
          <p:cNvPr id="14" name="Group 13"/>
          <p:cNvGrpSpPr/>
          <p:nvPr/>
        </p:nvGrpSpPr>
        <p:grpSpPr>
          <a:xfrm>
            <a:off x="179512" y="3501008"/>
            <a:ext cx="3832870" cy="3177644"/>
            <a:chOff x="179512" y="3501008"/>
            <a:chExt cx="3832870" cy="3177644"/>
          </a:xfrm>
        </p:grpSpPr>
        <p:pic>
          <p:nvPicPr>
            <p:cNvPr id="50180" name="Picture 4" descr="https://upload.wikimedia.org/wikipedia/commons/5/52/Bund_Odessa_1905.jpg"/>
            <p:cNvPicPr>
              <a:picLocks noChangeAspect="1" noChangeArrowheads="1"/>
            </p:cNvPicPr>
            <p:nvPr/>
          </p:nvPicPr>
          <p:blipFill>
            <a:blip r:embed="rId3" cstate="print"/>
            <a:srcRect/>
            <a:stretch>
              <a:fillRect/>
            </a:stretch>
          </p:blipFill>
          <p:spPr bwMode="auto">
            <a:xfrm>
              <a:off x="179512" y="3501008"/>
              <a:ext cx="3832870" cy="2782439"/>
            </a:xfrm>
            <a:prstGeom prst="rect">
              <a:avLst/>
            </a:prstGeom>
            <a:noFill/>
          </p:spPr>
        </p:pic>
        <p:sp>
          <p:nvSpPr>
            <p:cNvPr id="9" name="TextBox 8"/>
            <p:cNvSpPr txBox="1"/>
            <p:nvPr/>
          </p:nvSpPr>
          <p:spPr>
            <a:xfrm>
              <a:off x="1403289" y="6309320"/>
              <a:ext cx="1443024" cy="369332"/>
            </a:xfrm>
            <a:prstGeom prst="rect">
              <a:avLst/>
            </a:prstGeom>
            <a:noFill/>
          </p:spPr>
          <p:txBody>
            <a:bodyPr wrap="none" rtlCol="0">
              <a:spAutoFit/>
            </a:bodyPr>
            <a:lstStyle/>
            <a:p>
              <a:r>
                <a:rPr lang="fr-FR" dirty="0" smtClean="0"/>
                <a:t>Odessa, 1905</a:t>
              </a:r>
              <a:endParaRPr lang="fr-FR" dirty="0"/>
            </a:p>
          </p:txBody>
        </p:sp>
      </p:grpSp>
      <p:grpSp>
        <p:nvGrpSpPr>
          <p:cNvPr id="13" name="Group 12"/>
          <p:cNvGrpSpPr/>
          <p:nvPr/>
        </p:nvGrpSpPr>
        <p:grpSpPr>
          <a:xfrm>
            <a:off x="4644008" y="3501008"/>
            <a:ext cx="4010025" cy="3105636"/>
            <a:chOff x="4644008" y="3501008"/>
            <a:chExt cx="4010025" cy="3105636"/>
          </a:xfrm>
        </p:grpSpPr>
        <p:pic>
          <p:nvPicPr>
            <p:cNvPr id="50181" name="Picture 5"/>
            <p:cNvPicPr>
              <a:picLocks noChangeAspect="1" noChangeArrowheads="1"/>
            </p:cNvPicPr>
            <p:nvPr/>
          </p:nvPicPr>
          <p:blipFill>
            <a:blip r:embed="rId4" cstate="print"/>
            <a:srcRect/>
            <a:stretch>
              <a:fillRect/>
            </a:stretch>
          </p:blipFill>
          <p:spPr bwMode="auto">
            <a:xfrm>
              <a:off x="4644008" y="3501008"/>
              <a:ext cx="4010025" cy="2714625"/>
            </a:xfrm>
            <a:prstGeom prst="rect">
              <a:avLst/>
            </a:prstGeom>
            <a:noFill/>
            <a:ln w="9525">
              <a:noFill/>
              <a:miter lim="800000"/>
              <a:headEnd/>
              <a:tailEnd/>
            </a:ln>
          </p:spPr>
        </p:pic>
        <p:sp>
          <p:nvSpPr>
            <p:cNvPr id="10" name="TextBox 9"/>
            <p:cNvSpPr txBox="1"/>
            <p:nvPr/>
          </p:nvSpPr>
          <p:spPr>
            <a:xfrm>
              <a:off x="5902502" y="6237312"/>
              <a:ext cx="1493037" cy="369332"/>
            </a:xfrm>
            <a:prstGeom prst="rect">
              <a:avLst/>
            </a:prstGeom>
            <a:noFill/>
          </p:spPr>
          <p:txBody>
            <a:bodyPr wrap="none" rtlCol="0">
              <a:spAutoFit/>
            </a:bodyPr>
            <a:lstStyle/>
            <a:p>
              <a:r>
                <a:rPr lang="fr-FR" dirty="0" smtClean="0"/>
                <a:t>Chicago, 1909</a:t>
              </a:r>
              <a:endParaRPr lang="fr-FR" dirty="0"/>
            </a:p>
          </p:txBody>
        </p:sp>
      </p:grpSp>
      <p:sp>
        <p:nvSpPr>
          <p:cNvPr id="11" name="TextBox 10"/>
          <p:cNvSpPr txBox="1"/>
          <p:nvPr/>
        </p:nvSpPr>
        <p:spPr>
          <a:xfrm>
            <a:off x="323528" y="1484784"/>
            <a:ext cx="5760640" cy="1200329"/>
          </a:xfrm>
          <a:prstGeom prst="rect">
            <a:avLst/>
          </a:prstGeom>
          <a:noFill/>
        </p:spPr>
        <p:txBody>
          <a:bodyPr wrap="square" rtlCol="0">
            <a:spAutoFit/>
          </a:bodyPr>
          <a:lstStyle/>
          <a:p>
            <a:r>
              <a:rPr lang="fr-FR" dirty="0" smtClean="0">
                <a:sym typeface="Wingdings"/>
              </a:rPr>
              <a:t> </a:t>
            </a:r>
            <a:r>
              <a:rPr lang="de-DE" dirty="0" smtClean="0"/>
              <a:t>Leo Pinsker </a:t>
            </a:r>
            <a:r>
              <a:rPr lang="fr-FR" dirty="0" smtClean="0"/>
              <a:t>(1821-1891) </a:t>
            </a:r>
            <a:r>
              <a:rPr lang="de-DE" dirty="0" smtClean="0"/>
              <a:t>: </a:t>
            </a:r>
            <a:r>
              <a:rPr lang="fr-FR" dirty="0" smtClean="0"/>
              <a:t>« A la différence de tous les autres peuples libres, mais exactement comme les nègres et les femmes, les Juifs ont besoin d’une émancipation. » (1882)</a:t>
            </a:r>
            <a:endParaRPr lang="fr-FR" dirty="0"/>
          </a:p>
        </p:txBody>
      </p:sp>
      <p:sp>
        <p:nvSpPr>
          <p:cNvPr id="12" name="Slide Number Placeholder 11"/>
          <p:cNvSpPr>
            <a:spLocks noGrp="1"/>
          </p:cNvSpPr>
          <p:nvPr>
            <p:ph type="sldNum" sz="quarter" idx="12"/>
          </p:nvPr>
        </p:nvSpPr>
        <p:spPr/>
        <p:txBody>
          <a:bodyPr/>
          <a:lstStyle/>
          <a:p>
            <a:fld id="{91E81F21-D3B5-43E7-AB8D-2E958B36A678}" type="slidenum">
              <a:rPr lang="fr-FR" smtClean="0"/>
              <a:pPr/>
              <a:t>7</a:t>
            </a:fld>
            <a:endParaRPr lang="fr-F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23529" y="116632"/>
            <a:ext cx="6912767" cy="1477328"/>
          </a:xfrm>
          <a:prstGeom prst="rect">
            <a:avLst/>
          </a:prstGeom>
          <a:noFill/>
        </p:spPr>
        <p:txBody>
          <a:bodyPr wrap="square" rtlCol="0">
            <a:spAutoFit/>
          </a:bodyPr>
          <a:lstStyle/>
          <a:p>
            <a:pPr>
              <a:buFont typeface="Wingdings"/>
              <a:buChar char="F"/>
            </a:pPr>
            <a:r>
              <a:rPr lang="fr-FR" dirty="0" smtClean="0"/>
              <a:t> Les </a:t>
            </a:r>
            <a:r>
              <a:rPr lang="fr-FR" dirty="0" err="1" smtClean="0"/>
              <a:t>bundistes</a:t>
            </a:r>
            <a:r>
              <a:rPr lang="fr-FR" dirty="0" smtClean="0"/>
              <a:t> et les sionistes s’opposaient aux rabbins de différentes tendances.</a:t>
            </a:r>
            <a:br>
              <a:rPr lang="fr-FR" dirty="0" smtClean="0"/>
            </a:br>
            <a:r>
              <a:rPr lang="fr-FR" dirty="0" smtClean="0"/>
              <a:t>- En 1897, </a:t>
            </a:r>
            <a:r>
              <a:rPr lang="fr-FR" dirty="0" err="1" smtClean="0"/>
              <a:t>Theodor</a:t>
            </a:r>
            <a:r>
              <a:rPr lang="fr-FR" dirty="0" smtClean="0"/>
              <a:t> Herzl voulait organiser son premier congrès sioniste en Allemagne mais 88 représentants des rabbins allemands (sur 90) s’y opposèrent (d’</a:t>
            </a:r>
            <a:r>
              <a:rPr lang="fr-FR" dirty="0" err="1" smtClean="0"/>
              <a:t>ôù</a:t>
            </a:r>
            <a:r>
              <a:rPr lang="fr-FR" dirty="0" smtClean="0"/>
              <a:t> le choix de Bâle, en Suisse).</a:t>
            </a:r>
            <a:endParaRPr lang="fr-FR" dirty="0"/>
          </a:p>
        </p:txBody>
      </p:sp>
      <p:sp>
        <p:nvSpPr>
          <p:cNvPr id="3" name="Rectangle 2"/>
          <p:cNvSpPr/>
          <p:nvPr/>
        </p:nvSpPr>
        <p:spPr>
          <a:xfrm>
            <a:off x="2141984" y="4361036"/>
            <a:ext cx="6606480" cy="2308324"/>
          </a:xfrm>
          <a:prstGeom prst="rect">
            <a:avLst/>
          </a:prstGeom>
        </p:spPr>
        <p:txBody>
          <a:bodyPr wrap="square">
            <a:spAutoFit/>
          </a:bodyPr>
          <a:lstStyle/>
          <a:p>
            <a:r>
              <a:rPr lang="fr-FR" dirty="0" smtClean="0"/>
              <a:t>« Ce qui me rattachait au judaïsme n’était pas la foi – je dois l’avouer – ni même l’orgueil national </a:t>
            </a:r>
            <a:r>
              <a:rPr lang="fr-FR" b="1" dirty="0" smtClean="0"/>
              <a:t>car j’ai toujours été incroyant</a:t>
            </a:r>
            <a:r>
              <a:rPr lang="fr-FR" dirty="0" smtClean="0"/>
              <a:t>, j’ai été élevé sans religion, mais non sans le respect de ce qu’on appelle les exigences ‘éthiques’ de la civilisation […]. Parce que j’étais juif, je me suis trouvé </a:t>
            </a:r>
            <a:r>
              <a:rPr lang="fr-FR" b="1" dirty="0" smtClean="0"/>
              <a:t>libéré de bien des préjugés</a:t>
            </a:r>
            <a:r>
              <a:rPr lang="fr-FR" dirty="0" smtClean="0"/>
              <a:t> qui limitent chez les autres l’emploi de leur intelligence; en tant que juif, j’étais prêt à </a:t>
            </a:r>
            <a:r>
              <a:rPr lang="fr-FR" b="1" dirty="0" smtClean="0"/>
              <a:t>passer dans l’opposition </a:t>
            </a:r>
            <a:r>
              <a:rPr lang="fr-FR" dirty="0" smtClean="0"/>
              <a:t>et à renoncer à m’entendre avec la ‘majorité compacte’. » (lettre de 1926)</a:t>
            </a:r>
            <a:endParaRPr lang="fr-FR" dirty="0"/>
          </a:p>
        </p:txBody>
      </p:sp>
      <p:sp>
        <p:nvSpPr>
          <p:cNvPr id="4" name="Rectangle 3"/>
          <p:cNvSpPr/>
          <p:nvPr/>
        </p:nvSpPr>
        <p:spPr>
          <a:xfrm>
            <a:off x="251520" y="1556792"/>
            <a:ext cx="3175356" cy="369332"/>
          </a:xfrm>
          <a:prstGeom prst="rect">
            <a:avLst/>
          </a:prstGeom>
        </p:spPr>
        <p:txBody>
          <a:bodyPr wrap="none">
            <a:spAutoFit/>
          </a:bodyPr>
          <a:lstStyle/>
          <a:p>
            <a:pPr>
              <a:buFont typeface="Wingdings"/>
              <a:buChar char="F"/>
            </a:pPr>
            <a:r>
              <a:rPr lang="fr-FR" dirty="0" smtClean="0">
                <a:sym typeface="Wingdings"/>
              </a:rPr>
              <a:t>Vienne et la judaïté viennoise</a:t>
            </a:r>
          </a:p>
        </p:txBody>
      </p:sp>
      <p:grpSp>
        <p:nvGrpSpPr>
          <p:cNvPr id="8" name="Group 7"/>
          <p:cNvGrpSpPr/>
          <p:nvPr/>
        </p:nvGrpSpPr>
        <p:grpSpPr>
          <a:xfrm>
            <a:off x="467544" y="4221088"/>
            <a:ext cx="1619250" cy="2673588"/>
            <a:chOff x="467544" y="2708920"/>
            <a:chExt cx="1619250" cy="2673588"/>
          </a:xfrm>
        </p:grpSpPr>
        <p:pic>
          <p:nvPicPr>
            <p:cNvPr id="48130" name="Picture 2" descr="Résultat de recherche d'images"/>
            <p:cNvPicPr>
              <a:picLocks noChangeAspect="1" noChangeArrowheads="1"/>
            </p:cNvPicPr>
            <p:nvPr/>
          </p:nvPicPr>
          <p:blipFill>
            <a:blip r:embed="rId2" cstate="print"/>
            <a:srcRect/>
            <a:stretch>
              <a:fillRect/>
            </a:stretch>
          </p:blipFill>
          <p:spPr bwMode="auto">
            <a:xfrm>
              <a:off x="467544" y="2708920"/>
              <a:ext cx="1619250" cy="2276475"/>
            </a:xfrm>
            <a:prstGeom prst="rect">
              <a:avLst/>
            </a:prstGeom>
            <a:noFill/>
          </p:spPr>
        </p:pic>
        <p:sp>
          <p:nvSpPr>
            <p:cNvPr id="6" name="TextBox 5"/>
            <p:cNvSpPr txBox="1"/>
            <p:nvPr/>
          </p:nvSpPr>
          <p:spPr>
            <a:xfrm>
              <a:off x="611560" y="5013176"/>
              <a:ext cx="1332416" cy="369332"/>
            </a:xfrm>
            <a:prstGeom prst="rect">
              <a:avLst/>
            </a:prstGeom>
            <a:noFill/>
          </p:spPr>
          <p:txBody>
            <a:bodyPr wrap="none" rtlCol="0">
              <a:spAutoFit/>
            </a:bodyPr>
            <a:lstStyle/>
            <a:p>
              <a:r>
                <a:rPr lang="fr-FR" dirty="0" smtClean="0"/>
                <a:t>(1856-1939)</a:t>
              </a:r>
              <a:endParaRPr lang="fr-FR" dirty="0"/>
            </a:p>
          </p:txBody>
        </p:sp>
      </p:grpSp>
      <p:pic>
        <p:nvPicPr>
          <p:cNvPr id="52226" name="Picture 2" descr="Résultat de recherche d'images pour &quot;herzl&quot;"/>
          <p:cNvPicPr>
            <a:picLocks noChangeAspect="1" noChangeArrowheads="1"/>
          </p:cNvPicPr>
          <p:nvPr/>
        </p:nvPicPr>
        <p:blipFill>
          <a:blip r:embed="rId3" cstate="print"/>
          <a:srcRect/>
          <a:stretch>
            <a:fillRect/>
          </a:stretch>
        </p:blipFill>
        <p:spPr bwMode="auto">
          <a:xfrm>
            <a:off x="7270543" y="188641"/>
            <a:ext cx="1649395" cy="1944215"/>
          </a:xfrm>
          <a:prstGeom prst="rect">
            <a:avLst/>
          </a:prstGeom>
          <a:noFill/>
        </p:spPr>
      </p:pic>
      <p:pic>
        <p:nvPicPr>
          <p:cNvPr id="52228" name="Picture 4" descr="Résultat de recherche d'images pour &quot;ernst gombrich&quot;"/>
          <p:cNvPicPr>
            <a:picLocks noChangeAspect="1" noChangeArrowheads="1"/>
          </p:cNvPicPr>
          <p:nvPr/>
        </p:nvPicPr>
        <p:blipFill>
          <a:blip r:embed="rId4" cstate="print"/>
          <a:srcRect/>
          <a:stretch>
            <a:fillRect/>
          </a:stretch>
        </p:blipFill>
        <p:spPr bwMode="auto">
          <a:xfrm>
            <a:off x="3779912" y="1656184"/>
            <a:ext cx="1603537" cy="2204864"/>
          </a:xfrm>
          <a:prstGeom prst="rect">
            <a:avLst/>
          </a:prstGeom>
          <a:noFill/>
        </p:spPr>
      </p:pic>
      <p:pic>
        <p:nvPicPr>
          <p:cNvPr id="52230" name="Picture 6" descr="Résultat de recherche d'images pour &quot;steven beller&quot;"/>
          <p:cNvPicPr>
            <a:picLocks noChangeAspect="1" noChangeArrowheads="1"/>
          </p:cNvPicPr>
          <p:nvPr/>
        </p:nvPicPr>
        <p:blipFill>
          <a:blip r:embed="rId5" cstate="print"/>
          <a:srcRect/>
          <a:stretch>
            <a:fillRect/>
          </a:stretch>
        </p:blipFill>
        <p:spPr bwMode="auto">
          <a:xfrm>
            <a:off x="827584" y="2276872"/>
            <a:ext cx="2111896" cy="1583923"/>
          </a:xfrm>
          <a:prstGeom prst="rect">
            <a:avLst/>
          </a:prstGeom>
          <a:noFill/>
        </p:spPr>
      </p:pic>
      <p:sp>
        <p:nvSpPr>
          <p:cNvPr id="11" name="TextBox 10"/>
          <p:cNvSpPr txBox="1"/>
          <p:nvPr/>
        </p:nvSpPr>
        <p:spPr>
          <a:xfrm>
            <a:off x="251520" y="1844824"/>
            <a:ext cx="3200941" cy="369332"/>
          </a:xfrm>
          <a:prstGeom prst="rect">
            <a:avLst/>
          </a:prstGeom>
          <a:noFill/>
        </p:spPr>
        <p:txBody>
          <a:bodyPr wrap="none" rtlCol="0">
            <a:spAutoFit/>
          </a:bodyPr>
          <a:lstStyle/>
          <a:p>
            <a:r>
              <a:rPr lang="fr-FR" dirty="0" smtClean="0"/>
              <a:t>La controverse </a:t>
            </a:r>
            <a:r>
              <a:rPr lang="fr-FR" dirty="0" err="1" smtClean="0"/>
              <a:t>Beller</a:t>
            </a:r>
            <a:r>
              <a:rPr lang="fr-FR" dirty="0" smtClean="0"/>
              <a:t>-Gombrich </a:t>
            </a:r>
            <a:endParaRPr lang="fr-FR" dirty="0"/>
          </a:p>
        </p:txBody>
      </p:sp>
      <p:sp>
        <p:nvSpPr>
          <p:cNvPr id="12" name="TextBox 11"/>
          <p:cNvSpPr txBox="1"/>
          <p:nvPr/>
        </p:nvSpPr>
        <p:spPr>
          <a:xfrm>
            <a:off x="3131840" y="3563724"/>
            <a:ext cx="435312" cy="369332"/>
          </a:xfrm>
          <a:prstGeom prst="rect">
            <a:avLst/>
          </a:prstGeom>
          <a:noFill/>
        </p:spPr>
        <p:txBody>
          <a:bodyPr wrap="none" rtlCol="0">
            <a:spAutoFit/>
          </a:bodyPr>
          <a:lstStyle/>
          <a:p>
            <a:r>
              <a:rPr lang="fr-FR" dirty="0" smtClean="0"/>
              <a:t>vs.</a:t>
            </a:r>
            <a:endParaRPr lang="fr-FR" dirty="0"/>
          </a:p>
        </p:txBody>
      </p:sp>
      <p:sp>
        <p:nvSpPr>
          <p:cNvPr id="13" name="TextBox 12"/>
          <p:cNvSpPr txBox="1"/>
          <p:nvPr/>
        </p:nvSpPr>
        <p:spPr>
          <a:xfrm>
            <a:off x="5436096" y="2145630"/>
            <a:ext cx="3707904" cy="1200329"/>
          </a:xfrm>
          <a:prstGeom prst="rect">
            <a:avLst/>
          </a:prstGeom>
          <a:noFill/>
        </p:spPr>
        <p:txBody>
          <a:bodyPr wrap="square" rtlCol="0">
            <a:spAutoFit/>
          </a:bodyPr>
          <a:lstStyle/>
          <a:p>
            <a:r>
              <a:rPr lang="fr-FR" dirty="0" smtClean="0"/>
              <a:t>« Mon opinion est que la notion de culture juive était et est une invention d’Hitler, de ses précurseurs et épigones »</a:t>
            </a:r>
            <a:endParaRPr lang="fr-FR" dirty="0"/>
          </a:p>
        </p:txBody>
      </p:sp>
      <p:sp>
        <p:nvSpPr>
          <p:cNvPr id="14" name="TextBox 13"/>
          <p:cNvSpPr txBox="1"/>
          <p:nvPr/>
        </p:nvSpPr>
        <p:spPr>
          <a:xfrm>
            <a:off x="5508104" y="3297758"/>
            <a:ext cx="3635896" cy="923330"/>
          </a:xfrm>
          <a:prstGeom prst="rect">
            <a:avLst/>
          </a:prstGeom>
          <a:noFill/>
        </p:spPr>
        <p:txBody>
          <a:bodyPr wrap="square" rtlCol="0">
            <a:spAutoFit/>
          </a:bodyPr>
          <a:lstStyle/>
          <a:p>
            <a:r>
              <a:rPr lang="fr-FR" dirty="0" smtClean="0"/>
              <a:t>A propos d’un livre de 1909 sur les artistes de l’époque : « Cette tâche je la laisse volontiers à la Gestapo. »</a:t>
            </a:r>
            <a:endParaRPr lang="fr-FR" dirty="0"/>
          </a:p>
        </p:txBody>
      </p:sp>
      <p:sp>
        <p:nvSpPr>
          <p:cNvPr id="15" name="Slide Number Placeholder 14"/>
          <p:cNvSpPr>
            <a:spLocks noGrp="1"/>
          </p:cNvSpPr>
          <p:nvPr>
            <p:ph type="sldNum" sz="quarter" idx="12"/>
          </p:nvPr>
        </p:nvSpPr>
        <p:spPr/>
        <p:txBody>
          <a:bodyPr/>
          <a:lstStyle/>
          <a:p>
            <a:fld id="{91E81F21-D3B5-43E7-AB8D-2E958B36A678}" type="slidenum">
              <a:rPr lang="fr-FR" smtClean="0"/>
              <a:pPr/>
              <a:t>8</a:t>
            </a:fld>
            <a:endParaRPr lang="fr-F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223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222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3" grpId="0"/>
      <p:bldP spid="4" grpId="0"/>
      <p:bldP spid="11" grpId="0"/>
      <p:bldP spid="12" grpId="0"/>
      <p:bldP spid="13" grpId="0"/>
      <p:bldP spid="1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677108"/>
          </a:xfrm>
          <a:prstGeom prst="rect">
            <a:avLst/>
          </a:prstGeom>
        </p:spPr>
        <p:txBody>
          <a:bodyPr wrap="square">
            <a:spAutoFit/>
          </a:bodyPr>
          <a:lstStyle/>
          <a:p>
            <a:pPr marL="342900" indent="-342900"/>
            <a:r>
              <a:rPr lang="de-AT" sz="3800" dirty="0" smtClean="0"/>
              <a:t>2. </a:t>
            </a:r>
            <a:r>
              <a:rPr lang="fr-FR" sz="3800" u="sng" dirty="0" smtClean="0"/>
              <a:t>Être juif après la Seconde Guerre mondiale</a:t>
            </a:r>
            <a:endParaRPr lang="de-AT" sz="3800" u="sng" dirty="0"/>
          </a:p>
        </p:txBody>
      </p:sp>
      <p:pic>
        <p:nvPicPr>
          <p:cNvPr id="51202" name="Picture 2" descr="Résultat de recherche d'images pour &quot;bernie sanders&quot;"/>
          <p:cNvPicPr>
            <a:picLocks noChangeAspect="1" noChangeArrowheads="1"/>
          </p:cNvPicPr>
          <p:nvPr/>
        </p:nvPicPr>
        <p:blipFill>
          <a:blip r:embed="rId2" cstate="print"/>
          <a:srcRect/>
          <a:stretch>
            <a:fillRect/>
          </a:stretch>
        </p:blipFill>
        <p:spPr bwMode="auto">
          <a:xfrm>
            <a:off x="539552" y="836712"/>
            <a:ext cx="2959075" cy="2959076"/>
          </a:xfrm>
          <a:prstGeom prst="rect">
            <a:avLst/>
          </a:prstGeom>
          <a:noFill/>
        </p:spPr>
      </p:pic>
      <p:sp>
        <p:nvSpPr>
          <p:cNvPr id="11" name="TextBox 10"/>
          <p:cNvSpPr txBox="1"/>
          <p:nvPr/>
        </p:nvSpPr>
        <p:spPr>
          <a:xfrm>
            <a:off x="3635896" y="836712"/>
            <a:ext cx="1897635" cy="369332"/>
          </a:xfrm>
          <a:prstGeom prst="rect">
            <a:avLst/>
          </a:prstGeom>
          <a:noFill/>
        </p:spPr>
        <p:txBody>
          <a:bodyPr wrap="none" rtlCol="0">
            <a:spAutoFit/>
          </a:bodyPr>
          <a:lstStyle/>
          <a:p>
            <a:r>
              <a:rPr lang="fr-FR" dirty="0" smtClean="0"/>
              <a:t>Être juif, pour lui…</a:t>
            </a:r>
            <a:endParaRPr lang="fr-FR" dirty="0"/>
          </a:p>
        </p:txBody>
      </p:sp>
      <p:grpSp>
        <p:nvGrpSpPr>
          <p:cNvPr id="12" name="Group 11"/>
          <p:cNvGrpSpPr/>
          <p:nvPr/>
        </p:nvGrpSpPr>
        <p:grpSpPr>
          <a:xfrm>
            <a:off x="2339752" y="2204864"/>
            <a:ext cx="6563609" cy="4346029"/>
            <a:chOff x="2339752" y="2204864"/>
            <a:chExt cx="6563609" cy="4346029"/>
          </a:xfrm>
        </p:grpSpPr>
        <p:sp>
          <p:nvSpPr>
            <p:cNvPr id="5" name="Rectangle 4"/>
            <p:cNvSpPr/>
            <p:nvPr/>
          </p:nvSpPr>
          <p:spPr>
            <a:xfrm>
              <a:off x="5148064" y="2204864"/>
              <a:ext cx="3744416" cy="369332"/>
            </a:xfrm>
            <a:prstGeom prst="rect">
              <a:avLst/>
            </a:prstGeom>
          </p:spPr>
          <p:txBody>
            <a:bodyPr wrap="square">
              <a:spAutoFit/>
            </a:bodyPr>
            <a:lstStyle/>
            <a:p>
              <a:r>
                <a:rPr lang="fr-FR" dirty="0" smtClean="0"/>
                <a:t>La troisième rafle, en décembre 1941  </a:t>
              </a:r>
              <a:endParaRPr lang="fr-FR" dirty="0"/>
            </a:p>
          </p:txBody>
        </p:sp>
        <p:pic>
          <p:nvPicPr>
            <p:cNvPr id="51204" name="Picture 4" descr="Résultat de recherche d'images pour &quot;rafle des notables 1941&quot;"/>
            <p:cNvPicPr>
              <a:picLocks noChangeAspect="1" noChangeArrowheads="1"/>
            </p:cNvPicPr>
            <p:nvPr/>
          </p:nvPicPr>
          <p:blipFill>
            <a:blip r:embed="rId3" cstate="print"/>
            <a:srcRect/>
            <a:stretch>
              <a:fillRect/>
            </a:stretch>
          </p:blipFill>
          <p:spPr bwMode="auto">
            <a:xfrm>
              <a:off x="2339752" y="2634520"/>
              <a:ext cx="6563609" cy="3916373"/>
            </a:xfrm>
            <a:prstGeom prst="rect">
              <a:avLst/>
            </a:prstGeom>
            <a:noFill/>
          </p:spPr>
        </p:pic>
      </p:grpSp>
      <p:sp>
        <p:nvSpPr>
          <p:cNvPr id="8" name="Slide Number Placeholder 7"/>
          <p:cNvSpPr>
            <a:spLocks noGrp="1"/>
          </p:cNvSpPr>
          <p:nvPr>
            <p:ph type="sldNum" sz="quarter" idx="12"/>
          </p:nvPr>
        </p:nvSpPr>
        <p:spPr/>
        <p:txBody>
          <a:bodyPr/>
          <a:lstStyle/>
          <a:p>
            <a:fld id="{91E81F21-D3B5-43E7-AB8D-2E958B36A678}" type="slidenum">
              <a:rPr lang="fr-FR" smtClean="0"/>
              <a:pPr/>
              <a:t>9</a:t>
            </a:fld>
            <a:endParaRPr lang="fr-F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120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10884</TotalTime>
  <Words>2531</Words>
  <Application>Microsoft Office PowerPoint</Application>
  <PresentationFormat>On-screen Show (4:3)</PresentationFormat>
  <Paragraphs>325</Paragraphs>
  <Slides>52</Slides>
  <Notes>0</Notes>
  <HiddenSlides>0</HiddenSlides>
  <MMClips>0</MMClips>
  <ScaleCrop>false</ScaleCrop>
  <HeadingPairs>
    <vt:vector size="4" baseType="variant">
      <vt:variant>
        <vt:lpstr>Theme</vt:lpstr>
      </vt:variant>
      <vt:variant>
        <vt:i4>1</vt:i4>
      </vt:variant>
      <vt:variant>
        <vt:lpstr>Slide Titles</vt:lpstr>
      </vt:variant>
      <vt:variant>
        <vt:i4>52</vt:i4>
      </vt:variant>
    </vt:vector>
  </HeadingPairs>
  <TitlesOfParts>
    <vt:vector size="53" baseType="lpstr">
      <vt:lpstr>Office Theme</vt:lpstr>
      <vt:lpstr>Juif athée, un paradoxe ?</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Slide 50</vt:lpstr>
      <vt:lpstr>Slide 51</vt:lpstr>
      <vt:lpstr>Slide 52</vt:lpstr>
    </vt:vector>
  </TitlesOfParts>
  <Company>Grizli777</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Ein Judentum jenseits der Religion, gibt es das?</dc:title>
  <dc:creator>Jerome</dc:creator>
  <cp:lastModifiedBy>Jerome</cp:lastModifiedBy>
  <cp:revision>361</cp:revision>
  <dcterms:created xsi:type="dcterms:W3CDTF">2017-11-04T15:38:27Z</dcterms:created>
  <dcterms:modified xsi:type="dcterms:W3CDTF">2020-12-14T16:17:18Z</dcterms:modified>
</cp:coreProperties>
</file>