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5" r:id="rId9"/>
    <p:sldId id="267" r:id="rId10"/>
    <p:sldId id="266"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p:scale>
          <a:sx n="117" d="100"/>
          <a:sy n="117" d="100"/>
        </p:scale>
        <p:origin x="-12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260784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2981189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544339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426013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3163027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DCFB0E4-EEB1-44F1-BD9B-BEABE9E78D0E}" type="datetimeFigureOut">
              <a:rPr lang="fr-FR" smtClean="0"/>
              <a:t>07/03/2017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236261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DCFB0E4-EEB1-44F1-BD9B-BEABE9E78D0E}" type="datetimeFigureOut">
              <a:rPr lang="fr-FR" smtClean="0"/>
              <a:t>07/03/2017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424235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DCFB0E4-EEB1-44F1-BD9B-BEABE9E78D0E}" type="datetimeFigureOut">
              <a:rPr lang="fr-FR" smtClean="0"/>
              <a:t>07/03/2017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1465081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CFB0E4-EEB1-44F1-BD9B-BEABE9E78D0E}" type="datetimeFigureOut">
              <a:rPr lang="fr-FR" smtClean="0"/>
              <a:t>07/03/2017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3968312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DCFB0E4-EEB1-44F1-BD9B-BEABE9E78D0E}" type="datetimeFigureOut">
              <a:rPr lang="fr-FR" smtClean="0"/>
              <a:t>07/03/2017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3417624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DCFB0E4-EEB1-44F1-BD9B-BEABE9E78D0E}" type="datetimeFigureOut">
              <a:rPr lang="fr-FR" smtClean="0"/>
              <a:t>07/03/2017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52715F-AF60-48F6-8AAD-D10F002C1FC1}" type="slidenum">
              <a:rPr lang="fr-FR" smtClean="0"/>
              <a:t>‹N°›</a:t>
            </a:fld>
            <a:endParaRPr lang="fr-FR"/>
          </a:p>
        </p:txBody>
      </p:sp>
    </p:spTree>
    <p:extLst>
      <p:ext uri="{BB962C8B-B14F-4D97-AF65-F5344CB8AC3E}">
        <p14:creationId xmlns:p14="http://schemas.microsoft.com/office/powerpoint/2010/main" val="975333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FB0E4-EEB1-44F1-BD9B-BEABE9E78D0E}" type="datetimeFigureOut">
              <a:rPr lang="fr-FR" smtClean="0"/>
              <a:t>07/03/2017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2715F-AF60-48F6-8AAD-D10F002C1FC1}" type="slidenum">
              <a:rPr lang="fr-FR" smtClean="0"/>
              <a:t>‹N°›</a:t>
            </a:fld>
            <a:endParaRPr lang="fr-FR"/>
          </a:p>
        </p:txBody>
      </p:sp>
    </p:spTree>
    <p:extLst>
      <p:ext uri="{BB962C8B-B14F-4D97-AF65-F5344CB8AC3E}">
        <p14:creationId xmlns:p14="http://schemas.microsoft.com/office/powerpoint/2010/main" val="383602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439136" y="1657349"/>
            <a:ext cx="3407650" cy="4866823"/>
          </a:xfrm>
          <a:prstGeom prst="rect">
            <a:avLst/>
          </a:prstGeom>
        </p:spPr>
      </p:pic>
      <p:sp>
        <p:nvSpPr>
          <p:cNvPr id="5" name="ZoneTexte 4"/>
          <p:cNvSpPr txBox="1"/>
          <p:nvPr/>
        </p:nvSpPr>
        <p:spPr>
          <a:xfrm>
            <a:off x="1103587" y="250808"/>
            <a:ext cx="6847708" cy="1138773"/>
          </a:xfrm>
          <a:prstGeom prst="rect">
            <a:avLst/>
          </a:prstGeom>
          <a:noFill/>
        </p:spPr>
        <p:txBody>
          <a:bodyPr wrap="none" rtlCol="0">
            <a:spAutoFit/>
          </a:bodyPr>
          <a:lstStyle/>
          <a:p>
            <a:r>
              <a:rPr lang="fr-FR" sz="4800" dirty="0" smtClean="0"/>
              <a:t>Présentation </a:t>
            </a:r>
            <a:r>
              <a:rPr lang="fr-FR" sz="4800" dirty="0" smtClean="0"/>
              <a:t>à l’ADFE-FDM</a:t>
            </a:r>
            <a:endParaRPr lang="fr-FR" sz="4800" dirty="0" smtClean="0"/>
          </a:p>
          <a:p>
            <a:pPr algn="ctr"/>
            <a:r>
              <a:rPr lang="fr-FR" sz="2000" dirty="0" smtClean="0"/>
              <a:t>mercredi </a:t>
            </a:r>
            <a:r>
              <a:rPr lang="fr-FR" sz="2000" dirty="0" smtClean="0"/>
              <a:t>8 mars </a:t>
            </a:r>
            <a:r>
              <a:rPr lang="fr-FR" sz="2000" dirty="0" smtClean="0"/>
              <a:t>2017</a:t>
            </a:r>
            <a:endParaRPr lang="fr-FR" sz="2000" dirty="0"/>
          </a:p>
        </p:txBody>
      </p:sp>
      <p:pic>
        <p:nvPicPr>
          <p:cNvPr id="8" name="Picture 3"/>
          <p:cNvPicPr>
            <a:picLocks noChangeAspect="1" noChangeArrowheads="1"/>
          </p:cNvPicPr>
          <p:nvPr/>
        </p:nvPicPr>
        <p:blipFill>
          <a:blip r:embed="rId3" cstate="print"/>
          <a:srcRect/>
          <a:stretch>
            <a:fillRect/>
          </a:stretch>
        </p:blipFill>
        <p:spPr bwMode="auto">
          <a:xfrm>
            <a:off x="8263045" y="4895397"/>
            <a:ext cx="1609725" cy="1628775"/>
          </a:xfrm>
          <a:prstGeom prst="rect">
            <a:avLst/>
          </a:prstGeom>
          <a:noFill/>
          <a:ln w="9525">
            <a:noFill/>
            <a:miter lim="800000"/>
            <a:headEnd/>
            <a:tailEnd/>
          </a:ln>
        </p:spPr>
      </p:pic>
      <p:pic>
        <p:nvPicPr>
          <p:cNvPr id="9" name="Picture 4"/>
          <p:cNvPicPr>
            <a:picLocks noChangeAspect="1" noChangeArrowheads="1"/>
          </p:cNvPicPr>
          <p:nvPr/>
        </p:nvPicPr>
        <p:blipFill>
          <a:blip r:embed="rId4" cstate="print"/>
          <a:srcRect/>
          <a:stretch>
            <a:fillRect/>
          </a:stretch>
        </p:blipFill>
        <p:spPr bwMode="auto">
          <a:xfrm>
            <a:off x="10321256" y="5161572"/>
            <a:ext cx="1262593" cy="1267966"/>
          </a:xfrm>
          <a:prstGeom prst="rect">
            <a:avLst/>
          </a:prstGeom>
          <a:noFill/>
          <a:ln w="9525">
            <a:noFill/>
            <a:miter lim="800000"/>
            <a:headEnd/>
            <a:tailEnd/>
          </a:ln>
        </p:spPr>
      </p:pic>
      <p:grpSp>
        <p:nvGrpSpPr>
          <p:cNvPr id="10" name="Groupe 9"/>
          <p:cNvGrpSpPr/>
          <p:nvPr/>
        </p:nvGrpSpPr>
        <p:grpSpPr>
          <a:xfrm>
            <a:off x="8375686" y="1668238"/>
            <a:ext cx="3488143" cy="2732178"/>
            <a:chOff x="8375686" y="1741714"/>
            <a:chExt cx="3488143" cy="2732178"/>
          </a:xfrm>
        </p:grpSpPr>
        <p:pic>
          <p:nvPicPr>
            <p:cNvPr id="1028" name="Picture 4" descr="Résultat de recherche d'images pour &quot;ronit elkabetz&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75686" y="1741714"/>
              <a:ext cx="3488143" cy="2349046"/>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9584874" y="4135338"/>
              <a:ext cx="1080745" cy="338554"/>
            </a:xfrm>
            <a:prstGeom prst="rect">
              <a:avLst/>
            </a:prstGeom>
            <a:noFill/>
          </p:spPr>
          <p:txBody>
            <a:bodyPr wrap="none" rtlCol="0">
              <a:spAutoFit/>
            </a:bodyPr>
            <a:lstStyle/>
            <a:p>
              <a:r>
                <a:rPr lang="en-US" sz="1600" dirty="0" smtClean="0"/>
                <a:t>1964-2016</a:t>
              </a:r>
              <a:endParaRPr lang="en-US" sz="1600" dirty="0"/>
            </a:p>
          </p:txBody>
        </p:sp>
      </p:grpSp>
      <p:grpSp>
        <p:nvGrpSpPr>
          <p:cNvPr id="3" name="Groupe 2"/>
          <p:cNvGrpSpPr/>
          <p:nvPr/>
        </p:nvGrpSpPr>
        <p:grpSpPr>
          <a:xfrm>
            <a:off x="4408143" y="1685075"/>
            <a:ext cx="3534988" cy="2597215"/>
            <a:chOff x="4416307" y="1538123"/>
            <a:chExt cx="3534988" cy="2597215"/>
          </a:xfrm>
        </p:grpSpPr>
        <p:pic>
          <p:nvPicPr>
            <p:cNvPr id="1026" name="Picture 2" descr="Résultat de recherche d'images pour &quot;karl kraus&qu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6307" y="1538123"/>
              <a:ext cx="3534988" cy="2209368"/>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10"/>
            <p:cNvSpPr txBox="1"/>
            <p:nvPr/>
          </p:nvSpPr>
          <p:spPr>
            <a:xfrm>
              <a:off x="5643428" y="3796784"/>
              <a:ext cx="1080745" cy="338554"/>
            </a:xfrm>
            <a:prstGeom prst="rect">
              <a:avLst/>
            </a:prstGeom>
            <a:noFill/>
          </p:spPr>
          <p:txBody>
            <a:bodyPr wrap="none" rtlCol="0">
              <a:spAutoFit/>
            </a:bodyPr>
            <a:lstStyle/>
            <a:p>
              <a:r>
                <a:rPr lang="en-US" sz="1600" dirty="0" smtClean="0"/>
                <a:t>1874-1936</a:t>
              </a:r>
              <a:endParaRPr lang="en-US" sz="1600" dirty="0"/>
            </a:p>
          </p:txBody>
        </p:sp>
      </p:grpSp>
      <p:pic>
        <p:nvPicPr>
          <p:cNvPr id="1030" name="Picture 6" descr="http://www.konturen.cc/tl_files/theme/header_website_v4.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73873" y="5400226"/>
            <a:ext cx="2497657" cy="1123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537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8014" y="346842"/>
            <a:ext cx="8756051" cy="553998"/>
          </a:xfrm>
          <a:prstGeom prst="rect">
            <a:avLst/>
          </a:prstGeom>
          <a:noFill/>
        </p:spPr>
        <p:txBody>
          <a:bodyPr wrap="none" rtlCol="0">
            <a:spAutoFit/>
          </a:bodyPr>
          <a:lstStyle/>
          <a:p>
            <a:r>
              <a:rPr lang="fr-FR" sz="3000" u="sng" dirty="0" smtClean="0"/>
              <a:t>Vienne comme laboratoire du futur de l’identité juive ?</a:t>
            </a:r>
            <a:endParaRPr lang="fr-FR" sz="3000" u="sng" dirty="0"/>
          </a:p>
        </p:txBody>
      </p:sp>
      <p:sp>
        <p:nvSpPr>
          <p:cNvPr id="5" name="Rectangle 4"/>
          <p:cNvSpPr/>
          <p:nvPr/>
        </p:nvSpPr>
        <p:spPr>
          <a:xfrm>
            <a:off x="339111" y="1558656"/>
            <a:ext cx="10715331" cy="400110"/>
          </a:xfrm>
          <a:prstGeom prst="rect">
            <a:avLst/>
          </a:prstGeom>
        </p:spPr>
        <p:txBody>
          <a:bodyPr wrap="square">
            <a:spAutoFit/>
          </a:bodyPr>
          <a:lstStyle/>
          <a:p>
            <a:pPr marL="342900" indent="-342900">
              <a:buFont typeface="Arial" panose="020B0604020202020204" pitchFamily="34" charset="0"/>
              <a:buChar char="•"/>
            </a:pPr>
            <a:r>
              <a:rPr lang="fr-FR" sz="2000" dirty="0" smtClean="0"/>
              <a:t>L’histoire de Tal</a:t>
            </a:r>
            <a:endParaRPr lang="fr-FR" sz="2000" dirty="0"/>
          </a:p>
        </p:txBody>
      </p:sp>
      <p:sp>
        <p:nvSpPr>
          <p:cNvPr id="6" name="ZoneTexte 5"/>
          <p:cNvSpPr txBox="1"/>
          <p:nvPr/>
        </p:nvSpPr>
        <p:spPr>
          <a:xfrm>
            <a:off x="339111" y="1110343"/>
            <a:ext cx="3891065" cy="400110"/>
          </a:xfrm>
          <a:prstGeom prst="rect">
            <a:avLst/>
          </a:prstGeom>
          <a:noFill/>
        </p:spPr>
        <p:txBody>
          <a:bodyPr wrap="none" rtlCol="0">
            <a:spAutoFit/>
          </a:bodyPr>
          <a:lstStyle/>
          <a:p>
            <a:pPr marL="285750" indent="-285750">
              <a:buFont typeface="Arial" pitchFamily="34" charset="0"/>
              <a:buChar char="•"/>
            </a:pPr>
            <a:r>
              <a:rPr lang="en-US" sz="2000" dirty="0" err="1" smtClean="0"/>
              <a:t>Ce</a:t>
            </a:r>
            <a:r>
              <a:rPr lang="en-US" sz="2000" dirty="0" smtClean="0"/>
              <a:t> </a:t>
            </a:r>
            <a:r>
              <a:rPr lang="en-US" sz="2000" dirty="0" err="1" smtClean="0"/>
              <a:t>serait</a:t>
            </a:r>
            <a:r>
              <a:rPr lang="en-US" sz="2000" dirty="0" smtClean="0"/>
              <a:t> </a:t>
            </a:r>
            <a:r>
              <a:rPr lang="en-US" sz="2000" dirty="0" err="1" smtClean="0"/>
              <a:t>une</a:t>
            </a:r>
            <a:r>
              <a:rPr lang="en-US" sz="2000" dirty="0" smtClean="0"/>
              <a:t> “Nouvelle </a:t>
            </a:r>
            <a:r>
              <a:rPr lang="en-US" sz="2000" dirty="0" err="1" smtClean="0"/>
              <a:t>shoah</a:t>
            </a:r>
            <a:r>
              <a:rPr lang="en-US" sz="2000" dirty="0" smtClean="0"/>
              <a:t>” ?</a:t>
            </a:r>
            <a:endParaRPr lang="en-US" sz="2000" dirty="0"/>
          </a:p>
        </p:txBody>
      </p:sp>
      <p:sp>
        <p:nvSpPr>
          <p:cNvPr id="8" name="ZoneTexte 7"/>
          <p:cNvSpPr txBox="1"/>
          <p:nvPr/>
        </p:nvSpPr>
        <p:spPr>
          <a:xfrm>
            <a:off x="339111" y="2006968"/>
            <a:ext cx="4415568" cy="369332"/>
          </a:xfrm>
          <a:prstGeom prst="rect">
            <a:avLst/>
          </a:prstGeom>
          <a:noFill/>
        </p:spPr>
        <p:txBody>
          <a:bodyPr wrap="none" rtlCol="0">
            <a:spAutoFit/>
          </a:bodyPr>
          <a:lstStyle/>
          <a:p>
            <a:pPr marL="285750" indent="-285750">
              <a:buFont typeface="Arial" pitchFamily="34" charset="0"/>
              <a:buChar char="•"/>
            </a:pPr>
            <a:r>
              <a:rPr lang="en-US" dirty="0" err="1" smtClean="0"/>
              <a:t>L’Israelitengesetz</a:t>
            </a:r>
            <a:r>
              <a:rPr lang="en-US" dirty="0" smtClean="0"/>
              <a:t> 1890 </a:t>
            </a:r>
            <a:r>
              <a:rPr lang="en-US" dirty="0" err="1" smtClean="0"/>
              <a:t>redéfinie</a:t>
            </a:r>
            <a:r>
              <a:rPr lang="en-US" dirty="0" smtClean="0"/>
              <a:t>  </a:t>
            </a:r>
            <a:r>
              <a:rPr lang="en-US" dirty="0"/>
              <a:t>en  2012</a:t>
            </a:r>
          </a:p>
        </p:txBody>
      </p:sp>
      <p:sp>
        <p:nvSpPr>
          <p:cNvPr id="9" name="ZoneTexte 8"/>
          <p:cNvSpPr txBox="1"/>
          <p:nvPr/>
        </p:nvSpPr>
        <p:spPr>
          <a:xfrm>
            <a:off x="1535292" y="3438762"/>
            <a:ext cx="10131758" cy="1200329"/>
          </a:xfrm>
          <a:prstGeom prst="rect">
            <a:avLst/>
          </a:prstGeom>
          <a:noFill/>
        </p:spPr>
        <p:txBody>
          <a:bodyPr wrap="square" rtlCol="0">
            <a:spAutoFit/>
          </a:bodyPr>
          <a:lstStyle/>
          <a:p>
            <a:pPr marL="285750" indent="-285750">
              <a:buFont typeface="Arial" pitchFamily="34" charset="0"/>
              <a:buChar char="•"/>
            </a:pPr>
            <a:r>
              <a:rPr lang="fr-FR" dirty="0"/>
              <a:t>§  10. L’État s’engage à assurer le respect de treize [!] jours fériés annuels (quatre jours pour </a:t>
            </a:r>
            <a:r>
              <a:rPr lang="fr-FR" dirty="0" err="1"/>
              <a:t>Pesach</a:t>
            </a:r>
            <a:r>
              <a:rPr lang="fr-FR" dirty="0"/>
              <a:t>, deux jours pour Roch Hachana, </a:t>
            </a:r>
            <a:r>
              <a:rPr lang="fr-FR" dirty="0" err="1"/>
              <a:t>Souccot</a:t>
            </a:r>
            <a:r>
              <a:rPr lang="fr-FR" dirty="0"/>
              <a:t> et </a:t>
            </a:r>
            <a:r>
              <a:rPr lang="fr-FR" dirty="0" err="1"/>
              <a:t>Chavouot</a:t>
            </a:r>
            <a:r>
              <a:rPr lang="fr-FR" dirty="0"/>
              <a:t> et un jour pour Yom Kippour, </a:t>
            </a:r>
            <a:r>
              <a:rPr lang="fr-FR" dirty="0" err="1"/>
              <a:t>Chemini</a:t>
            </a:r>
            <a:r>
              <a:rPr lang="fr-FR" dirty="0"/>
              <a:t> </a:t>
            </a:r>
            <a:r>
              <a:rPr lang="fr-FR" dirty="0" err="1"/>
              <a:t>Atseret</a:t>
            </a:r>
            <a:r>
              <a:rPr lang="fr-FR" dirty="0"/>
              <a:t> et </a:t>
            </a:r>
            <a:r>
              <a:rPr lang="fr-FR" dirty="0" err="1"/>
              <a:t>Sim’hat</a:t>
            </a:r>
            <a:r>
              <a:rPr lang="fr-FR" dirty="0"/>
              <a:t> Torah). Pendant ces journées, ainsi que tous les </a:t>
            </a:r>
            <a:r>
              <a:rPr lang="fr-FR" dirty="0" err="1"/>
              <a:t>shabbats</a:t>
            </a:r>
            <a:r>
              <a:rPr lang="fr-FR" dirty="0"/>
              <a:t>, tous les «  bruits évitables  » et autres actions qui pourraient causer des nuisances sont strictement interdits.</a:t>
            </a:r>
            <a:endParaRPr lang="en-US" dirty="0"/>
          </a:p>
        </p:txBody>
      </p:sp>
      <p:sp>
        <p:nvSpPr>
          <p:cNvPr id="10" name="ZoneTexte 9"/>
          <p:cNvSpPr txBox="1"/>
          <p:nvPr/>
        </p:nvSpPr>
        <p:spPr>
          <a:xfrm>
            <a:off x="1535292" y="5453744"/>
            <a:ext cx="9683511" cy="646331"/>
          </a:xfrm>
          <a:prstGeom prst="rect">
            <a:avLst/>
          </a:prstGeom>
          <a:noFill/>
        </p:spPr>
        <p:txBody>
          <a:bodyPr wrap="square" rtlCol="0">
            <a:spAutoFit/>
          </a:bodyPr>
          <a:lstStyle/>
          <a:p>
            <a:pPr marL="285750" indent="-285750">
              <a:buFont typeface="Arial" pitchFamily="34" charset="0"/>
              <a:buChar char="•"/>
            </a:pPr>
            <a:r>
              <a:rPr lang="fr-FR" dirty="0"/>
              <a:t>Les membres autrichiens de l’IKG ont le droit de vote après six mois, les Européens au bout de deux ans et les étrangers non européens au bout de quatre ans (§  75 des statuts)</a:t>
            </a:r>
            <a:endParaRPr lang="en-US" dirty="0"/>
          </a:p>
        </p:txBody>
      </p:sp>
      <p:sp>
        <p:nvSpPr>
          <p:cNvPr id="11" name="ZoneTexte 10"/>
          <p:cNvSpPr txBox="1"/>
          <p:nvPr/>
        </p:nvSpPr>
        <p:spPr>
          <a:xfrm>
            <a:off x="1535292" y="4664421"/>
            <a:ext cx="5814669" cy="369332"/>
          </a:xfrm>
          <a:prstGeom prst="rect">
            <a:avLst/>
          </a:prstGeom>
          <a:noFill/>
        </p:spPr>
        <p:txBody>
          <a:bodyPr wrap="none" rtlCol="0">
            <a:spAutoFit/>
          </a:bodyPr>
          <a:lstStyle/>
          <a:p>
            <a:pPr marL="285750" indent="-285750">
              <a:buFont typeface="Arial" pitchFamily="34" charset="0"/>
              <a:buChar char="•"/>
            </a:pPr>
            <a:r>
              <a:rPr lang="en-US" dirty="0" smtClean="0"/>
              <a:t>Revues à </a:t>
            </a:r>
            <a:r>
              <a:rPr lang="en-US" dirty="0" err="1" smtClean="0"/>
              <a:t>gogo</a:t>
            </a:r>
            <a:r>
              <a:rPr lang="en-US" dirty="0" smtClean="0"/>
              <a:t>, 210 EUR </a:t>
            </a:r>
            <a:r>
              <a:rPr lang="en-US" dirty="0" err="1" smtClean="0"/>
              <a:t>déduits</a:t>
            </a:r>
            <a:r>
              <a:rPr lang="en-US" dirty="0" smtClean="0"/>
              <a:t> des </a:t>
            </a:r>
            <a:r>
              <a:rPr lang="en-US" dirty="0" err="1" smtClean="0"/>
              <a:t>impôts</a:t>
            </a:r>
            <a:r>
              <a:rPr lang="en-US" dirty="0" smtClean="0"/>
              <a:t> </a:t>
            </a:r>
            <a:r>
              <a:rPr lang="en-US" dirty="0" err="1" smtClean="0"/>
              <a:t>sur</a:t>
            </a:r>
            <a:r>
              <a:rPr lang="en-US" dirty="0" smtClean="0"/>
              <a:t> le </a:t>
            </a:r>
            <a:r>
              <a:rPr lang="en-US" dirty="0" err="1" smtClean="0"/>
              <a:t>revenu</a:t>
            </a:r>
            <a:endParaRPr lang="en-US" dirty="0"/>
          </a:p>
        </p:txBody>
      </p:sp>
      <p:sp>
        <p:nvSpPr>
          <p:cNvPr id="12" name="ZoneTexte 11"/>
          <p:cNvSpPr txBox="1"/>
          <p:nvPr/>
        </p:nvSpPr>
        <p:spPr>
          <a:xfrm>
            <a:off x="1535292" y="5059083"/>
            <a:ext cx="1160574" cy="369332"/>
          </a:xfrm>
          <a:prstGeom prst="rect">
            <a:avLst/>
          </a:prstGeom>
          <a:noFill/>
        </p:spPr>
        <p:txBody>
          <a:bodyPr wrap="none" rtlCol="0">
            <a:spAutoFit/>
          </a:bodyPr>
          <a:lstStyle/>
          <a:p>
            <a:pPr marL="285750" indent="-285750">
              <a:buFont typeface="Arial" pitchFamily="34" charset="0"/>
              <a:buChar char="•"/>
            </a:pPr>
            <a:r>
              <a:rPr lang="en-US" dirty="0" err="1" smtClean="0"/>
              <a:t>Encarts</a:t>
            </a:r>
            <a:endParaRPr lang="en-US" dirty="0"/>
          </a:p>
        </p:txBody>
      </p:sp>
      <p:sp>
        <p:nvSpPr>
          <p:cNvPr id="13" name="ZoneTexte 12"/>
          <p:cNvSpPr txBox="1"/>
          <p:nvPr/>
        </p:nvSpPr>
        <p:spPr>
          <a:xfrm>
            <a:off x="1535292" y="2490102"/>
            <a:ext cx="8579671" cy="923330"/>
          </a:xfrm>
          <a:prstGeom prst="rect">
            <a:avLst/>
          </a:prstGeom>
          <a:noFill/>
        </p:spPr>
        <p:txBody>
          <a:bodyPr wrap="square" rtlCol="0">
            <a:spAutoFit/>
          </a:bodyPr>
          <a:lstStyle/>
          <a:p>
            <a:pPr marL="285750" indent="-285750">
              <a:buFont typeface="Arial" pitchFamily="34" charset="0"/>
              <a:buChar char="•"/>
            </a:pPr>
            <a:r>
              <a:rPr lang="fr-FR" dirty="0"/>
              <a:t>§  14. L’État autrichien va verser 308  000  euros, chaque année, à la communauté juive, et indemnisera les 23 membres de la commission dirigeant la Communauté israélite</a:t>
            </a:r>
            <a:endParaRPr lang="en-US" dirty="0"/>
          </a:p>
        </p:txBody>
      </p:sp>
    </p:spTree>
    <p:extLst>
      <p:ext uri="{BB962C8B-B14F-4D97-AF65-F5344CB8AC3E}">
        <p14:creationId xmlns:p14="http://schemas.microsoft.com/office/powerpoint/2010/main" val="3582434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8014" y="346842"/>
            <a:ext cx="6624186" cy="553998"/>
          </a:xfrm>
          <a:prstGeom prst="rect">
            <a:avLst/>
          </a:prstGeom>
          <a:noFill/>
        </p:spPr>
        <p:txBody>
          <a:bodyPr wrap="none" rtlCol="0">
            <a:spAutoFit/>
          </a:bodyPr>
          <a:lstStyle/>
          <a:p>
            <a:r>
              <a:rPr lang="fr-FR" sz="3000" u="sng" dirty="0" smtClean="0"/>
              <a:t>4. En ce 8 mars, une actualité particulière</a:t>
            </a:r>
            <a:endParaRPr lang="fr-FR" sz="3000" u="sng" dirty="0"/>
          </a:p>
        </p:txBody>
      </p:sp>
      <p:sp>
        <p:nvSpPr>
          <p:cNvPr id="5" name="Rectangle 4"/>
          <p:cNvSpPr/>
          <p:nvPr/>
        </p:nvSpPr>
        <p:spPr>
          <a:xfrm>
            <a:off x="339112" y="1201764"/>
            <a:ext cx="10116208" cy="461665"/>
          </a:xfrm>
          <a:prstGeom prst="rect">
            <a:avLst/>
          </a:prstGeom>
        </p:spPr>
        <p:txBody>
          <a:bodyPr wrap="square">
            <a:spAutoFit/>
          </a:bodyPr>
          <a:lstStyle/>
          <a:p>
            <a:r>
              <a:rPr lang="fr-FR" sz="2400" dirty="0" smtClean="0"/>
              <a:t>L’offense faite aux femmes : matrilinéarité mais…</a:t>
            </a:r>
            <a:endParaRPr lang="fr-FR" sz="2400" dirty="0"/>
          </a:p>
        </p:txBody>
      </p:sp>
      <p:sp>
        <p:nvSpPr>
          <p:cNvPr id="6" name="ZoneTexte 5"/>
          <p:cNvSpPr txBox="1"/>
          <p:nvPr/>
        </p:nvSpPr>
        <p:spPr>
          <a:xfrm>
            <a:off x="1102186" y="3429252"/>
            <a:ext cx="3835024" cy="369332"/>
          </a:xfrm>
          <a:prstGeom prst="rect">
            <a:avLst/>
          </a:prstGeom>
          <a:noFill/>
        </p:spPr>
        <p:txBody>
          <a:bodyPr wrap="none" rtlCol="0">
            <a:spAutoFit/>
          </a:bodyPr>
          <a:lstStyle/>
          <a:p>
            <a:pPr marL="285750" indent="-285750">
              <a:buFont typeface="Arial" pitchFamily="34" charset="0"/>
              <a:buChar char="•"/>
            </a:pPr>
            <a:r>
              <a:rPr lang="en-US" dirty="0" err="1" smtClean="0"/>
              <a:t>Reléguée</a:t>
            </a:r>
            <a:r>
              <a:rPr lang="en-US" dirty="0" smtClean="0"/>
              <a:t> à la </a:t>
            </a:r>
            <a:r>
              <a:rPr lang="en-US" dirty="0" err="1" smtClean="0"/>
              <a:t>galerie</a:t>
            </a:r>
            <a:r>
              <a:rPr lang="en-US" dirty="0" smtClean="0"/>
              <a:t> à la synagogue</a:t>
            </a:r>
            <a:endParaRPr lang="en-US" dirty="0"/>
          </a:p>
        </p:txBody>
      </p:sp>
      <p:sp>
        <p:nvSpPr>
          <p:cNvPr id="7" name="ZoneTexte 6"/>
          <p:cNvSpPr txBox="1"/>
          <p:nvPr/>
        </p:nvSpPr>
        <p:spPr>
          <a:xfrm>
            <a:off x="1102186" y="3944316"/>
            <a:ext cx="3493585" cy="369332"/>
          </a:xfrm>
          <a:prstGeom prst="rect">
            <a:avLst/>
          </a:prstGeom>
          <a:noFill/>
        </p:spPr>
        <p:txBody>
          <a:bodyPr wrap="none" rtlCol="0">
            <a:spAutoFit/>
          </a:bodyPr>
          <a:lstStyle/>
          <a:p>
            <a:pPr marL="285750" indent="-285750">
              <a:buFont typeface="Arial" pitchFamily="34" charset="0"/>
              <a:buChar char="•"/>
            </a:pPr>
            <a:r>
              <a:rPr lang="en-US" dirty="0" smtClean="0"/>
              <a:t>Aux </a:t>
            </a:r>
            <a:r>
              <a:rPr lang="en-US" dirty="0" err="1" smtClean="0"/>
              <a:t>mur</a:t>
            </a:r>
            <a:r>
              <a:rPr lang="en-US" dirty="0" smtClean="0"/>
              <a:t> des lamentation (</a:t>
            </a:r>
            <a:r>
              <a:rPr lang="en-US" dirty="0" err="1" smtClean="0"/>
              <a:t>kotel</a:t>
            </a:r>
            <a:r>
              <a:rPr lang="en-US" dirty="0" smtClean="0"/>
              <a:t>)</a:t>
            </a:r>
            <a:endParaRPr lang="en-US" dirty="0"/>
          </a:p>
        </p:txBody>
      </p:sp>
      <p:sp>
        <p:nvSpPr>
          <p:cNvPr id="8" name="ZoneTexte 7"/>
          <p:cNvSpPr txBox="1"/>
          <p:nvPr/>
        </p:nvSpPr>
        <p:spPr>
          <a:xfrm>
            <a:off x="1102186" y="4459380"/>
            <a:ext cx="9810763" cy="369332"/>
          </a:xfrm>
          <a:prstGeom prst="rect">
            <a:avLst/>
          </a:prstGeom>
          <a:noFill/>
        </p:spPr>
        <p:txBody>
          <a:bodyPr wrap="none" rtlCol="0">
            <a:spAutoFit/>
          </a:bodyPr>
          <a:lstStyle/>
          <a:p>
            <a:pPr marL="285750" indent="-285750">
              <a:buFont typeface="Arial" pitchFamily="34" charset="0"/>
              <a:buChar char="•"/>
            </a:pPr>
            <a:r>
              <a:rPr lang="en-US" dirty="0"/>
              <a:t>femmes </a:t>
            </a:r>
            <a:r>
              <a:rPr lang="en-US" dirty="0" err="1" smtClean="0"/>
              <a:t>falashas</a:t>
            </a:r>
            <a:r>
              <a:rPr lang="en-US" dirty="0"/>
              <a:t> 2000-2005, </a:t>
            </a:r>
            <a:r>
              <a:rPr lang="en-US" dirty="0" smtClean="0"/>
              <a:t>Depo-Provera (57% des femmes </a:t>
            </a:r>
            <a:r>
              <a:rPr lang="en-US" dirty="0" err="1" smtClean="0"/>
              <a:t>traitées</a:t>
            </a:r>
            <a:r>
              <a:rPr lang="en-US" dirty="0" smtClean="0"/>
              <a:t> </a:t>
            </a:r>
            <a:r>
              <a:rPr lang="en-US" dirty="0" err="1" smtClean="0"/>
              <a:t>étaient</a:t>
            </a:r>
            <a:r>
              <a:rPr lang="en-US" dirty="0" smtClean="0"/>
              <a:t> </a:t>
            </a:r>
            <a:r>
              <a:rPr lang="en-US" dirty="0" err="1" smtClean="0"/>
              <a:t>falashas</a:t>
            </a:r>
            <a:r>
              <a:rPr lang="en-US" dirty="0" smtClean="0"/>
              <a:t> </a:t>
            </a:r>
            <a:r>
              <a:rPr lang="en-US" dirty="0" err="1" smtClean="0"/>
              <a:t>alors</a:t>
            </a:r>
            <a:r>
              <a:rPr lang="en-US" dirty="0" smtClean="0"/>
              <a:t> </a:t>
            </a:r>
            <a:r>
              <a:rPr lang="en-US" dirty="0" err="1" smtClean="0"/>
              <a:t>que</a:t>
            </a:r>
            <a:r>
              <a:rPr lang="en-US" dirty="0" smtClean="0"/>
              <a:t> 2%)</a:t>
            </a:r>
            <a:endParaRPr lang="en-US" dirty="0"/>
          </a:p>
        </p:txBody>
      </p:sp>
      <p:sp>
        <p:nvSpPr>
          <p:cNvPr id="9" name="ZoneTexte 8"/>
          <p:cNvSpPr txBox="1"/>
          <p:nvPr/>
        </p:nvSpPr>
        <p:spPr>
          <a:xfrm>
            <a:off x="1102186" y="1845126"/>
            <a:ext cx="10703378" cy="646331"/>
          </a:xfrm>
          <a:prstGeom prst="rect">
            <a:avLst/>
          </a:prstGeom>
          <a:noFill/>
        </p:spPr>
        <p:txBody>
          <a:bodyPr wrap="square" rtlCol="0">
            <a:spAutoFit/>
          </a:bodyPr>
          <a:lstStyle/>
          <a:p>
            <a:pPr marL="285750" indent="-285750">
              <a:buFont typeface="Arial" pitchFamily="34" charset="0"/>
              <a:buChar char="•"/>
            </a:pPr>
            <a:r>
              <a:rPr lang="fr-FR" dirty="0"/>
              <a:t>Torah </a:t>
            </a:r>
            <a:r>
              <a:rPr lang="fr-FR" dirty="0" smtClean="0"/>
              <a:t>: êtres </a:t>
            </a:r>
            <a:r>
              <a:rPr lang="fr-FR" dirty="0"/>
              <a:t>inférieurs, propriétés de leur mari auxquels on autorise la polygamie, </a:t>
            </a:r>
            <a:r>
              <a:rPr lang="fr-FR" dirty="0" smtClean="0"/>
              <a:t>pécheresses</a:t>
            </a:r>
            <a:r>
              <a:rPr lang="fr-FR" dirty="0"/>
              <a:t>, incestueuses, impures, voire condamnées, selon les circonstances, à la stérilité,  l’exil  ou  la  lapidation.</a:t>
            </a:r>
            <a:endParaRPr lang="en-US" dirty="0"/>
          </a:p>
        </p:txBody>
      </p:sp>
      <p:sp>
        <p:nvSpPr>
          <p:cNvPr id="10" name="ZoneTexte 9"/>
          <p:cNvSpPr txBox="1"/>
          <p:nvPr/>
        </p:nvSpPr>
        <p:spPr>
          <a:xfrm>
            <a:off x="1102186" y="4974444"/>
            <a:ext cx="3178434" cy="369332"/>
          </a:xfrm>
          <a:prstGeom prst="rect">
            <a:avLst/>
          </a:prstGeom>
          <a:noFill/>
        </p:spPr>
        <p:txBody>
          <a:bodyPr wrap="none" rtlCol="0">
            <a:spAutoFit/>
          </a:bodyPr>
          <a:lstStyle/>
          <a:p>
            <a:pPr marL="285750" indent="-285750">
              <a:buFont typeface="Arial" pitchFamily="34" charset="0"/>
              <a:buChar char="•"/>
            </a:pPr>
            <a:r>
              <a:rPr lang="en-US" dirty="0" err="1"/>
              <a:t>Beit</a:t>
            </a:r>
            <a:r>
              <a:rPr lang="en-US" dirty="0"/>
              <a:t> </a:t>
            </a:r>
            <a:r>
              <a:rPr lang="en-US" dirty="0" err="1" smtClean="0"/>
              <a:t>Shemesh</a:t>
            </a:r>
            <a:r>
              <a:rPr lang="en-US" dirty="0" smtClean="0"/>
              <a:t>, hiver 2011/12</a:t>
            </a:r>
            <a:endParaRPr lang="en-US" dirty="0"/>
          </a:p>
        </p:txBody>
      </p:sp>
      <p:sp>
        <p:nvSpPr>
          <p:cNvPr id="11" name="ZoneTexte 10"/>
          <p:cNvSpPr txBox="1"/>
          <p:nvPr/>
        </p:nvSpPr>
        <p:spPr>
          <a:xfrm>
            <a:off x="1102186" y="2637189"/>
            <a:ext cx="9944100" cy="646331"/>
          </a:xfrm>
          <a:prstGeom prst="rect">
            <a:avLst/>
          </a:prstGeom>
          <a:noFill/>
        </p:spPr>
        <p:txBody>
          <a:bodyPr wrap="square" rtlCol="0">
            <a:spAutoFit/>
          </a:bodyPr>
          <a:lstStyle/>
          <a:p>
            <a:pPr marL="285750" indent="-285750">
              <a:buFont typeface="Arial" pitchFamily="34" charset="0"/>
              <a:buChar char="•"/>
            </a:pPr>
            <a:r>
              <a:rPr lang="fr-FR" dirty="0"/>
              <a:t>«  Merci de ne pas m’avoir fait goy  [ou gentil, non-juif], merci de ne pas m’avoir fait esclave, merci de ne pas m’avoir fait femme.  »</a:t>
            </a:r>
            <a:endParaRPr lang="en-US" dirty="0"/>
          </a:p>
        </p:txBody>
      </p:sp>
      <p:sp>
        <p:nvSpPr>
          <p:cNvPr id="12" name="Rectangle 11"/>
          <p:cNvSpPr/>
          <p:nvPr/>
        </p:nvSpPr>
        <p:spPr>
          <a:xfrm>
            <a:off x="1102186" y="5489510"/>
            <a:ext cx="8572731" cy="369332"/>
          </a:xfrm>
          <a:prstGeom prst="rect">
            <a:avLst/>
          </a:prstGeom>
        </p:spPr>
        <p:txBody>
          <a:bodyPr wrap="none">
            <a:spAutoFit/>
          </a:bodyPr>
          <a:lstStyle/>
          <a:p>
            <a:pPr marL="285750" indent="-285750">
              <a:buFont typeface="Arial" pitchFamily="34" charset="0"/>
              <a:buChar char="•"/>
            </a:pPr>
            <a:r>
              <a:rPr lang="fr-FR" dirty="0"/>
              <a:t>Le Procès de Viviane </a:t>
            </a:r>
            <a:r>
              <a:rPr lang="fr-FR" dirty="0" err="1" smtClean="0"/>
              <a:t>Amsalem</a:t>
            </a:r>
            <a:r>
              <a:rPr lang="fr-FR" dirty="0"/>
              <a:t> (2014) : 10  000 </a:t>
            </a:r>
            <a:r>
              <a:rPr lang="fr-FR" dirty="0" err="1"/>
              <a:t>agounot</a:t>
            </a:r>
            <a:r>
              <a:rPr lang="fr-FR" dirty="0"/>
              <a:t>  (pluriel d’ </a:t>
            </a:r>
            <a:r>
              <a:rPr lang="fr-FR" dirty="0" err="1"/>
              <a:t>agounah</a:t>
            </a:r>
            <a:r>
              <a:rPr lang="fr-FR" dirty="0"/>
              <a:t> ) en Israël.</a:t>
            </a:r>
            <a:endParaRPr lang="en-US" dirty="0"/>
          </a:p>
        </p:txBody>
      </p:sp>
    </p:spTree>
    <p:extLst>
      <p:ext uri="{BB962C8B-B14F-4D97-AF65-F5344CB8AC3E}">
        <p14:creationId xmlns:p14="http://schemas.microsoft.com/office/powerpoint/2010/main" val="3138318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8014" y="346842"/>
            <a:ext cx="4291881" cy="553998"/>
          </a:xfrm>
          <a:prstGeom prst="rect">
            <a:avLst/>
          </a:prstGeom>
          <a:noFill/>
        </p:spPr>
        <p:txBody>
          <a:bodyPr wrap="none" rtlCol="0">
            <a:spAutoFit/>
          </a:bodyPr>
          <a:lstStyle/>
          <a:p>
            <a:r>
              <a:rPr lang="fr-FR" sz="3000" u="sng" dirty="0" smtClean="0"/>
              <a:t>1. Comment </a:t>
            </a:r>
            <a:r>
              <a:rPr lang="fr-FR" sz="3000" u="sng" dirty="0" smtClean="0"/>
              <a:t>et pourquoi ?</a:t>
            </a:r>
            <a:endParaRPr lang="fr-FR" sz="3000" u="sng" dirty="0"/>
          </a:p>
        </p:txBody>
      </p:sp>
      <p:sp>
        <p:nvSpPr>
          <p:cNvPr id="5" name="ZoneTexte 4"/>
          <p:cNvSpPr txBox="1"/>
          <p:nvPr/>
        </p:nvSpPr>
        <p:spPr>
          <a:xfrm>
            <a:off x="1056290" y="1229711"/>
            <a:ext cx="8397812" cy="4893647"/>
          </a:xfrm>
          <a:prstGeom prst="rect">
            <a:avLst/>
          </a:prstGeom>
          <a:noFill/>
        </p:spPr>
        <p:txBody>
          <a:bodyPr wrap="none" rtlCol="0">
            <a:spAutoFit/>
          </a:bodyPr>
          <a:lstStyle/>
          <a:p>
            <a:r>
              <a:rPr lang="fr-FR" sz="2400" dirty="0" smtClean="0"/>
              <a:t>Ma famille</a:t>
            </a:r>
          </a:p>
          <a:p>
            <a:r>
              <a:rPr lang="fr-FR" sz="2400" dirty="0" smtClean="0"/>
              <a:t>Quatre anecdotes :</a:t>
            </a:r>
          </a:p>
          <a:p>
            <a:r>
              <a:rPr lang="fr-FR" sz="2400" dirty="0"/>
              <a:t>	</a:t>
            </a:r>
            <a:r>
              <a:rPr lang="fr-FR" sz="2400" dirty="0" smtClean="0"/>
              <a:t>- Ecole Centrale de Lyon</a:t>
            </a:r>
          </a:p>
          <a:p>
            <a:r>
              <a:rPr lang="fr-FR" sz="2400" dirty="0"/>
              <a:t>	</a:t>
            </a:r>
            <a:r>
              <a:rPr lang="fr-FR" sz="2400" dirty="0" smtClean="0"/>
              <a:t>- Jakob S. à Berlin</a:t>
            </a:r>
          </a:p>
          <a:p>
            <a:r>
              <a:rPr lang="fr-FR" sz="2400" dirty="0" smtClean="0"/>
              <a:t>	- M. Cohen à Montreuil</a:t>
            </a:r>
          </a:p>
          <a:p>
            <a:r>
              <a:rPr lang="fr-FR" sz="2400" dirty="0"/>
              <a:t>	</a:t>
            </a:r>
            <a:r>
              <a:rPr lang="fr-FR" sz="2400" dirty="0" smtClean="0"/>
              <a:t>- Mon entrée à </a:t>
            </a:r>
            <a:r>
              <a:rPr lang="fr-FR" sz="2400" dirty="0" smtClean="0"/>
              <a:t>l’IKG… et ma sortie en février 2017</a:t>
            </a:r>
            <a:endParaRPr lang="fr-FR" sz="2400" dirty="0" smtClean="0"/>
          </a:p>
          <a:p>
            <a:r>
              <a:rPr lang="fr-FR" sz="2400" dirty="0" smtClean="0"/>
              <a:t>Divers engagements, notamment auprès des </a:t>
            </a:r>
            <a:r>
              <a:rPr lang="fr-FR" sz="2400" dirty="0" err="1" smtClean="0"/>
              <a:t>Roms</a:t>
            </a:r>
            <a:endParaRPr lang="fr-FR" sz="2400" dirty="0" smtClean="0"/>
          </a:p>
          <a:p>
            <a:r>
              <a:rPr lang="fr-FR" sz="2400" dirty="0" smtClean="0"/>
              <a:t>L’arrivée à Vienne, un hasard de l’aléatoire administratif</a:t>
            </a:r>
          </a:p>
          <a:p>
            <a:r>
              <a:rPr lang="fr-FR" sz="2400" dirty="0" smtClean="0"/>
              <a:t>Vienne comme lieu de passage du judaïsme à la </a:t>
            </a:r>
            <a:r>
              <a:rPr lang="fr-FR" sz="2400" dirty="0" smtClean="0"/>
              <a:t>judaïté (</a:t>
            </a:r>
            <a:r>
              <a:rPr lang="fr-FR" sz="2400" u="sng" dirty="0" smtClean="0"/>
              <a:t>cf. 3.</a:t>
            </a:r>
            <a:r>
              <a:rPr lang="fr-FR" sz="2400" dirty="0" smtClean="0"/>
              <a:t>)</a:t>
            </a:r>
            <a:endParaRPr lang="fr-FR" sz="2400" dirty="0" smtClean="0"/>
          </a:p>
          <a:p>
            <a:r>
              <a:rPr lang="fr-FR" sz="2400" dirty="0" smtClean="0"/>
              <a:t>A Paris comme à Vienne, face à un monopole de l’expression juive</a:t>
            </a:r>
          </a:p>
          <a:p>
            <a:r>
              <a:rPr lang="fr-FR" sz="2400" dirty="0"/>
              <a:t>	</a:t>
            </a:r>
            <a:r>
              <a:rPr lang="fr-FR" sz="2400" dirty="0" smtClean="0"/>
              <a:t>95% (</a:t>
            </a:r>
            <a:r>
              <a:rPr lang="fr-FR" sz="2400" dirty="0" err="1" smtClean="0"/>
              <a:t>Prasquier</a:t>
            </a:r>
            <a:r>
              <a:rPr lang="fr-FR" sz="2400" dirty="0" smtClean="0"/>
              <a:t> hiver 2008-09)</a:t>
            </a:r>
          </a:p>
          <a:p>
            <a:r>
              <a:rPr lang="fr-FR" sz="2400" dirty="0"/>
              <a:t>	</a:t>
            </a:r>
            <a:r>
              <a:rPr lang="fr-FR" sz="2400" dirty="0" smtClean="0"/>
              <a:t>Vienne été 2014</a:t>
            </a:r>
          </a:p>
          <a:p>
            <a:r>
              <a:rPr lang="fr-FR" sz="2400" dirty="0" smtClean="0"/>
              <a:t>2012, le jugement de Cologne. WZ, rue89, profil 2014, </a:t>
            </a:r>
            <a:r>
              <a:rPr lang="fr-FR" sz="2400" dirty="0" smtClean="0"/>
              <a:t>Libé…</a:t>
            </a:r>
            <a:endParaRPr lang="fr-FR" sz="2400" dirty="0"/>
          </a:p>
        </p:txBody>
      </p:sp>
    </p:spTree>
    <p:extLst>
      <p:ext uri="{BB962C8B-B14F-4D97-AF65-F5344CB8AC3E}">
        <p14:creationId xmlns:p14="http://schemas.microsoft.com/office/powerpoint/2010/main" val="918223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425833" y="285913"/>
            <a:ext cx="3457575" cy="5781675"/>
          </a:xfrm>
          <a:prstGeom prst="rect">
            <a:avLst/>
          </a:prstGeom>
        </p:spPr>
      </p:pic>
      <p:sp>
        <p:nvSpPr>
          <p:cNvPr id="3" name="ZoneTexte 2"/>
          <p:cNvSpPr txBox="1"/>
          <p:nvPr/>
        </p:nvSpPr>
        <p:spPr>
          <a:xfrm>
            <a:off x="623078" y="6243145"/>
            <a:ext cx="3063083" cy="369332"/>
          </a:xfrm>
          <a:prstGeom prst="rect">
            <a:avLst/>
          </a:prstGeom>
          <a:noFill/>
        </p:spPr>
        <p:txBody>
          <a:bodyPr wrap="none" rtlCol="0">
            <a:spAutoFit/>
          </a:bodyPr>
          <a:lstStyle/>
          <a:p>
            <a:r>
              <a:rPr lang="fr-FR" i="1" dirty="0" smtClean="0"/>
              <a:t>Libération</a:t>
            </a:r>
            <a:r>
              <a:rPr lang="fr-FR" dirty="0" smtClean="0"/>
              <a:t>, 15 septembre 2014</a:t>
            </a:r>
            <a:endParaRPr lang="fr-FR" dirty="0"/>
          </a:p>
        </p:txBody>
      </p:sp>
      <p:sp>
        <p:nvSpPr>
          <p:cNvPr id="5" name="ZoneTexte 4"/>
          <p:cNvSpPr txBox="1"/>
          <p:nvPr/>
        </p:nvSpPr>
        <p:spPr>
          <a:xfrm>
            <a:off x="4051738" y="772510"/>
            <a:ext cx="7987315" cy="830997"/>
          </a:xfrm>
          <a:prstGeom prst="rect">
            <a:avLst/>
          </a:prstGeom>
          <a:noFill/>
        </p:spPr>
        <p:txBody>
          <a:bodyPr wrap="none" rtlCol="0">
            <a:spAutoFit/>
          </a:bodyPr>
          <a:lstStyle/>
          <a:p>
            <a:r>
              <a:rPr lang="fr-FR" sz="2400" dirty="0" smtClean="0"/>
              <a:t>Différents engagements (</a:t>
            </a:r>
            <a:r>
              <a:rPr lang="fr-FR" sz="2400" dirty="0" err="1" smtClean="0"/>
              <a:t>Roms</a:t>
            </a:r>
            <a:r>
              <a:rPr lang="fr-FR" sz="2400" dirty="0" smtClean="0"/>
              <a:t>, lutte contre l’</a:t>
            </a:r>
            <a:r>
              <a:rPr lang="fr-FR" sz="2400" dirty="0" err="1" smtClean="0"/>
              <a:t>extr</a:t>
            </a:r>
            <a:r>
              <a:rPr lang="fr-FR" sz="2400" dirty="0" smtClean="0"/>
              <a:t>. droite…)</a:t>
            </a:r>
          </a:p>
          <a:p>
            <a:r>
              <a:rPr lang="fr-FR" sz="2400" dirty="0" smtClean="0"/>
              <a:t>Réactions suite aux billets de mon blog (refus du nationalisme)</a:t>
            </a:r>
            <a:endParaRPr lang="fr-FR" sz="2400" dirty="0"/>
          </a:p>
        </p:txBody>
      </p:sp>
      <p:grpSp>
        <p:nvGrpSpPr>
          <p:cNvPr id="6" name="Groupe 5"/>
          <p:cNvGrpSpPr/>
          <p:nvPr/>
        </p:nvGrpSpPr>
        <p:grpSpPr>
          <a:xfrm>
            <a:off x="5014912" y="1853293"/>
            <a:ext cx="5036040" cy="4583627"/>
            <a:chOff x="5014912" y="1853293"/>
            <a:chExt cx="5036040" cy="4583627"/>
          </a:xfrm>
        </p:grpSpPr>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522"/>
            <a:stretch/>
          </p:blipFill>
          <p:spPr bwMode="auto">
            <a:xfrm>
              <a:off x="5014912" y="1853293"/>
              <a:ext cx="4791075" cy="4389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9282793" y="6067588"/>
              <a:ext cx="768159" cy="369332"/>
            </a:xfrm>
            <a:prstGeom prst="rect">
              <a:avLst/>
            </a:prstGeom>
            <a:noFill/>
          </p:spPr>
          <p:txBody>
            <a:bodyPr wrap="none" rtlCol="0">
              <a:spAutoFit/>
            </a:bodyPr>
            <a:lstStyle/>
            <a:p>
              <a:r>
                <a:rPr lang="en-US" dirty="0" smtClean="0"/>
                <a:t>p. 155</a:t>
              </a:r>
              <a:endParaRPr lang="en-US" dirty="0"/>
            </a:p>
          </p:txBody>
        </p:sp>
      </p:grpSp>
    </p:spTree>
    <p:extLst>
      <p:ext uri="{BB962C8B-B14F-4D97-AF65-F5344CB8AC3E}">
        <p14:creationId xmlns:p14="http://schemas.microsoft.com/office/powerpoint/2010/main" val="141238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8014" y="346842"/>
            <a:ext cx="6090835" cy="553998"/>
          </a:xfrm>
          <a:prstGeom prst="rect">
            <a:avLst/>
          </a:prstGeom>
          <a:noFill/>
        </p:spPr>
        <p:txBody>
          <a:bodyPr wrap="none" rtlCol="0">
            <a:spAutoFit/>
          </a:bodyPr>
          <a:lstStyle/>
          <a:p>
            <a:r>
              <a:rPr lang="fr-FR" sz="3000" u="sng" dirty="0" smtClean="0"/>
              <a:t>2. Quels </a:t>
            </a:r>
            <a:r>
              <a:rPr lang="fr-FR" sz="3000" u="sng" dirty="0" smtClean="0"/>
              <a:t>sont les objectifs de ce livre ?</a:t>
            </a:r>
            <a:endParaRPr lang="fr-FR" sz="3000" u="sng" dirty="0"/>
          </a:p>
        </p:txBody>
      </p:sp>
      <p:sp>
        <p:nvSpPr>
          <p:cNvPr id="4" name="Rectangle 3"/>
          <p:cNvSpPr/>
          <p:nvPr/>
        </p:nvSpPr>
        <p:spPr>
          <a:xfrm>
            <a:off x="339112" y="1201764"/>
            <a:ext cx="10116208" cy="830997"/>
          </a:xfrm>
          <a:prstGeom prst="rect">
            <a:avLst/>
          </a:prstGeom>
        </p:spPr>
        <p:txBody>
          <a:bodyPr wrap="square">
            <a:spAutoFit/>
          </a:bodyPr>
          <a:lstStyle/>
          <a:p>
            <a:pPr marL="342900" indent="-342900">
              <a:buFont typeface="Arial" panose="020B0604020202020204" pitchFamily="34" charset="0"/>
              <a:buChar char="•"/>
            </a:pPr>
            <a:r>
              <a:rPr lang="fr-FR" sz="2400" dirty="0" smtClean="0"/>
              <a:t>Ne pas se faire confisquer l’identité juive. Distinction essentielle entre judaïté (ou </a:t>
            </a:r>
            <a:r>
              <a:rPr lang="fr-FR" sz="2400" dirty="0" err="1" smtClean="0"/>
              <a:t>judéïté</a:t>
            </a:r>
            <a:r>
              <a:rPr lang="fr-FR" sz="2400" dirty="0" smtClean="0"/>
              <a:t>) et judaïsme. </a:t>
            </a:r>
            <a:endParaRPr lang="fr-FR" sz="2400" dirty="0"/>
          </a:p>
        </p:txBody>
      </p:sp>
      <p:sp>
        <p:nvSpPr>
          <p:cNvPr id="5" name="Rectangle 4"/>
          <p:cNvSpPr/>
          <p:nvPr/>
        </p:nvSpPr>
        <p:spPr>
          <a:xfrm>
            <a:off x="268014" y="2333685"/>
            <a:ext cx="11282856" cy="3416320"/>
          </a:xfrm>
          <a:prstGeom prst="rect">
            <a:avLst/>
          </a:prstGeom>
        </p:spPr>
        <p:txBody>
          <a:bodyPr wrap="square">
            <a:spAutoFit/>
          </a:bodyPr>
          <a:lstStyle/>
          <a:p>
            <a:pPr marL="342900" indent="-342900">
              <a:buFont typeface="Arial" panose="020B0604020202020204" pitchFamily="34" charset="0"/>
              <a:buChar char="•"/>
            </a:pPr>
            <a:r>
              <a:rPr lang="fr-FR" sz="2400" b="0" i="0" dirty="0" smtClean="0">
                <a:effectLst/>
              </a:rPr>
              <a:t>Faire entendre une parole athée qui est hélas souvent ensevelie par un discours laïque trop tiède qui dérive soit dans </a:t>
            </a:r>
            <a:r>
              <a:rPr lang="fr-FR" sz="2400" b="1" i="0" dirty="0" smtClean="0">
                <a:effectLst/>
              </a:rPr>
              <a:t>l’œcuménisme</a:t>
            </a:r>
            <a:r>
              <a:rPr lang="fr-FR" sz="2400" b="0" i="0" dirty="0" smtClean="0">
                <a:effectLst/>
              </a:rPr>
              <a:t> (on insiste sur le fait les religions doivent se parler entre elles mais on oublie ceux qui n'en ont pas) soit dans le </a:t>
            </a:r>
            <a:r>
              <a:rPr lang="fr-FR" sz="2400" b="1" i="0" dirty="0" smtClean="0">
                <a:effectLst/>
              </a:rPr>
              <a:t>communautarisme</a:t>
            </a:r>
            <a:r>
              <a:rPr lang="fr-FR" sz="2400" b="0" i="0" dirty="0" smtClean="0">
                <a:effectLst/>
              </a:rPr>
              <a:t> (on considère la religion comme relevant de la sphère privée mais on promeut les échanges entre individus sur cette base). </a:t>
            </a:r>
            <a:br>
              <a:rPr lang="fr-FR" sz="2400" b="0" i="0" dirty="0" smtClean="0">
                <a:effectLst/>
              </a:rPr>
            </a:br>
            <a:r>
              <a:rPr lang="fr-FR" sz="2400" b="0" i="0" dirty="0" smtClean="0">
                <a:effectLst/>
              </a:rPr>
              <a:t>Je suis pour la </a:t>
            </a:r>
            <a:r>
              <a:rPr lang="fr-FR" sz="2400" b="1" i="0" dirty="0" smtClean="0">
                <a:effectLst/>
              </a:rPr>
              <a:t>laïcité</a:t>
            </a:r>
            <a:r>
              <a:rPr lang="fr-FR" sz="2400" b="0" i="0" dirty="0" smtClean="0">
                <a:effectLst/>
              </a:rPr>
              <a:t>, mais entendue comme égalité de traitement entre croyants, athées et agnostiques… et il est important d'avoir le droit de critiquer les religions (ce que je fais pour certains aspects du judaïsme, dénonçant le sexisme ou les mutilations dont sont victimes les garçons). D’où ce titre </a:t>
            </a:r>
            <a:r>
              <a:rPr lang="fr-FR" sz="2400" b="0" i="1" dirty="0" smtClean="0">
                <a:effectLst/>
              </a:rPr>
              <a:t>Athée &amp; Juif </a:t>
            </a:r>
            <a:r>
              <a:rPr lang="fr-FR" sz="2400" b="0" i="0" dirty="0" smtClean="0">
                <a:effectLst/>
              </a:rPr>
              <a:t>(et pas Laïque et Juif).</a:t>
            </a:r>
            <a:endParaRPr lang="fr-FR" sz="2400" dirty="0"/>
          </a:p>
        </p:txBody>
      </p:sp>
    </p:spTree>
    <p:extLst>
      <p:ext uri="{BB962C8B-B14F-4D97-AF65-F5344CB8AC3E}">
        <p14:creationId xmlns:p14="http://schemas.microsoft.com/office/powerpoint/2010/main" val="84265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5514" y="413488"/>
            <a:ext cx="11298623" cy="2677656"/>
          </a:xfrm>
          <a:prstGeom prst="rect">
            <a:avLst/>
          </a:prstGeom>
        </p:spPr>
        <p:txBody>
          <a:bodyPr wrap="square">
            <a:spAutoFit/>
          </a:bodyPr>
          <a:lstStyle/>
          <a:p>
            <a:pPr marL="342900" indent="-342900">
              <a:buFont typeface="Arial" panose="020B0604020202020204" pitchFamily="34" charset="0"/>
              <a:buChar char="•"/>
            </a:pPr>
            <a:r>
              <a:rPr lang="fr-FR" sz="2400" b="1" i="0" dirty="0" smtClean="0">
                <a:effectLst/>
              </a:rPr>
              <a:t>L’émancipation vis-à-vis du religieux a été au cours du temps synonyme de progrès pour l'humanité</a:t>
            </a:r>
            <a:r>
              <a:rPr lang="fr-FR" sz="2400" b="0" i="0" dirty="0" smtClean="0">
                <a:effectLst/>
              </a:rPr>
              <a:t>. Historiquement la religion a certes servi la cohésion du groupe (Durkheim)… mais elle aussi a généré des </a:t>
            </a:r>
            <a:r>
              <a:rPr lang="fr-FR" sz="2400" b="1" i="0" dirty="0" smtClean="0">
                <a:effectLst/>
              </a:rPr>
              <a:t>névroses</a:t>
            </a:r>
            <a:r>
              <a:rPr lang="fr-FR" sz="2400" b="0" i="0" dirty="0" smtClean="0">
                <a:effectLst/>
              </a:rPr>
              <a:t> (cf. </a:t>
            </a:r>
            <a:r>
              <a:rPr lang="fr-FR" sz="2400" b="1" i="0" dirty="0" smtClean="0">
                <a:effectLst/>
              </a:rPr>
              <a:t>Freud</a:t>
            </a:r>
            <a:r>
              <a:rPr lang="fr-FR" sz="2400" b="0" i="0" dirty="0" smtClean="0">
                <a:effectLst/>
              </a:rPr>
              <a:t> 1916 </a:t>
            </a:r>
            <a:r>
              <a:rPr lang="fr-FR" sz="2400" b="0" i="0" dirty="0" err="1" smtClean="0">
                <a:effectLst/>
              </a:rPr>
              <a:t>a.s</a:t>
            </a:r>
            <a:r>
              <a:rPr lang="fr-FR" sz="2400" b="0" i="0" dirty="0" smtClean="0">
                <a:effectLst/>
              </a:rPr>
              <a:t>. de la circoncision, citation p. 79), des </a:t>
            </a:r>
            <a:r>
              <a:rPr lang="fr-FR" sz="2400" b="1" i="0" dirty="0" smtClean="0">
                <a:effectLst/>
              </a:rPr>
              <a:t>injustices</a:t>
            </a:r>
            <a:r>
              <a:rPr lang="fr-FR" sz="2400" b="0" i="0" dirty="0" smtClean="0">
                <a:effectLst/>
              </a:rPr>
              <a:t> (l’histoire de mon ami), des </a:t>
            </a:r>
            <a:r>
              <a:rPr lang="fr-FR" sz="2400" b="1" i="0" dirty="0" smtClean="0">
                <a:effectLst/>
              </a:rPr>
              <a:t>souffrances</a:t>
            </a:r>
            <a:r>
              <a:rPr lang="fr-FR" sz="2400" b="0" i="0" dirty="0" smtClean="0">
                <a:effectLst/>
              </a:rPr>
              <a:t>, et même parfois causé des mutilations et des morts (cf. chap. 3). En somme, il n’y a pas de textes qui doive être considéré par tous comme « sacrés », pas même la « Halakha » (la loi juive) qui est sexiste et logiquement inconsistante.</a:t>
            </a:r>
            <a:endParaRPr lang="fr-FR" sz="2400" dirty="0"/>
          </a:p>
        </p:txBody>
      </p:sp>
      <p:sp>
        <p:nvSpPr>
          <p:cNvPr id="3" name="ZoneTexte 2"/>
          <p:cNvSpPr txBox="1"/>
          <p:nvPr/>
        </p:nvSpPr>
        <p:spPr>
          <a:xfrm>
            <a:off x="662152" y="3294993"/>
            <a:ext cx="11161985" cy="830997"/>
          </a:xfrm>
          <a:prstGeom prst="rect">
            <a:avLst/>
          </a:prstGeom>
          <a:noFill/>
        </p:spPr>
        <p:txBody>
          <a:bodyPr wrap="square" rtlCol="0">
            <a:spAutoFit/>
          </a:bodyPr>
          <a:lstStyle/>
          <a:p>
            <a:pPr marL="342900" indent="-342900">
              <a:buFont typeface="Arial" panose="020B0604020202020204" pitchFamily="34" charset="0"/>
              <a:buChar char="•"/>
            </a:pPr>
            <a:r>
              <a:rPr lang="fr-FR" sz="2400" dirty="0"/>
              <a:t>Il s’agit aussi de dénoncer un autre danger : la bible utilisée comme manuel de géopolitique (cf. conflit israélo-palestinien</a:t>
            </a:r>
            <a:r>
              <a:rPr lang="fr-FR" sz="2400" dirty="0" smtClean="0"/>
              <a:t>). </a:t>
            </a:r>
            <a:r>
              <a:rPr lang="fr-FR" sz="2400" i="1" dirty="0" smtClean="0"/>
              <a:t>Charlie</a:t>
            </a:r>
            <a:r>
              <a:rPr lang="fr-FR" sz="2400" dirty="0" smtClean="0"/>
              <a:t> 18 janvier 2017.</a:t>
            </a:r>
            <a:endParaRPr lang="fr-FR" sz="2400" dirty="0"/>
          </a:p>
        </p:txBody>
      </p:sp>
      <p:sp>
        <p:nvSpPr>
          <p:cNvPr id="4" name="ZoneTexte 3"/>
          <p:cNvSpPr txBox="1"/>
          <p:nvPr/>
        </p:nvSpPr>
        <p:spPr>
          <a:xfrm>
            <a:off x="662152" y="4461640"/>
            <a:ext cx="10972800" cy="1569660"/>
          </a:xfrm>
          <a:prstGeom prst="rect">
            <a:avLst/>
          </a:prstGeom>
          <a:noFill/>
        </p:spPr>
        <p:txBody>
          <a:bodyPr wrap="square" rtlCol="0">
            <a:spAutoFit/>
          </a:bodyPr>
          <a:lstStyle/>
          <a:p>
            <a:pPr marL="342900" indent="-342900">
              <a:buFont typeface="Arial" panose="020B0604020202020204" pitchFamily="34" charset="0"/>
              <a:buChar char="•"/>
            </a:pPr>
            <a:r>
              <a:rPr lang="fr-FR" sz="2400" dirty="0"/>
              <a:t>Faire revivre l’esprit le « </a:t>
            </a:r>
            <a:r>
              <a:rPr lang="fr-FR" sz="2400" b="1" dirty="0"/>
              <a:t>Bund</a:t>
            </a:r>
            <a:r>
              <a:rPr lang="fr-FR" sz="2400" dirty="0"/>
              <a:t> », l’Union générale des travailleurs juifs de Lituanie, de Pologne et de Russie (1897). Ils avaient développé (au même moment que l'essor du sionisme) une identité juive résolument athée et marxiste. Ce sont eux les premières victimes de masses dans les Terres de sang (Snyder).</a:t>
            </a:r>
          </a:p>
        </p:txBody>
      </p:sp>
    </p:spTree>
    <p:extLst>
      <p:ext uri="{BB962C8B-B14F-4D97-AF65-F5344CB8AC3E}">
        <p14:creationId xmlns:p14="http://schemas.microsoft.com/office/powerpoint/2010/main" val="364648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5553" y="1112353"/>
            <a:ext cx="9233339" cy="4524315"/>
          </a:xfrm>
          <a:prstGeom prst="rect">
            <a:avLst/>
          </a:prstGeom>
        </p:spPr>
        <p:txBody>
          <a:bodyPr wrap="square">
            <a:spAutoFit/>
          </a:bodyPr>
          <a:lstStyle/>
          <a:p>
            <a:pPr marL="342900" indent="-342900">
              <a:buFont typeface="Arial" panose="020B0604020202020204" pitchFamily="34" charset="0"/>
              <a:buChar char="•"/>
            </a:pPr>
            <a:r>
              <a:rPr lang="fr-FR" sz="2400" b="0" i="0" dirty="0" smtClean="0">
                <a:effectLst/>
              </a:rPr>
              <a:t>Sortir des communautarismes, visée universaliste. Apaiser les tensions entre communautés sans pour autant renier la judaïté.</a:t>
            </a:r>
            <a:br>
              <a:rPr lang="fr-FR" sz="2400" b="0" i="0" dirty="0" smtClean="0">
                <a:effectLst/>
              </a:rPr>
            </a:br>
            <a:endParaRPr lang="fr-FR" sz="2400" b="0" i="0" dirty="0" smtClean="0">
              <a:effectLst/>
            </a:endParaRPr>
          </a:p>
          <a:p>
            <a:pPr marL="342900" indent="-342900">
              <a:buFont typeface="Arial" panose="020B0604020202020204" pitchFamily="34" charset="0"/>
              <a:buChar char="•"/>
            </a:pPr>
            <a:r>
              <a:rPr lang="fr-FR" sz="2400" b="0" i="0" dirty="0" smtClean="0">
                <a:effectLst/>
              </a:rPr>
              <a:t>Qui est juif ? Pour une </a:t>
            </a:r>
            <a:r>
              <a:rPr lang="fr-FR" sz="2400" b="0" i="0" dirty="0" err="1" smtClean="0">
                <a:effectLst/>
              </a:rPr>
              <a:t>déf</a:t>
            </a:r>
            <a:r>
              <a:rPr lang="fr-FR" sz="2400" b="0" i="0" dirty="0" smtClean="0">
                <a:effectLst/>
              </a:rPr>
              <a:t>. non-</a:t>
            </a:r>
            <a:r>
              <a:rPr lang="fr-FR" sz="2400" b="0" i="0" dirty="0" err="1" smtClean="0">
                <a:effectLst/>
              </a:rPr>
              <a:t>excluante</a:t>
            </a:r>
            <a:r>
              <a:rPr lang="fr-FR" sz="2400" b="0" i="0" dirty="0" smtClean="0">
                <a:effectLst/>
              </a:rPr>
              <a:t> : est juif qui se dit juif, que ce soit pour des raisons philosophiques, familiales ou culturelles.</a:t>
            </a:r>
            <a:r>
              <a:rPr lang="fr-FR" sz="2400" b="0" i="0" dirty="0" smtClean="0">
                <a:solidFill>
                  <a:srgbClr val="4B4F56"/>
                </a:solidFill>
                <a:effectLst/>
              </a:rPr>
              <a:t/>
            </a:r>
            <a:br>
              <a:rPr lang="fr-FR" sz="2400" b="0" i="0" dirty="0" smtClean="0">
                <a:solidFill>
                  <a:srgbClr val="4B4F56"/>
                </a:solidFill>
                <a:effectLst/>
              </a:rPr>
            </a:br>
            <a:endParaRPr lang="fr-FR" sz="2400" b="0" i="0" dirty="0" smtClean="0">
              <a:solidFill>
                <a:srgbClr val="4B4F56"/>
              </a:solidFill>
              <a:effectLst/>
            </a:endParaRPr>
          </a:p>
          <a:p>
            <a:pPr marL="342900" indent="-342900">
              <a:buFont typeface="Arial" panose="020B0604020202020204" pitchFamily="34" charset="0"/>
              <a:buChar char="•"/>
            </a:pPr>
            <a:r>
              <a:rPr lang="fr-FR" sz="2400" dirty="0" smtClean="0"/>
              <a:t> Le peuple juif est un peuple construit (comme le peuple français), même si localement il existe des particularités génétiques dues à une forte endogamie.</a:t>
            </a:r>
            <a:br>
              <a:rPr lang="fr-FR" sz="2400" dirty="0" smtClean="0"/>
            </a:br>
            <a:endParaRPr lang="fr-FR" sz="2400" dirty="0" smtClean="0"/>
          </a:p>
          <a:p>
            <a:pPr marL="342900" indent="-342900">
              <a:buFont typeface="Arial" panose="020B0604020202020204" pitchFamily="34" charset="0"/>
              <a:buChar char="•"/>
            </a:pPr>
            <a:r>
              <a:rPr lang="fr-FR" sz="2400" dirty="0" smtClean="0"/>
              <a:t>Délivrer un message humaniste et universaliste (cf. </a:t>
            </a:r>
            <a:r>
              <a:rPr lang="fr-FR" sz="2400" i="1" dirty="0" smtClean="0"/>
              <a:t>Le Siècle juif </a:t>
            </a:r>
            <a:r>
              <a:rPr lang="fr-FR" sz="2400" dirty="0" smtClean="0"/>
              <a:t>de </a:t>
            </a:r>
            <a:r>
              <a:rPr lang="fr-FR" sz="2400" dirty="0" err="1" smtClean="0"/>
              <a:t>Selzkine</a:t>
            </a:r>
            <a:r>
              <a:rPr lang="fr-FR" sz="2400" dirty="0" smtClean="0"/>
              <a:t>)</a:t>
            </a:r>
            <a:endParaRPr lang="fr-FR" sz="2400" dirty="0"/>
          </a:p>
        </p:txBody>
      </p:sp>
    </p:spTree>
    <p:extLst>
      <p:ext uri="{BB962C8B-B14F-4D97-AF65-F5344CB8AC3E}">
        <p14:creationId xmlns:p14="http://schemas.microsoft.com/office/powerpoint/2010/main" val="1312496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8014" y="346842"/>
            <a:ext cx="9166997" cy="553998"/>
          </a:xfrm>
          <a:prstGeom prst="rect">
            <a:avLst/>
          </a:prstGeom>
          <a:noFill/>
        </p:spPr>
        <p:txBody>
          <a:bodyPr wrap="none" rtlCol="0">
            <a:spAutoFit/>
          </a:bodyPr>
          <a:lstStyle/>
          <a:p>
            <a:r>
              <a:rPr lang="fr-FR" sz="3000" u="sng" dirty="0" smtClean="0"/>
              <a:t>3</a:t>
            </a:r>
            <a:r>
              <a:rPr lang="fr-FR" sz="3000" u="sng" dirty="0"/>
              <a:t>. Vienne comme lieu de passage du judaïsme à la judaïté</a:t>
            </a:r>
            <a:endParaRPr lang="fr-FR" sz="3000" u="sng" dirty="0"/>
          </a:p>
        </p:txBody>
      </p:sp>
      <p:sp>
        <p:nvSpPr>
          <p:cNvPr id="5" name="Rectangle 4"/>
          <p:cNvSpPr/>
          <p:nvPr/>
        </p:nvSpPr>
        <p:spPr>
          <a:xfrm>
            <a:off x="339111" y="1013992"/>
            <a:ext cx="10715331" cy="400110"/>
          </a:xfrm>
          <a:prstGeom prst="rect">
            <a:avLst/>
          </a:prstGeom>
        </p:spPr>
        <p:txBody>
          <a:bodyPr wrap="square">
            <a:spAutoFit/>
          </a:bodyPr>
          <a:lstStyle/>
          <a:p>
            <a:pPr marL="342900" indent="-342900">
              <a:buFont typeface="Arial" panose="020B0604020202020204" pitchFamily="34" charset="0"/>
              <a:buChar char="•"/>
            </a:pPr>
            <a:r>
              <a:rPr lang="fr-FR" sz="2000" dirty="0" smtClean="0"/>
              <a:t>JLR </a:t>
            </a:r>
            <a:r>
              <a:rPr lang="fr-FR" sz="2000" i="1" dirty="0" smtClean="0"/>
              <a:t>Modernité </a:t>
            </a:r>
            <a:r>
              <a:rPr lang="fr-FR" sz="2000" i="1" dirty="0"/>
              <a:t>viennoise et crises de </a:t>
            </a:r>
            <a:r>
              <a:rPr lang="fr-FR" sz="2000" i="1" dirty="0" smtClean="0"/>
              <a:t>l’identité</a:t>
            </a:r>
            <a:r>
              <a:rPr lang="fr-FR" sz="2000" dirty="0" smtClean="0"/>
              <a:t> (2000) + </a:t>
            </a:r>
            <a:r>
              <a:rPr lang="fr-FR" sz="2000" i="1" dirty="0" smtClean="0"/>
              <a:t>Les Juifs viennois à la Belle époque </a:t>
            </a:r>
            <a:r>
              <a:rPr lang="fr-FR" sz="2000" dirty="0" smtClean="0"/>
              <a:t>(2013)</a:t>
            </a:r>
            <a:endParaRPr lang="fr-FR" sz="2000" dirty="0"/>
          </a:p>
        </p:txBody>
      </p:sp>
      <p:sp>
        <p:nvSpPr>
          <p:cNvPr id="6" name="ZoneTexte 5"/>
          <p:cNvSpPr txBox="1"/>
          <p:nvPr/>
        </p:nvSpPr>
        <p:spPr>
          <a:xfrm>
            <a:off x="339112" y="1551225"/>
            <a:ext cx="11164367" cy="707886"/>
          </a:xfrm>
          <a:prstGeom prst="rect">
            <a:avLst/>
          </a:prstGeom>
          <a:noFill/>
        </p:spPr>
        <p:txBody>
          <a:bodyPr wrap="square" rtlCol="0">
            <a:spAutoFit/>
          </a:bodyPr>
          <a:lstStyle/>
          <a:p>
            <a:pPr marL="342900" indent="-342900">
              <a:buFont typeface="Arial" pitchFamily="34" charset="0"/>
              <a:buChar char="•"/>
            </a:pPr>
            <a:r>
              <a:rPr lang="fr-FR" sz="2000" dirty="0" smtClean="0"/>
              <a:t>Modernité </a:t>
            </a:r>
            <a:r>
              <a:rPr lang="fr-FR" sz="2000" dirty="0"/>
              <a:t>à la fois cosmopolite et respectueuse des identités construites, caractéristique d’un processus de rationalisation et de désenchantement du monde</a:t>
            </a:r>
            <a:endParaRPr lang="en-US" sz="20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1005" y="4333551"/>
            <a:ext cx="6542400" cy="2028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339112" y="2335002"/>
            <a:ext cx="11601445" cy="1200329"/>
          </a:xfrm>
          <a:prstGeom prst="rect">
            <a:avLst/>
          </a:prstGeom>
          <a:noFill/>
        </p:spPr>
        <p:txBody>
          <a:bodyPr wrap="square" rtlCol="0">
            <a:spAutoFit/>
          </a:bodyPr>
          <a:lstStyle/>
          <a:p>
            <a:pPr marL="285750" indent="-285750">
              <a:buFont typeface="Arial" pitchFamily="34" charset="0"/>
              <a:buChar char="•"/>
            </a:pPr>
            <a:r>
              <a:rPr lang="fr-FR" dirty="0"/>
              <a:t>Karl </a:t>
            </a:r>
            <a:r>
              <a:rPr lang="fr-FR" dirty="0" err="1"/>
              <a:t>Lueger</a:t>
            </a:r>
            <a:r>
              <a:rPr lang="fr-FR" dirty="0"/>
              <a:t> (</a:t>
            </a:r>
            <a:r>
              <a:rPr lang="fr-FR" dirty="0" smtClean="0"/>
              <a:t>1844-1910</a:t>
            </a:r>
            <a:r>
              <a:rPr lang="fr-FR" dirty="0"/>
              <a:t>), était aussi le fondateur (avec Georg </a:t>
            </a:r>
            <a:r>
              <a:rPr lang="fr-FR" dirty="0" err="1"/>
              <a:t>von</a:t>
            </a:r>
            <a:r>
              <a:rPr lang="fr-FR" dirty="0"/>
              <a:t> </a:t>
            </a:r>
            <a:r>
              <a:rPr lang="fr-FR" dirty="0" err="1"/>
              <a:t>Schönerer</a:t>
            </a:r>
            <a:r>
              <a:rPr lang="fr-FR" dirty="0"/>
              <a:t>) de l’antisémitisme politique. </a:t>
            </a:r>
            <a:r>
              <a:rPr lang="fr-FR" dirty="0" err="1"/>
              <a:t>Lueger</a:t>
            </a:r>
            <a:r>
              <a:rPr lang="fr-FR" dirty="0"/>
              <a:t>, qui a encore aujourd’hui une place à son nom et de nombreux monuments, a largement influencé le jeune Adolf Hitler lorsque celui-ci échouait à deux reprises à entrer à l’Académie des Beaux-Arts à Vienne (</a:t>
            </a:r>
            <a:r>
              <a:rPr lang="fr-FR" dirty="0" smtClean="0"/>
              <a:t>1907, 1910</a:t>
            </a:r>
            <a:r>
              <a:rPr lang="fr-FR" dirty="0"/>
              <a:t>). Il est resté célèbre pour sa définition du juif  : «  Celui qui est juif, c’est moi qui le détermine  ! [ </a:t>
            </a:r>
            <a:r>
              <a:rPr lang="fr-FR" dirty="0" err="1"/>
              <a:t>Wer</a:t>
            </a:r>
            <a:r>
              <a:rPr lang="fr-FR" dirty="0"/>
              <a:t> </a:t>
            </a:r>
            <a:r>
              <a:rPr lang="fr-FR" dirty="0" err="1"/>
              <a:t>ein</a:t>
            </a:r>
            <a:r>
              <a:rPr lang="fr-FR" dirty="0"/>
              <a:t> Jude </a:t>
            </a:r>
            <a:r>
              <a:rPr lang="fr-FR" dirty="0" err="1"/>
              <a:t>ist</a:t>
            </a:r>
            <a:r>
              <a:rPr lang="fr-FR" dirty="0"/>
              <a:t>, </a:t>
            </a:r>
            <a:r>
              <a:rPr lang="fr-FR" dirty="0" err="1"/>
              <a:t>bestimme</a:t>
            </a:r>
            <a:r>
              <a:rPr lang="fr-FR" dirty="0"/>
              <a:t> </a:t>
            </a:r>
            <a:r>
              <a:rPr lang="fr-FR" dirty="0" err="1"/>
              <a:t>ich</a:t>
            </a:r>
            <a:r>
              <a:rPr lang="fr-FR" dirty="0"/>
              <a:t>  ! ].  »</a:t>
            </a:r>
            <a:endParaRPr lang="en-US" dirty="0"/>
          </a:p>
        </p:txBody>
      </p:sp>
      <p:sp>
        <p:nvSpPr>
          <p:cNvPr id="8" name="ZoneTexte 7"/>
          <p:cNvSpPr txBox="1"/>
          <p:nvPr/>
        </p:nvSpPr>
        <p:spPr>
          <a:xfrm>
            <a:off x="339112" y="3644401"/>
            <a:ext cx="5459508" cy="369332"/>
          </a:xfrm>
          <a:prstGeom prst="rect">
            <a:avLst/>
          </a:prstGeom>
          <a:noFill/>
        </p:spPr>
        <p:txBody>
          <a:bodyPr wrap="none" rtlCol="0">
            <a:spAutoFit/>
          </a:bodyPr>
          <a:lstStyle/>
          <a:p>
            <a:pPr marL="285750" indent="-285750">
              <a:buFont typeface="Arial" pitchFamily="34" charset="0"/>
              <a:buChar char="•"/>
            </a:pPr>
            <a:r>
              <a:rPr lang="en-US" dirty="0" err="1" smtClean="0"/>
              <a:t>Controverse</a:t>
            </a:r>
            <a:r>
              <a:rPr lang="en-US" dirty="0"/>
              <a:t> entre Steven </a:t>
            </a:r>
            <a:r>
              <a:rPr lang="en-US" dirty="0" err="1"/>
              <a:t>Beller</a:t>
            </a:r>
            <a:r>
              <a:rPr lang="en-US" dirty="0"/>
              <a:t> et Ernst H. </a:t>
            </a:r>
            <a:r>
              <a:rPr lang="en-US" dirty="0" err="1"/>
              <a:t>Gombrich</a:t>
            </a:r>
            <a:endParaRPr lang="en-US" dirty="0"/>
          </a:p>
        </p:txBody>
      </p:sp>
      <p:sp>
        <p:nvSpPr>
          <p:cNvPr id="9" name="Rectangle 8"/>
          <p:cNvSpPr/>
          <p:nvPr/>
        </p:nvSpPr>
        <p:spPr>
          <a:xfrm>
            <a:off x="339111" y="4126981"/>
            <a:ext cx="5151894" cy="923330"/>
          </a:xfrm>
          <a:prstGeom prst="rect">
            <a:avLst/>
          </a:prstGeom>
        </p:spPr>
        <p:txBody>
          <a:bodyPr wrap="square">
            <a:spAutoFit/>
          </a:bodyPr>
          <a:lstStyle/>
          <a:p>
            <a:r>
              <a:rPr lang="fr-FR" dirty="0" smtClean="0"/>
              <a:t>- « 45  </a:t>
            </a:r>
            <a:r>
              <a:rPr lang="fr-FR" dirty="0"/>
              <a:t>% du corps enseignant de l’université de Vienne a été exclu suite au décret du ministre de </a:t>
            </a:r>
            <a:r>
              <a:rPr lang="fr-FR" dirty="0" smtClean="0"/>
              <a:t>l’Enseignement </a:t>
            </a:r>
            <a:r>
              <a:rPr lang="fr-FR" dirty="0"/>
              <a:t>du 26  mars </a:t>
            </a:r>
            <a:r>
              <a:rPr lang="fr-FR" dirty="0" smtClean="0"/>
              <a:t>1938 ».</a:t>
            </a:r>
            <a:endParaRPr lang="en-US" dirty="0"/>
          </a:p>
        </p:txBody>
      </p:sp>
      <p:sp>
        <p:nvSpPr>
          <p:cNvPr id="10" name="ZoneTexte 9"/>
          <p:cNvSpPr txBox="1"/>
          <p:nvPr/>
        </p:nvSpPr>
        <p:spPr>
          <a:xfrm>
            <a:off x="342904" y="5233327"/>
            <a:ext cx="5739489" cy="1477328"/>
          </a:xfrm>
          <a:prstGeom prst="rect">
            <a:avLst/>
          </a:prstGeom>
          <a:noFill/>
        </p:spPr>
        <p:txBody>
          <a:bodyPr wrap="square" rtlCol="0">
            <a:spAutoFit/>
          </a:bodyPr>
          <a:lstStyle/>
          <a:p>
            <a:r>
              <a:rPr lang="fr-FR" dirty="0" smtClean="0"/>
              <a:t>- Partant  </a:t>
            </a:r>
            <a:r>
              <a:rPr lang="fr-FR" dirty="0"/>
              <a:t>du  recensement de 1934, une étude parue en 1936 estimait que «  les Juifs  » représentaient 85  % des avocats, 82  % des personnes travaillant  dans  les  bureaux  de  crédit,  75  %  des  banquiers, 52  % des médecins… alors qu’ils ne représentaient que 9  % de la population</a:t>
            </a:r>
            <a:endParaRPr lang="en-US" dirty="0"/>
          </a:p>
        </p:txBody>
      </p:sp>
    </p:spTree>
    <p:extLst>
      <p:ext uri="{BB962C8B-B14F-4D97-AF65-F5344CB8AC3E}">
        <p14:creationId xmlns:p14="http://schemas.microsoft.com/office/powerpoint/2010/main" val="206114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8014" y="346842"/>
            <a:ext cx="3513654" cy="553998"/>
          </a:xfrm>
          <a:prstGeom prst="rect">
            <a:avLst/>
          </a:prstGeom>
          <a:noFill/>
        </p:spPr>
        <p:txBody>
          <a:bodyPr wrap="none" rtlCol="0">
            <a:spAutoFit/>
          </a:bodyPr>
          <a:lstStyle/>
          <a:p>
            <a:r>
              <a:rPr lang="fr-FR" sz="3000" u="sng" dirty="0" smtClean="0"/>
              <a:t>Vienne et le sionisme</a:t>
            </a:r>
            <a:endParaRPr lang="fr-FR" sz="3000" u="sng" dirty="0"/>
          </a:p>
        </p:txBody>
      </p:sp>
      <p:sp>
        <p:nvSpPr>
          <p:cNvPr id="5" name="Rectangle 4"/>
          <p:cNvSpPr/>
          <p:nvPr/>
        </p:nvSpPr>
        <p:spPr>
          <a:xfrm>
            <a:off x="339111" y="1013992"/>
            <a:ext cx="10715331" cy="707886"/>
          </a:xfrm>
          <a:prstGeom prst="rect">
            <a:avLst/>
          </a:prstGeom>
        </p:spPr>
        <p:txBody>
          <a:bodyPr wrap="square">
            <a:spAutoFit/>
          </a:bodyPr>
          <a:lstStyle/>
          <a:p>
            <a:pPr marL="342900" indent="-342900">
              <a:buFont typeface="Arial" panose="020B0604020202020204" pitchFamily="34" charset="0"/>
              <a:buChar char="•"/>
            </a:pPr>
            <a:r>
              <a:rPr lang="fr-FR" sz="2000" dirty="0" smtClean="0"/>
              <a:t>Herzl (1860-1904) : </a:t>
            </a:r>
            <a:r>
              <a:rPr lang="fr-FR" sz="2000" dirty="0" err="1" smtClean="0"/>
              <a:t>Judenstaat</a:t>
            </a:r>
            <a:r>
              <a:rPr lang="fr-FR" sz="2000" dirty="0" smtClean="0"/>
              <a:t> 1896, congrès de Bâle 1897 </a:t>
            </a:r>
            <a:r>
              <a:rPr lang="fr-FR" sz="2000" dirty="0"/>
              <a:t>(88/90), </a:t>
            </a:r>
            <a:r>
              <a:rPr lang="fr-FR" sz="2000" dirty="0" smtClean="0"/>
              <a:t>décide de ne pas </a:t>
            </a:r>
            <a:r>
              <a:rPr lang="fr-FR" sz="2000" dirty="0"/>
              <a:t>faire  circoncire  son  fils  Hans  (1891-1930</a:t>
            </a:r>
            <a:r>
              <a:rPr lang="fr-FR" sz="2000" dirty="0" smtClean="0"/>
              <a:t>).</a:t>
            </a:r>
            <a:endParaRPr lang="fr-FR" sz="2000" dirty="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24664"/>
          <a:stretch/>
        </p:blipFill>
        <p:spPr bwMode="auto">
          <a:xfrm>
            <a:off x="530679" y="1649205"/>
            <a:ext cx="5624092" cy="1515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796311" y="3133171"/>
            <a:ext cx="1364541" cy="369332"/>
          </a:xfrm>
          <a:prstGeom prst="rect">
            <a:avLst/>
          </a:prstGeom>
          <a:noFill/>
        </p:spPr>
        <p:txBody>
          <a:bodyPr wrap="none" rtlCol="0">
            <a:spAutoFit/>
          </a:bodyPr>
          <a:lstStyle/>
          <a:p>
            <a:r>
              <a:rPr lang="en-US" dirty="0" smtClean="0"/>
              <a:t>Zweig p. 134</a:t>
            </a:r>
            <a:endParaRPr lang="en-US"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3702" y="1608364"/>
            <a:ext cx="5252966" cy="2620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530679" y="4392390"/>
            <a:ext cx="9870972" cy="646331"/>
          </a:xfrm>
          <a:prstGeom prst="rect">
            <a:avLst/>
          </a:prstGeom>
          <a:noFill/>
        </p:spPr>
        <p:txBody>
          <a:bodyPr wrap="none" rtlCol="0">
            <a:spAutoFit/>
          </a:bodyPr>
          <a:lstStyle/>
          <a:p>
            <a:r>
              <a:rPr lang="fr-FR" dirty="0" smtClean="0"/>
              <a:t>1896 « La </a:t>
            </a:r>
            <a:r>
              <a:rPr lang="fr-FR" dirty="0"/>
              <a:t>République argentine aurait le plus grand intérêt à nous céder un morceau de son </a:t>
            </a:r>
            <a:r>
              <a:rPr lang="fr-FR" dirty="0" smtClean="0"/>
              <a:t>territoire »</a:t>
            </a:r>
          </a:p>
          <a:p>
            <a:r>
              <a:rPr lang="fr-FR" dirty="0" smtClean="0"/>
              <a:t>1903 Ouganda</a:t>
            </a:r>
            <a:endParaRPr lang="en-US" dirty="0"/>
          </a:p>
        </p:txBody>
      </p:sp>
      <p:sp>
        <p:nvSpPr>
          <p:cNvPr id="10" name="Rectangle 9"/>
          <p:cNvSpPr/>
          <p:nvPr/>
        </p:nvSpPr>
        <p:spPr>
          <a:xfrm>
            <a:off x="339111" y="5157626"/>
            <a:ext cx="10715331" cy="400110"/>
          </a:xfrm>
          <a:prstGeom prst="rect">
            <a:avLst/>
          </a:prstGeom>
        </p:spPr>
        <p:txBody>
          <a:bodyPr wrap="square">
            <a:spAutoFit/>
          </a:bodyPr>
          <a:lstStyle/>
          <a:p>
            <a:pPr marL="342900" indent="-342900">
              <a:buFont typeface="Arial" panose="020B0604020202020204" pitchFamily="34" charset="0"/>
              <a:buChar char="•"/>
            </a:pPr>
            <a:r>
              <a:rPr lang="fr-FR" sz="2000" dirty="0" smtClean="0"/>
              <a:t>Sionisme et antisionisme, aujourd’hui (Sand : l’enfant né d’un viol…)</a:t>
            </a:r>
            <a:endParaRPr lang="fr-FR" sz="2000" dirty="0"/>
          </a:p>
        </p:txBody>
      </p:sp>
    </p:spTree>
    <p:extLst>
      <p:ext uri="{BB962C8B-B14F-4D97-AF65-F5344CB8AC3E}">
        <p14:creationId xmlns:p14="http://schemas.microsoft.com/office/powerpoint/2010/main" val="250648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63336" y="506186"/>
            <a:ext cx="1378904" cy="369332"/>
          </a:xfrm>
          <a:prstGeom prst="rect">
            <a:avLst/>
          </a:prstGeom>
          <a:noFill/>
        </p:spPr>
        <p:txBody>
          <a:bodyPr wrap="none" rtlCol="0">
            <a:spAutoFit/>
          </a:bodyPr>
          <a:lstStyle/>
          <a:p>
            <a:r>
              <a:rPr lang="en-US" dirty="0" err="1" smtClean="0"/>
              <a:t>Charb</a:t>
            </a:r>
            <a:r>
              <a:rPr lang="en-US" dirty="0" smtClean="0"/>
              <a:t> p. 138</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8271" y="882915"/>
            <a:ext cx="6874093" cy="4864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0954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957</Words>
  <Application>Microsoft Office PowerPoint</Application>
  <PresentationFormat>Personnalisé</PresentationFormat>
  <Paragraphs>64</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francfor5</dc:creator>
  <cp:lastModifiedBy>Jerome</cp:lastModifiedBy>
  <cp:revision>20</cp:revision>
  <dcterms:created xsi:type="dcterms:W3CDTF">2017-01-04T14:28:23Z</dcterms:created>
  <dcterms:modified xsi:type="dcterms:W3CDTF">2017-03-07T13:28:42Z</dcterms:modified>
</cp:coreProperties>
</file>